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5"/>
    <p:sldMasterId id="2147483682" r:id="rId6"/>
    <p:sldMasterId id="2147483684" r:id="rId7"/>
    <p:sldMasterId id="2147483690" r:id="rId8"/>
  </p:sldMasterIdLst>
  <p:notesMasterIdLst>
    <p:notesMasterId r:id="rId31"/>
  </p:notesMasterIdLst>
  <p:sldIdLst>
    <p:sldId id="406" r:id="rId9"/>
    <p:sldId id="407" r:id="rId10"/>
    <p:sldId id="423" r:id="rId11"/>
    <p:sldId id="424" r:id="rId12"/>
    <p:sldId id="2146848892" r:id="rId13"/>
    <p:sldId id="409" r:id="rId14"/>
    <p:sldId id="399" r:id="rId15"/>
    <p:sldId id="373" r:id="rId16"/>
    <p:sldId id="408" r:id="rId17"/>
    <p:sldId id="385" r:id="rId18"/>
    <p:sldId id="416" r:id="rId19"/>
    <p:sldId id="277" r:id="rId20"/>
    <p:sldId id="426" r:id="rId21"/>
    <p:sldId id="429" r:id="rId22"/>
    <p:sldId id="410" r:id="rId23"/>
    <p:sldId id="414" r:id="rId24"/>
    <p:sldId id="432" r:id="rId25"/>
    <p:sldId id="2146848889" r:id="rId26"/>
    <p:sldId id="2146848890" r:id="rId27"/>
    <p:sldId id="2146848891" r:id="rId28"/>
    <p:sldId id="2146848887" r:id="rId29"/>
    <p:sldId id="266" r:id="rId3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F6E40A-54C4-5715-2035-60406BA39CD6}" name="Fergus Welsh" initials="FW" userId="S::Fergus.Welsh@health.govt.nz::715fff98-a7ce-47a0-83c0-a2547149f776" providerId="AD"/>
  <p188:author id="{42CBE30C-FF4F-3739-5B3F-A578009F8C4F}" name="Belinda Weile" initials="BW" userId="S::belinda.weile@health.govt.nz::c8e76314-1b54-4d2e-994e-88be926821ec" providerId="AD"/>
  <p188:author id="{5E2A4E57-3FEC-A546-FE89-4F58EC701A87}" name="Leonie Mercer" initials="LM" userId="S::Leonie.Mercer@health.govt.nz::b2ad64d2-bb72-45fe-862f-cd4475a7e18f" providerId="AD"/>
  <p188:author id="{083C2A66-7B1A-F84D-DAF8-268645E95EE3}" name="Laura O'Sullivan" initials="LO" userId="S::laura.o'sullivan@health.govt.nz::ab6ac683-5076-47d3-b631-bdea90320a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C646F"/>
    <a:srgbClr val="DEDBD5"/>
    <a:srgbClr val="D1E6EC"/>
    <a:srgbClr val="1F5597"/>
    <a:srgbClr val="B0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15F73-5320-48C1-9735-1BF12CB17E87}" v="184" dt="2026-03-16T20:50:36.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48" autoAdjust="0"/>
  </p:normalViewPr>
  <p:slideViewPr>
    <p:cSldViewPr snapToGrid="0">
      <p:cViewPr varScale="1">
        <p:scale>
          <a:sx n="127" d="100"/>
          <a:sy n="127" d="100"/>
        </p:scale>
        <p:origin x="380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image" Target="../media/image29.svg"/><Relationship Id="rId5" Type="http://schemas.openxmlformats.org/officeDocument/2006/relationships/image" Target="../media/image33.sv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image" Target="../media/image29.svg"/><Relationship Id="rId5" Type="http://schemas.openxmlformats.org/officeDocument/2006/relationships/image" Target="../media/image33.sv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DB5E3-DCF3-4ABF-A4BC-325247E6EE5E}"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EFADC0AC-DE9C-4D7E-BD96-C647C33C4524}">
      <dgm:prSet custT="1"/>
      <dgm:spPr/>
      <dgm:t>
        <a:bodyPr/>
        <a:lstStyle/>
        <a:p>
          <a:pPr marL="0" lvl="0" indent="0" algn="ctr" defTabSz="622300">
            <a:lnSpc>
              <a:spcPct val="100000"/>
            </a:lnSpc>
            <a:spcBef>
              <a:spcPct val="0"/>
            </a:spcBef>
            <a:spcAft>
              <a:spcPct val="35000"/>
            </a:spcAft>
            <a:buNone/>
            <a:defRPr cap="all"/>
          </a:pPr>
          <a:r>
            <a:rPr lang="en-NZ" sz="1400" b="1" kern="1200" cap="none"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rPr>
            <a:t>Reduced complexity and compliance</a:t>
          </a:r>
          <a:endParaRPr lang="en-US" sz="1400" b="1" kern="1200" cap="none"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endParaRPr>
        </a:p>
      </dgm:t>
    </dgm:pt>
    <dgm:pt modelId="{0716F221-4FB2-4594-B1B9-8CFBD296BDA3}" type="parTrans" cxnId="{AF145CFC-8156-4C3C-9248-2834764BD54A}">
      <dgm:prSet/>
      <dgm:spPr/>
      <dgm:t>
        <a:bodyPr/>
        <a:lstStyle/>
        <a:p>
          <a:endParaRPr lang="en-US"/>
        </a:p>
      </dgm:t>
    </dgm:pt>
    <dgm:pt modelId="{51EC3005-27C9-49C0-8F36-CAC281AFEA39}" type="sibTrans" cxnId="{AF145CFC-8156-4C3C-9248-2834764BD54A}">
      <dgm:prSet/>
      <dgm:spPr/>
      <dgm:t>
        <a:bodyPr/>
        <a:lstStyle/>
        <a:p>
          <a:endParaRPr lang="en-US"/>
        </a:p>
      </dgm:t>
    </dgm:pt>
    <dgm:pt modelId="{D5D0146F-DE31-47FE-A46A-7A8D20B8D31F}">
      <dgm:prSet custT="1"/>
      <dgm:spPr/>
      <dgm:t>
        <a:bodyPr/>
        <a:lstStyle/>
        <a:p>
          <a:pPr marL="0" lvl="0" indent="0" algn="ctr" defTabSz="622300">
            <a:lnSpc>
              <a:spcPct val="100000"/>
            </a:lnSpc>
            <a:spcBef>
              <a:spcPct val="0"/>
            </a:spcBef>
            <a:spcAft>
              <a:spcPct val="35000"/>
            </a:spcAft>
            <a:buNone/>
            <a:defRPr cap="all"/>
          </a:pPr>
          <a:r>
            <a:rPr lang="en-NZ" sz="1400" b="1" kern="1200" cap="none"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rPr>
            <a:t>Stronger centralisation</a:t>
          </a:r>
          <a:endParaRPr lang="en-US" sz="1400" b="1" kern="1200" cap="none"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endParaRPr>
        </a:p>
      </dgm:t>
    </dgm:pt>
    <dgm:pt modelId="{7C5038AE-F5D7-4907-83D4-B6D86BB1B9E0}" type="parTrans" cxnId="{05F25F5B-06BB-4884-8182-A771AF099321}">
      <dgm:prSet/>
      <dgm:spPr/>
      <dgm:t>
        <a:bodyPr/>
        <a:lstStyle/>
        <a:p>
          <a:endParaRPr lang="en-US"/>
        </a:p>
      </dgm:t>
    </dgm:pt>
    <dgm:pt modelId="{97ED78DF-2E50-4F9B-ADEE-0E9738322C9B}" type="sibTrans" cxnId="{05F25F5B-06BB-4884-8182-A771AF099321}">
      <dgm:prSet/>
      <dgm:spPr/>
      <dgm:t>
        <a:bodyPr/>
        <a:lstStyle/>
        <a:p>
          <a:endParaRPr lang="en-US"/>
        </a:p>
      </dgm:t>
    </dgm:pt>
    <dgm:pt modelId="{5FE078D8-F0EA-4B10-99F8-480781CB356D}">
      <dgm:prSet custT="1"/>
      <dgm:spPr/>
      <dgm:t>
        <a:bodyPr/>
        <a:lstStyle/>
        <a:p>
          <a:pPr marL="0" lvl="0" indent="0" algn="ctr" defTabSz="622300">
            <a:lnSpc>
              <a:spcPct val="100000"/>
            </a:lnSpc>
            <a:spcBef>
              <a:spcPct val="0"/>
            </a:spcBef>
            <a:spcAft>
              <a:spcPct val="35000"/>
            </a:spcAft>
            <a:buNone/>
            <a:defRPr cap="all"/>
          </a:pPr>
          <a:r>
            <a:rPr lang="en-NZ" sz="1400" b="1" kern="1200" cap="none">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rPr>
            <a:t>Common digital platforms</a:t>
          </a:r>
          <a:endParaRPr lang="en-US" sz="1400" b="1" kern="1200" cap="none">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endParaRPr>
        </a:p>
      </dgm:t>
    </dgm:pt>
    <dgm:pt modelId="{58C7CF4B-F4C5-46EA-BD9A-B5A3FF576B60}" type="parTrans" cxnId="{2E18B34B-1DC4-42DA-AA97-E7C4A6C66044}">
      <dgm:prSet/>
      <dgm:spPr/>
      <dgm:t>
        <a:bodyPr/>
        <a:lstStyle/>
        <a:p>
          <a:endParaRPr lang="en-US"/>
        </a:p>
      </dgm:t>
    </dgm:pt>
    <dgm:pt modelId="{8BCFF17E-38DB-4C85-A369-82C4340D5BCD}" type="sibTrans" cxnId="{2E18B34B-1DC4-42DA-AA97-E7C4A6C66044}">
      <dgm:prSet/>
      <dgm:spPr/>
      <dgm:t>
        <a:bodyPr/>
        <a:lstStyle/>
        <a:p>
          <a:endParaRPr lang="en-US"/>
        </a:p>
      </dgm:t>
    </dgm:pt>
    <dgm:pt modelId="{D02EC9EB-11FC-4097-A0B6-C5EB6E5FE026}">
      <dgm:prSet custT="1"/>
      <dgm:spPr/>
      <dgm:t>
        <a:bodyPr/>
        <a:lstStyle/>
        <a:p>
          <a:pPr marL="0" lvl="0" indent="0" algn="ctr" defTabSz="622300">
            <a:lnSpc>
              <a:spcPct val="100000"/>
            </a:lnSpc>
            <a:spcBef>
              <a:spcPct val="0"/>
            </a:spcBef>
            <a:spcAft>
              <a:spcPct val="35000"/>
            </a:spcAft>
            <a:buNone/>
            <a:defRPr cap="all"/>
          </a:pPr>
          <a:r>
            <a:rPr lang="en-NZ" sz="1400" b="1" kern="1200" cap="none">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rPr>
            <a:t>A stronger focus  core business</a:t>
          </a:r>
          <a:endParaRPr lang="en-US" sz="1400" b="1" kern="1200" cap="none">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endParaRPr>
        </a:p>
      </dgm:t>
    </dgm:pt>
    <dgm:pt modelId="{4A9010E7-C7ED-44BA-9D4D-D33DF87709E0}" type="parTrans" cxnId="{A9250BDE-5022-4AF7-8A65-4BC3305927C4}">
      <dgm:prSet/>
      <dgm:spPr/>
      <dgm:t>
        <a:bodyPr/>
        <a:lstStyle/>
        <a:p>
          <a:endParaRPr lang="en-US"/>
        </a:p>
      </dgm:t>
    </dgm:pt>
    <dgm:pt modelId="{F04B5B10-78FC-452D-ACCD-4DF9A7272884}" type="sibTrans" cxnId="{A9250BDE-5022-4AF7-8A65-4BC3305927C4}">
      <dgm:prSet/>
      <dgm:spPr/>
      <dgm:t>
        <a:bodyPr/>
        <a:lstStyle/>
        <a:p>
          <a:endParaRPr lang="en-US"/>
        </a:p>
      </dgm:t>
    </dgm:pt>
    <dgm:pt modelId="{0A7029C3-335C-481A-970A-F77AB4D7A117}">
      <dgm:prSet custT="1"/>
      <dgm:spPr/>
      <dgm:t>
        <a:bodyPr/>
        <a:lstStyle/>
        <a:p>
          <a:pPr>
            <a:lnSpc>
              <a:spcPct val="100000"/>
            </a:lnSpc>
            <a:defRPr cap="all"/>
          </a:pPr>
          <a:r>
            <a:rPr lang="en-NZ" sz="1400" b="1" cap="none" dirty="0">
              <a:latin typeface="Source Sans Pro" panose="020B0503030403020204" pitchFamily="34" charset="0"/>
              <a:ea typeface="Source Sans Pro" panose="020B0503030403020204" pitchFamily="34" charset="0"/>
            </a:rPr>
            <a:t>A different way of organising e.g. clusters, structural options</a:t>
          </a:r>
          <a:endParaRPr lang="en-US" sz="1400" b="1" cap="none" dirty="0">
            <a:latin typeface="Source Sans Pro" panose="020B0503030403020204" pitchFamily="34" charset="0"/>
            <a:ea typeface="Source Sans Pro" panose="020B0503030403020204" pitchFamily="34" charset="0"/>
          </a:endParaRPr>
        </a:p>
      </dgm:t>
    </dgm:pt>
    <dgm:pt modelId="{633EB8E4-DCF4-4578-AC8A-87C7E4451C94}" type="parTrans" cxnId="{389C23EE-6BEB-4CF3-826B-0CFE84D2A682}">
      <dgm:prSet/>
      <dgm:spPr/>
      <dgm:t>
        <a:bodyPr/>
        <a:lstStyle/>
        <a:p>
          <a:endParaRPr lang="en-US"/>
        </a:p>
      </dgm:t>
    </dgm:pt>
    <dgm:pt modelId="{2AC98A92-6C55-4FE5-952B-FF2CD2A76268}" type="sibTrans" cxnId="{389C23EE-6BEB-4CF3-826B-0CFE84D2A682}">
      <dgm:prSet/>
      <dgm:spPr/>
      <dgm:t>
        <a:bodyPr/>
        <a:lstStyle/>
        <a:p>
          <a:endParaRPr lang="en-US"/>
        </a:p>
      </dgm:t>
    </dgm:pt>
    <dgm:pt modelId="{E462146A-BF7D-4503-9F2F-A08FC8735723}" type="pres">
      <dgm:prSet presAssocID="{9F2DB5E3-DCF3-4ABF-A4BC-325247E6EE5E}" presName="root" presStyleCnt="0">
        <dgm:presLayoutVars>
          <dgm:dir/>
          <dgm:resizeHandles val="exact"/>
        </dgm:presLayoutVars>
      </dgm:prSet>
      <dgm:spPr/>
    </dgm:pt>
    <dgm:pt modelId="{EAEA237D-BB3C-4E59-8C20-7A1DBCA308AF}" type="pres">
      <dgm:prSet presAssocID="{EFADC0AC-DE9C-4D7E-BD96-C647C33C4524}" presName="compNode" presStyleCnt="0"/>
      <dgm:spPr/>
    </dgm:pt>
    <dgm:pt modelId="{E3DC09DA-4423-4689-A945-11F5FBD037F8}" type="pres">
      <dgm:prSet presAssocID="{EFADC0AC-DE9C-4D7E-BD96-C647C33C4524}" presName="iconBgRect" presStyleLbl="bgShp" presStyleIdx="0" presStyleCnt="5" custScaleX="132106" custScaleY="129580"/>
      <dgm:spPr>
        <a:solidFill>
          <a:schemeClr val="accent1">
            <a:lumMod val="20000"/>
            <a:lumOff val="80000"/>
          </a:schemeClr>
        </a:solidFill>
      </dgm:spPr>
    </dgm:pt>
    <dgm:pt modelId="{87137547-B20C-4BD5-B5DE-7D2EE83963AC}" type="pres">
      <dgm:prSet presAssocID="{EFADC0AC-DE9C-4D7E-BD96-C647C33C4524}"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pward trend"/>
        </a:ext>
      </dgm:extLst>
    </dgm:pt>
    <dgm:pt modelId="{0876477D-721D-45E0-A09B-DE89E96BA5CF}" type="pres">
      <dgm:prSet presAssocID="{EFADC0AC-DE9C-4D7E-BD96-C647C33C4524}" presName="spaceRect" presStyleCnt="0"/>
      <dgm:spPr/>
    </dgm:pt>
    <dgm:pt modelId="{ADEF35D0-A262-4A9D-9B0B-4E2B5CD733FE}" type="pres">
      <dgm:prSet presAssocID="{EFADC0AC-DE9C-4D7E-BD96-C647C33C4524}" presName="textRect" presStyleLbl="revTx" presStyleIdx="0" presStyleCnt="5">
        <dgm:presLayoutVars>
          <dgm:chMax val="1"/>
          <dgm:chPref val="1"/>
        </dgm:presLayoutVars>
      </dgm:prSet>
      <dgm:spPr/>
    </dgm:pt>
    <dgm:pt modelId="{0AC41985-220C-4F89-B9F7-8F8997957F9C}" type="pres">
      <dgm:prSet presAssocID="{51EC3005-27C9-49C0-8F36-CAC281AFEA39}" presName="sibTrans" presStyleCnt="0"/>
      <dgm:spPr/>
    </dgm:pt>
    <dgm:pt modelId="{283DA23B-6D15-46D0-A371-F453476A64B0}" type="pres">
      <dgm:prSet presAssocID="{D5D0146F-DE31-47FE-A46A-7A8D20B8D31F}" presName="compNode" presStyleCnt="0"/>
      <dgm:spPr/>
    </dgm:pt>
    <dgm:pt modelId="{EBE2FDE1-9A40-4F3B-9A58-88EEFD1F9BF7}" type="pres">
      <dgm:prSet presAssocID="{D5D0146F-DE31-47FE-A46A-7A8D20B8D31F}" presName="iconBgRect" presStyleLbl="bgShp" presStyleIdx="1" presStyleCnt="5" custScaleX="128169" custScaleY="126712"/>
      <dgm:spPr>
        <a:solidFill>
          <a:schemeClr val="accent1">
            <a:lumMod val="20000"/>
            <a:lumOff val="80000"/>
          </a:schemeClr>
        </a:solidFill>
      </dgm:spPr>
    </dgm:pt>
    <dgm:pt modelId="{24E67580-BDBB-47F1-A820-F349566F5517}" type="pres">
      <dgm:prSet presAssocID="{D5D0146F-DE31-47FE-A46A-7A8D20B8D31F}"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CF781F5-4F8C-438D-9BF8-2A5D13B53190}" type="pres">
      <dgm:prSet presAssocID="{D5D0146F-DE31-47FE-A46A-7A8D20B8D31F}" presName="spaceRect" presStyleCnt="0"/>
      <dgm:spPr/>
    </dgm:pt>
    <dgm:pt modelId="{744D90CA-33DA-4DAD-B5D5-F0B6D97E1149}" type="pres">
      <dgm:prSet presAssocID="{D5D0146F-DE31-47FE-A46A-7A8D20B8D31F}" presName="textRect" presStyleLbl="revTx" presStyleIdx="1" presStyleCnt="5">
        <dgm:presLayoutVars>
          <dgm:chMax val="1"/>
          <dgm:chPref val="1"/>
        </dgm:presLayoutVars>
      </dgm:prSet>
      <dgm:spPr/>
    </dgm:pt>
    <dgm:pt modelId="{F97DDBC0-A4B9-4855-B2E4-3A2E44806B1C}" type="pres">
      <dgm:prSet presAssocID="{97ED78DF-2E50-4F9B-ADEE-0E9738322C9B}" presName="sibTrans" presStyleCnt="0"/>
      <dgm:spPr/>
    </dgm:pt>
    <dgm:pt modelId="{6ACDD928-50E2-47BF-BBA3-198DF93202EF}" type="pres">
      <dgm:prSet presAssocID="{5FE078D8-F0EA-4B10-99F8-480781CB356D}" presName="compNode" presStyleCnt="0"/>
      <dgm:spPr/>
    </dgm:pt>
    <dgm:pt modelId="{E85E5EF4-02D5-4E1B-A64D-2D5A2ED71A0F}" type="pres">
      <dgm:prSet presAssocID="{5FE078D8-F0EA-4B10-99F8-480781CB356D}" presName="iconBgRect" presStyleLbl="bgShp" presStyleIdx="2" presStyleCnt="5" custScaleX="137412" custScaleY="131261" custLinFactNeighborX="819"/>
      <dgm:spPr>
        <a:solidFill>
          <a:schemeClr val="accent1">
            <a:lumMod val="20000"/>
            <a:lumOff val="80000"/>
          </a:schemeClr>
        </a:solidFill>
      </dgm:spPr>
    </dgm:pt>
    <dgm:pt modelId="{621BEE7C-4304-4CFE-A1D9-6CFDF0479336}" type="pres">
      <dgm:prSet presAssocID="{5FE078D8-F0EA-4B10-99F8-480781CB356D}"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mart Phone"/>
        </a:ext>
      </dgm:extLst>
    </dgm:pt>
    <dgm:pt modelId="{A5882BD8-9F80-4CA5-BC80-234540BB8CAF}" type="pres">
      <dgm:prSet presAssocID="{5FE078D8-F0EA-4B10-99F8-480781CB356D}" presName="spaceRect" presStyleCnt="0"/>
      <dgm:spPr/>
    </dgm:pt>
    <dgm:pt modelId="{40FB2AA4-CAA6-4B93-AF99-66DFB702EEDB}" type="pres">
      <dgm:prSet presAssocID="{5FE078D8-F0EA-4B10-99F8-480781CB356D}" presName="textRect" presStyleLbl="revTx" presStyleIdx="2" presStyleCnt="5">
        <dgm:presLayoutVars>
          <dgm:chMax val="1"/>
          <dgm:chPref val="1"/>
        </dgm:presLayoutVars>
      </dgm:prSet>
      <dgm:spPr/>
    </dgm:pt>
    <dgm:pt modelId="{44807655-2EA5-4ABD-ACD3-84BDDC9D09EF}" type="pres">
      <dgm:prSet presAssocID="{8BCFF17E-38DB-4C85-A369-82C4340D5BCD}" presName="sibTrans" presStyleCnt="0"/>
      <dgm:spPr/>
    </dgm:pt>
    <dgm:pt modelId="{AFE07B23-2F9A-4BF5-ACBA-DFFF41CFFD0D}" type="pres">
      <dgm:prSet presAssocID="{D02EC9EB-11FC-4097-A0B6-C5EB6E5FE026}" presName="compNode" presStyleCnt="0"/>
      <dgm:spPr/>
    </dgm:pt>
    <dgm:pt modelId="{E72ACA5A-4E60-4A7C-9146-4A8C73AFED87}" type="pres">
      <dgm:prSet presAssocID="{D02EC9EB-11FC-4097-A0B6-C5EB6E5FE026}" presName="iconBgRect" presStyleLbl="bgShp" presStyleIdx="3" presStyleCnt="5" custScaleX="128539" custScaleY="128539"/>
      <dgm:spPr>
        <a:solidFill>
          <a:schemeClr val="accent1">
            <a:lumMod val="20000"/>
            <a:lumOff val="80000"/>
          </a:schemeClr>
        </a:solidFill>
      </dgm:spPr>
    </dgm:pt>
    <dgm:pt modelId="{2FE487ED-8C30-4A68-9851-3B7C4D3A2F49}" type="pres">
      <dgm:prSet presAssocID="{D02EC9EB-11FC-4097-A0B6-C5EB6E5FE026}"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9C29C1A4-D5E4-4063-8563-065E81AB874C}" type="pres">
      <dgm:prSet presAssocID="{D02EC9EB-11FC-4097-A0B6-C5EB6E5FE026}" presName="spaceRect" presStyleCnt="0"/>
      <dgm:spPr/>
    </dgm:pt>
    <dgm:pt modelId="{E5533FCE-238B-46CF-BD0D-507E50B0D46F}" type="pres">
      <dgm:prSet presAssocID="{D02EC9EB-11FC-4097-A0B6-C5EB6E5FE026}" presName="textRect" presStyleLbl="revTx" presStyleIdx="3" presStyleCnt="5">
        <dgm:presLayoutVars>
          <dgm:chMax val="1"/>
          <dgm:chPref val="1"/>
        </dgm:presLayoutVars>
      </dgm:prSet>
      <dgm:spPr/>
    </dgm:pt>
    <dgm:pt modelId="{69E84CF6-755E-4F50-8C73-9A75C947648B}" type="pres">
      <dgm:prSet presAssocID="{F04B5B10-78FC-452D-ACCD-4DF9A7272884}" presName="sibTrans" presStyleCnt="0"/>
      <dgm:spPr/>
    </dgm:pt>
    <dgm:pt modelId="{18D4FF72-88A6-4811-9FC4-932B80629523}" type="pres">
      <dgm:prSet presAssocID="{0A7029C3-335C-481A-970A-F77AB4D7A117}" presName="compNode" presStyleCnt="0"/>
      <dgm:spPr/>
    </dgm:pt>
    <dgm:pt modelId="{329C728B-9B5A-483A-AF23-B8A18FA0BFFB}" type="pres">
      <dgm:prSet presAssocID="{0A7029C3-335C-481A-970A-F77AB4D7A117}" presName="iconBgRect" presStyleLbl="bgShp" presStyleIdx="4" presStyleCnt="5" custScaleX="126250" custScaleY="126250"/>
      <dgm:spPr>
        <a:solidFill>
          <a:schemeClr val="accent1">
            <a:lumMod val="20000"/>
            <a:lumOff val="80000"/>
          </a:schemeClr>
        </a:solidFill>
      </dgm:spPr>
    </dgm:pt>
    <dgm:pt modelId="{C9A48250-2BC7-412C-BDF5-EBFB7B45443F}" type="pres">
      <dgm:prSet presAssocID="{0A7029C3-335C-481A-970A-F77AB4D7A117}"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ierarchy"/>
        </a:ext>
      </dgm:extLst>
    </dgm:pt>
    <dgm:pt modelId="{70504838-6466-49B4-B6B2-841208D2BEA0}" type="pres">
      <dgm:prSet presAssocID="{0A7029C3-335C-481A-970A-F77AB4D7A117}" presName="spaceRect" presStyleCnt="0"/>
      <dgm:spPr/>
    </dgm:pt>
    <dgm:pt modelId="{395F8F42-271F-4F55-9837-A10B7F0BE2E0}" type="pres">
      <dgm:prSet presAssocID="{0A7029C3-335C-481A-970A-F77AB4D7A117}" presName="textRect" presStyleLbl="revTx" presStyleIdx="4" presStyleCnt="5">
        <dgm:presLayoutVars>
          <dgm:chMax val="1"/>
          <dgm:chPref val="1"/>
        </dgm:presLayoutVars>
      </dgm:prSet>
      <dgm:spPr/>
    </dgm:pt>
  </dgm:ptLst>
  <dgm:cxnLst>
    <dgm:cxn modelId="{AD13C01D-1CFB-437C-9CFC-8FF79F26417A}" type="presOf" srcId="{5FE078D8-F0EA-4B10-99F8-480781CB356D}" destId="{40FB2AA4-CAA6-4B93-AF99-66DFB702EEDB}" srcOrd="0" destOrd="0" presId="urn:microsoft.com/office/officeart/2018/5/layout/IconCircleLabelList"/>
    <dgm:cxn modelId="{05F25F5B-06BB-4884-8182-A771AF099321}" srcId="{9F2DB5E3-DCF3-4ABF-A4BC-325247E6EE5E}" destId="{D5D0146F-DE31-47FE-A46A-7A8D20B8D31F}" srcOrd="1" destOrd="0" parTransId="{7C5038AE-F5D7-4907-83D4-B6D86BB1B9E0}" sibTransId="{97ED78DF-2E50-4F9B-ADEE-0E9738322C9B}"/>
    <dgm:cxn modelId="{2E18B34B-1DC4-42DA-AA97-E7C4A6C66044}" srcId="{9F2DB5E3-DCF3-4ABF-A4BC-325247E6EE5E}" destId="{5FE078D8-F0EA-4B10-99F8-480781CB356D}" srcOrd="2" destOrd="0" parTransId="{58C7CF4B-F4C5-46EA-BD9A-B5A3FF576B60}" sibTransId="{8BCFF17E-38DB-4C85-A369-82C4340D5BCD}"/>
    <dgm:cxn modelId="{7C95BD84-E665-4C71-A0F7-40C8DF815965}" type="presOf" srcId="{9F2DB5E3-DCF3-4ABF-A4BC-325247E6EE5E}" destId="{E462146A-BF7D-4503-9F2F-A08FC8735723}" srcOrd="0" destOrd="0" presId="urn:microsoft.com/office/officeart/2018/5/layout/IconCircleLabelList"/>
    <dgm:cxn modelId="{6694B6BE-5D72-40B6-BFE3-2D5E17D6F31F}" type="presOf" srcId="{EFADC0AC-DE9C-4D7E-BD96-C647C33C4524}" destId="{ADEF35D0-A262-4A9D-9B0B-4E2B5CD733FE}" srcOrd="0" destOrd="0" presId="urn:microsoft.com/office/officeart/2018/5/layout/IconCircleLabelList"/>
    <dgm:cxn modelId="{FA0A3BC6-6302-45CC-B09B-910C39F3289C}" type="presOf" srcId="{0A7029C3-335C-481A-970A-F77AB4D7A117}" destId="{395F8F42-271F-4F55-9837-A10B7F0BE2E0}" srcOrd="0" destOrd="0" presId="urn:microsoft.com/office/officeart/2018/5/layout/IconCircleLabelList"/>
    <dgm:cxn modelId="{A9250BDE-5022-4AF7-8A65-4BC3305927C4}" srcId="{9F2DB5E3-DCF3-4ABF-A4BC-325247E6EE5E}" destId="{D02EC9EB-11FC-4097-A0B6-C5EB6E5FE026}" srcOrd="3" destOrd="0" parTransId="{4A9010E7-C7ED-44BA-9D4D-D33DF87709E0}" sibTransId="{F04B5B10-78FC-452D-ACCD-4DF9A7272884}"/>
    <dgm:cxn modelId="{F92C29E7-E508-4D0D-9D60-95E5617E2DFB}" type="presOf" srcId="{D5D0146F-DE31-47FE-A46A-7A8D20B8D31F}" destId="{744D90CA-33DA-4DAD-B5D5-F0B6D97E1149}" srcOrd="0" destOrd="0" presId="urn:microsoft.com/office/officeart/2018/5/layout/IconCircleLabelList"/>
    <dgm:cxn modelId="{389C23EE-6BEB-4CF3-826B-0CFE84D2A682}" srcId="{9F2DB5E3-DCF3-4ABF-A4BC-325247E6EE5E}" destId="{0A7029C3-335C-481A-970A-F77AB4D7A117}" srcOrd="4" destOrd="0" parTransId="{633EB8E4-DCF4-4578-AC8A-87C7E4451C94}" sibTransId="{2AC98A92-6C55-4FE5-952B-FF2CD2A76268}"/>
    <dgm:cxn modelId="{97DE28F6-BD5A-44BC-9A73-D3C906D010A3}" type="presOf" srcId="{D02EC9EB-11FC-4097-A0B6-C5EB6E5FE026}" destId="{E5533FCE-238B-46CF-BD0D-507E50B0D46F}" srcOrd="0" destOrd="0" presId="urn:microsoft.com/office/officeart/2018/5/layout/IconCircleLabelList"/>
    <dgm:cxn modelId="{AF145CFC-8156-4C3C-9248-2834764BD54A}" srcId="{9F2DB5E3-DCF3-4ABF-A4BC-325247E6EE5E}" destId="{EFADC0AC-DE9C-4D7E-BD96-C647C33C4524}" srcOrd="0" destOrd="0" parTransId="{0716F221-4FB2-4594-B1B9-8CFBD296BDA3}" sibTransId="{51EC3005-27C9-49C0-8F36-CAC281AFEA39}"/>
    <dgm:cxn modelId="{87E58D85-F538-4BA3-82A9-B4A679595230}" type="presParOf" srcId="{E462146A-BF7D-4503-9F2F-A08FC8735723}" destId="{EAEA237D-BB3C-4E59-8C20-7A1DBCA308AF}" srcOrd="0" destOrd="0" presId="urn:microsoft.com/office/officeart/2018/5/layout/IconCircleLabelList"/>
    <dgm:cxn modelId="{6B50BB6B-FD9C-4E74-81EA-2756669E255B}" type="presParOf" srcId="{EAEA237D-BB3C-4E59-8C20-7A1DBCA308AF}" destId="{E3DC09DA-4423-4689-A945-11F5FBD037F8}" srcOrd="0" destOrd="0" presId="urn:microsoft.com/office/officeart/2018/5/layout/IconCircleLabelList"/>
    <dgm:cxn modelId="{F484406A-D17A-4F21-93FB-2AE2C8D26822}" type="presParOf" srcId="{EAEA237D-BB3C-4E59-8C20-7A1DBCA308AF}" destId="{87137547-B20C-4BD5-B5DE-7D2EE83963AC}" srcOrd="1" destOrd="0" presId="urn:microsoft.com/office/officeart/2018/5/layout/IconCircleLabelList"/>
    <dgm:cxn modelId="{FA1F288A-6446-4213-B701-10CC86103A58}" type="presParOf" srcId="{EAEA237D-BB3C-4E59-8C20-7A1DBCA308AF}" destId="{0876477D-721D-45E0-A09B-DE89E96BA5CF}" srcOrd="2" destOrd="0" presId="urn:microsoft.com/office/officeart/2018/5/layout/IconCircleLabelList"/>
    <dgm:cxn modelId="{602ADB5D-D676-41C0-AB32-BAA9BCB39C55}" type="presParOf" srcId="{EAEA237D-BB3C-4E59-8C20-7A1DBCA308AF}" destId="{ADEF35D0-A262-4A9D-9B0B-4E2B5CD733FE}" srcOrd="3" destOrd="0" presId="urn:microsoft.com/office/officeart/2018/5/layout/IconCircleLabelList"/>
    <dgm:cxn modelId="{B768559B-AE8D-4FFD-8A04-0366CD7A562D}" type="presParOf" srcId="{E462146A-BF7D-4503-9F2F-A08FC8735723}" destId="{0AC41985-220C-4F89-B9F7-8F8997957F9C}" srcOrd="1" destOrd="0" presId="urn:microsoft.com/office/officeart/2018/5/layout/IconCircleLabelList"/>
    <dgm:cxn modelId="{8CDE681B-E1B1-4A87-8B1D-862357974BCA}" type="presParOf" srcId="{E462146A-BF7D-4503-9F2F-A08FC8735723}" destId="{283DA23B-6D15-46D0-A371-F453476A64B0}" srcOrd="2" destOrd="0" presId="urn:microsoft.com/office/officeart/2018/5/layout/IconCircleLabelList"/>
    <dgm:cxn modelId="{94D129A7-5305-4004-8498-54D2FD26A1F8}" type="presParOf" srcId="{283DA23B-6D15-46D0-A371-F453476A64B0}" destId="{EBE2FDE1-9A40-4F3B-9A58-88EEFD1F9BF7}" srcOrd="0" destOrd="0" presId="urn:microsoft.com/office/officeart/2018/5/layout/IconCircleLabelList"/>
    <dgm:cxn modelId="{C43719E5-2C91-436B-BB60-ED5A9BE2D044}" type="presParOf" srcId="{283DA23B-6D15-46D0-A371-F453476A64B0}" destId="{24E67580-BDBB-47F1-A820-F349566F5517}" srcOrd="1" destOrd="0" presId="urn:microsoft.com/office/officeart/2018/5/layout/IconCircleLabelList"/>
    <dgm:cxn modelId="{C30BF87F-C838-443F-A593-0BCAE4A2D401}" type="presParOf" srcId="{283DA23B-6D15-46D0-A371-F453476A64B0}" destId="{3CF781F5-4F8C-438D-9BF8-2A5D13B53190}" srcOrd="2" destOrd="0" presId="urn:microsoft.com/office/officeart/2018/5/layout/IconCircleLabelList"/>
    <dgm:cxn modelId="{4F1990CD-33BB-4FA8-B89B-3DAE624D22FC}" type="presParOf" srcId="{283DA23B-6D15-46D0-A371-F453476A64B0}" destId="{744D90CA-33DA-4DAD-B5D5-F0B6D97E1149}" srcOrd="3" destOrd="0" presId="urn:microsoft.com/office/officeart/2018/5/layout/IconCircleLabelList"/>
    <dgm:cxn modelId="{79EAF665-96DE-4517-9885-876EE00E5FC6}" type="presParOf" srcId="{E462146A-BF7D-4503-9F2F-A08FC8735723}" destId="{F97DDBC0-A4B9-4855-B2E4-3A2E44806B1C}" srcOrd="3" destOrd="0" presId="urn:microsoft.com/office/officeart/2018/5/layout/IconCircleLabelList"/>
    <dgm:cxn modelId="{9117B57B-B28B-4DE4-AFAE-1451F3FCE6CC}" type="presParOf" srcId="{E462146A-BF7D-4503-9F2F-A08FC8735723}" destId="{6ACDD928-50E2-47BF-BBA3-198DF93202EF}" srcOrd="4" destOrd="0" presId="urn:microsoft.com/office/officeart/2018/5/layout/IconCircleLabelList"/>
    <dgm:cxn modelId="{D17EFA68-0117-4409-8985-83BDFB233857}" type="presParOf" srcId="{6ACDD928-50E2-47BF-BBA3-198DF93202EF}" destId="{E85E5EF4-02D5-4E1B-A64D-2D5A2ED71A0F}" srcOrd="0" destOrd="0" presId="urn:microsoft.com/office/officeart/2018/5/layout/IconCircleLabelList"/>
    <dgm:cxn modelId="{39DB6E4B-A081-4965-AF4B-A63099D0F040}" type="presParOf" srcId="{6ACDD928-50E2-47BF-BBA3-198DF93202EF}" destId="{621BEE7C-4304-4CFE-A1D9-6CFDF0479336}" srcOrd="1" destOrd="0" presId="urn:microsoft.com/office/officeart/2018/5/layout/IconCircleLabelList"/>
    <dgm:cxn modelId="{52F3EDDC-058D-4BC5-8753-FE454E8BF5F3}" type="presParOf" srcId="{6ACDD928-50E2-47BF-BBA3-198DF93202EF}" destId="{A5882BD8-9F80-4CA5-BC80-234540BB8CAF}" srcOrd="2" destOrd="0" presId="urn:microsoft.com/office/officeart/2018/5/layout/IconCircleLabelList"/>
    <dgm:cxn modelId="{3DA145AD-265F-4B29-9B76-B5983874E8AA}" type="presParOf" srcId="{6ACDD928-50E2-47BF-BBA3-198DF93202EF}" destId="{40FB2AA4-CAA6-4B93-AF99-66DFB702EEDB}" srcOrd="3" destOrd="0" presId="urn:microsoft.com/office/officeart/2018/5/layout/IconCircleLabelList"/>
    <dgm:cxn modelId="{2450A480-354B-48C6-9E78-C29212B61EBF}" type="presParOf" srcId="{E462146A-BF7D-4503-9F2F-A08FC8735723}" destId="{44807655-2EA5-4ABD-ACD3-84BDDC9D09EF}" srcOrd="5" destOrd="0" presId="urn:microsoft.com/office/officeart/2018/5/layout/IconCircleLabelList"/>
    <dgm:cxn modelId="{B3682361-127C-44E9-B01F-E4AB078EE6EB}" type="presParOf" srcId="{E462146A-BF7D-4503-9F2F-A08FC8735723}" destId="{AFE07B23-2F9A-4BF5-ACBA-DFFF41CFFD0D}" srcOrd="6" destOrd="0" presId="urn:microsoft.com/office/officeart/2018/5/layout/IconCircleLabelList"/>
    <dgm:cxn modelId="{8C2D00CA-F824-444F-B848-4116999B9363}" type="presParOf" srcId="{AFE07B23-2F9A-4BF5-ACBA-DFFF41CFFD0D}" destId="{E72ACA5A-4E60-4A7C-9146-4A8C73AFED87}" srcOrd="0" destOrd="0" presId="urn:microsoft.com/office/officeart/2018/5/layout/IconCircleLabelList"/>
    <dgm:cxn modelId="{5FECD41C-6BBA-4E95-82C2-72FEE11BFFB6}" type="presParOf" srcId="{AFE07B23-2F9A-4BF5-ACBA-DFFF41CFFD0D}" destId="{2FE487ED-8C30-4A68-9851-3B7C4D3A2F49}" srcOrd="1" destOrd="0" presId="urn:microsoft.com/office/officeart/2018/5/layout/IconCircleLabelList"/>
    <dgm:cxn modelId="{72C1299A-D423-4741-8B3E-4C2DF7A67B4D}" type="presParOf" srcId="{AFE07B23-2F9A-4BF5-ACBA-DFFF41CFFD0D}" destId="{9C29C1A4-D5E4-4063-8563-065E81AB874C}" srcOrd="2" destOrd="0" presId="urn:microsoft.com/office/officeart/2018/5/layout/IconCircleLabelList"/>
    <dgm:cxn modelId="{F58D7719-F5F3-44CD-B5BF-74F0AE29CCC6}" type="presParOf" srcId="{AFE07B23-2F9A-4BF5-ACBA-DFFF41CFFD0D}" destId="{E5533FCE-238B-46CF-BD0D-507E50B0D46F}" srcOrd="3" destOrd="0" presId="urn:microsoft.com/office/officeart/2018/5/layout/IconCircleLabelList"/>
    <dgm:cxn modelId="{D2486286-2E9B-4E3D-A5B4-95851CBA3D63}" type="presParOf" srcId="{E462146A-BF7D-4503-9F2F-A08FC8735723}" destId="{69E84CF6-755E-4F50-8C73-9A75C947648B}" srcOrd="7" destOrd="0" presId="urn:microsoft.com/office/officeart/2018/5/layout/IconCircleLabelList"/>
    <dgm:cxn modelId="{AC3BE01C-F734-4419-AB1A-684AE209E492}" type="presParOf" srcId="{E462146A-BF7D-4503-9F2F-A08FC8735723}" destId="{18D4FF72-88A6-4811-9FC4-932B80629523}" srcOrd="8" destOrd="0" presId="urn:microsoft.com/office/officeart/2018/5/layout/IconCircleLabelList"/>
    <dgm:cxn modelId="{402F8E73-29E1-4BC5-9924-FAE1B14154E1}" type="presParOf" srcId="{18D4FF72-88A6-4811-9FC4-932B80629523}" destId="{329C728B-9B5A-483A-AF23-B8A18FA0BFFB}" srcOrd="0" destOrd="0" presId="urn:microsoft.com/office/officeart/2018/5/layout/IconCircleLabelList"/>
    <dgm:cxn modelId="{3FDCA853-E75D-41A1-988D-09E840DBEA29}" type="presParOf" srcId="{18D4FF72-88A6-4811-9FC4-932B80629523}" destId="{C9A48250-2BC7-412C-BDF5-EBFB7B45443F}" srcOrd="1" destOrd="0" presId="urn:microsoft.com/office/officeart/2018/5/layout/IconCircleLabelList"/>
    <dgm:cxn modelId="{52131209-1F42-439E-BB9D-B2B6C2E077FE}" type="presParOf" srcId="{18D4FF72-88A6-4811-9FC4-932B80629523}" destId="{70504838-6466-49B4-B6B2-841208D2BEA0}" srcOrd="2" destOrd="0" presId="urn:microsoft.com/office/officeart/2018/5/layout/IconCircleLabelList"/>
    <dgm:cxn modelId="{0134B4AB-D08F-4908-B918-BB94396B9136}" type="presParOf" srcId="{18D4FF72-88A6-4811-9FC4-932B80629523}" destId="{395F8F42-271F-4F55-9837-A10B7F0BE2E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C09DA-4423-4689-A945-11F5FBD037F8}">
      <dsp:nvSpPr>
        <dsp:cNvPr id="0" name=""/>
        <dsp:cNvSpPr/>
      </dsp:nvSpPr>
      <dsp:spPr>
        <a:xfrm>
          <a:off x="162620" y="497442"/>
          <a:ext cx="1331535" cy="1306075"/>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7137547-B20C-4BD5-B5DE-7D2EE83963AC}">
      <dsp:nvSpPr>
        <dsp:cNvPr id="0" name=""/>
        <dsp:cNvSpPr/>
      </dsp:nvSpPr>
      <dsp:spPr>
        <a:xfrm>
          <a:off x="539228" y="861319"/>
          <a:ext cx="578320" cy="5783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EF35D0-A262-4A9D-9B0B-4E2B5CD733FE}">
      <dsp:nvSpPr>
        <dsp:cNvPr id="0" name=""/>
        <dsp:cNvSpPr/>
      </dsp:nvSpPr>
      <dsp:spPr>
        <a:xfrm>
          <a:off x="2216" y="1968389"/>
          <a:ext cx="1652343" cy="82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NZ" sz="1400" b="1" kern="1200" cap="none"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rPr>
            <a:t>Reduced complexity and compliance</a:t>
          </a:r>
          <a:endParaRPr lang="en-US" sz="1400" b="1" kern="1200" cap="none"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endParaRPr>
        </a:p>
      </dsp:txBody>
      <dsp:txXfrm>
        <a:off x="2216" y="1968389"/>
        <a:ext cx="1652343" cy="826171"/>
      </dsp:txXfrm>
    </dsp:sp>
    <dsp:sp modelId="{EBE2FDE1-9A40-4F3B-9A58-88EEFD1F9BF7}">
      <dsp:nvSpPr>
        <dsp:cNvPr id="0" name=""/>
        <dsp:cNvSpPr/>
      </dsp:nvSpPr>
      <dsp:spPr>
        <a:xfrm>
          <a:off x="2123965" y="504669"/>
          <a:ext cx="1291853" cy="1277167"/>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24E67580-BDBB-47F1-A820-F349566F5517}">
      <dsp:nvSpPr>
        <dsp:cNvPr id="0" name=""/>
        <dsp:cNvSpPr/>
      </dsp:nvSpPr>
      <dsp:spPr>
        <a:xfrm>
          <a:off x="2480731" y="854092"/>
          <a:ext cx="578320" cy="5783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4D90CA-33DA-4DAD-B5D5-F0B6D97E1149}">
      <dsp:nvSpPr>
        <dsp:cNvPr id="0" name=""/>
        <dsp:cNvSpPr/>
      </dsp:nvSpPr>
      <dsp:spPr>
        <a:xfrm>
          <a:off x="1943720" y="1961163"/>
          <a:ext cx="1652343" cy="82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NZ" sz="1400" b="1" kern="1200" cap="none"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rPr>
            <a:t>Stronger centralisation</a:t>
          </a:r>
          <a:endParaRPr lang="en-US" sz="1400" b="1" kern="1200" cap="none" dirty="0">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endParaRPr>
        </a:p>
      </dsp:txBody>
      <dsp:txXfrm>
        <a:off x="1943720" y="1961163"/>
        <a:ext cx="1652343" cy="826171"/>
      </dsp:txXfrm>
    </dsp:sp>
    <dsp:sp modelId="{E85E5EF4-02D5-4E1B-A64D-2D5A2ED71A0F}">
      <dsp:nvSpPr>
        <dsp:cNvPr id="0" name=""/>
        <dsp:cNvSpPr/>
      </dsp:nvSpPr>
      <dsp:spPr>
        <a:xfrm>
          <a:off x="4027142" y="493206"/>
          <a:ext cx="1385016" cy="1323018"/>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621BEE7C-4304-4CFE-A1D9-6CFDF0479336}">
      <dsp:nvSpPr>
        <dsp:cNvPr id="0" name=""/>
        <dsp:cNvSpPr/>
      </dsp:nvSpPr>
      <dsp:spPr>
        <a:xfrm>
          <a:off x="4422235" y="865555"/>
          <a:ext cx="578320" cy="5783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FB2AA4-CAA6-4B93-AF99-66DFB702EEDB}">
      <dsp:nvSpPr>
        <dsp:cNvPr id="0" name=""/>
        <dsp:cNvSpPr/>
      </dsp:nvSpPr>
      <dsp:spPr>
        <a:xfrm>
          <a:off x="3885224" y="1972625"/>
          <a:ext cx="1652343" cy="82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NZ" sz="1400" b="1" kern="1200" cap="none">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rPr>
            <a:t>Common digital platforms</a:t>
          </a:r>
          <a:endParaRPr lang="en-US" sz="1400" b="1" kern="1200" cap="none">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endParaRPr>
        </a:p>
      </dsp:txBody>
      <dsp:txXfrm>
        <a:off x="3885224" y="1972625"/>
        <a:ext cx="1652343" cy="826171"/>
      </dsp:txXfrm>
    </dsp:sp>
    <dsp:sp modelId="{E72ACA5A-4E60-4A7C-9146-4A8C73AFED87}">
      <dsp:nvSpPr>
        <dsp:cNvPr id="0" name=""/>
        <dsp:cNvSpPr/>
      </dsp:nvSpPr>
      <dsp:spPr>
        <a:xfrm>
          <a:off x="6005108" y="500065"/>
          <a:ext cx="1295582" cy="1295582"/>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2FE487ED-8C30-4A68-9851-3B7C4D3A2F49}">
      <dsp:nvSpPr>
        <dsp:cNvPr id="0" name=""/>
        <dsp:cNvSpPr/>
      </dsp:nvSpPr>
      <dsp:spPr>
        <a:xfrm>
          <a:off x="6363739" y="858696"/>
          <a:ext cx="578320" cy="5783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533FCE-238B-46CF-BD0D-507E50B0D46F}">
      <dsp:nvSpPr>
        <dsp:cNvPr id="0" name=""/>
        <dsp:cNvSpPr/>
      </dsp:nvSpPr>
      <dsp:spPr>
        <a:xfrm>
          <a:off x="5826728" y="1965766"/>
          <a:ext cx="1652343" cy="82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NZ" sz="1400" b="1" kern="1200" cap="none">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rPr>
            <a:t>A stronger focus  core business</a:t>
          </a:r>
          <a:endParaRPr lang="en-US" sz="1400" b="1" kern="1200" cap="none">
            <a:solidFill>
              <a:prstClr val="black">
                <a:hueOff val="0"/>
                <a:satOff val="0"/>
                <a:lumOff val="0"/>
                <a:alphaOff val="0"/>
              </a:prstClr>
            </a:solidFill>
            <a:latin typeface="Source Sans Pro" panose="020B0503030403020204" pitchFamily="34" charset="0"/>
            <a:ea typeface="Source Sans Pro" panose="020B0503030403020204" pitchFamily="34" charset="0"/>
            <a:cs typeface="+mn-cs"/>
          </a:endParaRPr>
        </a:p>
      </dsp:txBody>
      <dsp:txXfrm>
        <a:off x="5826728" y="1965766"/>
        <a:ext cx="1652343" cy="826171"/>
      </dsp:txXfrm>
    </dsp:sp>
    <dsp:sp modelId="{329C728B-9B5A-483A-AF23-B8A18FA0BFFB}">
      <dsp:nvSpPr>
        <dsp:cNvPr id="0" name=""/>
        <dsp:cNvSpPr/>
      </dsp:nvSpPr>
      <dsp:spPr>
        <a:xfrm>
          <a:off x="7958148" y="505833"/>
          <a:ext cx="1272511" cy="1272511"/>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C9A48250-2BC7-412C-BDF5-EBFB7B45443F}">
      <dsp:nvSpPr>
        <dsp:cNvPr id="0" name=""/>
        <dsp:cNvSpPr/>
      </dsp:nvSpPr>
      <dsp:spPr>
        <a:xfrm>
          <a:off x="8305243" y="852928"/>
          <a:ext cx="578320" cy="5783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5F8F42-271F-4F55-9837-A10B7F0BE2E0}">
      <dsp:nvSpPr>
        <dsp:cNvPr id="0" name=""/>
        <dsp:cNvSpPr/>
      </dsp:nvSpPr>
      <dsp:spPr>
        <a:xfrm>
          <a:off x="7768231" y="1959998"/>
          <a:ext cx="1652343" cy="82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NZ" sz="1400" b="1" kern="1200" cap="none" dirty="0">
              <a:latin typeface="Source Sans Pro" panose="020B0503030403020204" pitchFamily="34" charset="0"/>
              <a:ea typeface="Source Sans Pro" panose="020B0503030403020204" pitchFamily="34" charset="0"/>
            </a:rPr>
            <a:t>A different way of organising e.g. clusters, structural options</a:t>
          </a:r>
          <a:endParaRPr lang="en-US" sz="1400" b="1" kern="1200" cap="none" dirty="0">
            <a:latin typeface="Source Sans Pro" panose="020B0503030403020204" pitchFamily="34" charset="0"/>
            <a:ea typeface="Source Sans Pro" panose="020B0503030403020204" pitchFamily="34" charset="0"/>
          </a:endParaRPr>
        </a:p>
      </dsp:txBody>
      <dsp:txXfrm>
        <a:off x="7768231" y="1959998"/>
        <a:ext cx="1652343" cy="82617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A8B76-00E6-44A3-B87B-917784ADDB1F}" type="datetimeFigureOut">
              <a:rPr lang="en-NZ" smtClean="0"/>
              <a:t>16/03/2026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15E3A-8299-4FDF-BDCE-791ECE274A58}" type="slidenum">
              <a:rPr lang="en-NZ" smtClean="0"/>
              <a:t>‹#›</a:t>
            </a:fld>
            <a:endParaRPr lang="en-NZ"/>
          </a:p>
        </p:txBody>
      </p:sp>
    </p:spTree>
    <p:extLst>
      <p:ext uri="{BB962C8B-B14F-4D97-AF65-F5344CB8AC3E}">
        <p14:creationId xmlns:p14="http://schemas.microsoft.com/office/powerpoint/2010/main" val="38421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355B5-8CFE-44F1-D2B2-CE8289DC3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2CF26-B746-D0FF-6A74-343FC58066E7}"/>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9E299E6E-F2EC-B216-1FEE-A45ADE0403B3}"/>
              </a:ext>
            </a:extLst>
          </p:cNvPr>
          <p:cNvSpPr>
            <a:spLocks noGrp="1"/>
          </p:cNvSpPr>
          <p:nvPr>
            <p:ph type="body" idx="1"/>
          </p:nvPr>
        </p:nvSpPr>
        <p:spPr/>
        <p:txBody>
          <a:bodyPr/>
          <a:lstStyle/>
          <a:p>
            <a:pPr lvl="0"/>
            <a:endParaRPr lang="en-NZ"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90E9ED8-477C-04EB-7808-444FDCFD42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66993-375F-48B6-8DD0-BAB5B05FD4A7}"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307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39D46-178C-49DE-ABA9-CE8DE28E72D9}"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119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66993-375F-48B6-8DD0-BAB5B05FD4A7}"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01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66993-375F-48B6-8DD0-BAB5B05FD4A7}"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01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5D6FA-CDAC-DF5E-2F30-D69F517CF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859CC-A5A8-D0F5-A6E9-D952CDDE5B03}"/>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21957C1-E04C-48A5-073F-A3359469110D}"/>
              </a:ext>
            </a:extLst>
          </p:cNvPr>
          <p:cNvSpPr>
            <a:spLocks noGrp="1"/>
          </p:cNvSpPr>
          <p:nvPr>
            <p:ph type="body" idx="1"/>
          </p:nvPr>
        </p:nvSpPr>
        <p:spPr/>
        <p:txBody>
          <a:bodyPr/>
          <a:lstStyle/>
          <a:p>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4AD97ED-36BD-F412-7EB9-0FEEC1BFB7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66993-375F-48B6-8DD0-BAB5B05FD4A7}"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76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66993-375F-48B6-8DD0-BAB5B05FD4A7}"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432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E997-4C30-4816-8D4E-807F9ED604E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3" name="Text Placeholder 2">
            <a:extLst>
              <a:ext uri="{FF2B5EF4-FFF2-40B4-BE49-F238E27FC236}">
                <a16:creationId xmlns:a16="http://schemas.microsoft.com/office/drawing/2014/main" id="{DEAA413A-3C45-44C2-8CE1-8E41035A7926}"/>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53E9ECFB-5815-4AA8-81CF-29F5B2E54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34050"/>
            <a:ext cx="12192000" cy="1123950"/>
          </a:xfrm>
          <a:prstGeom prst="rect">
            <a:avLst/>
          </a:prstGeom>
        </p:spPr>
      </p:pic>
    </p:spTree>
    <p:extLst>
      <p:ext uri="{BB962C8B-B14F-4D97-AF65-F5344CB8AC3E}">
        <p14:creationId xmlns:p14="http://schemas.microsoft.com/office/powerpoint/2010/main" val="2127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B000-15A8-826B-2D53-97A123EBBE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601C49E-B9DF-ED20-7B41-8D5120237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8A3D884-1A72-2453-2FBD-7F27F92655E7}"/>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5" name="Footer Placeholder 4">
            <a:extLst>
              <a:ext uri="{FF2B5EF4-FFF2-40B4-BE49-F238E27FC236}">
                <a16:creationId xmlns:a16="http://schemas.microsoft.com/office/drawing/2014/main" id="{5480A9CB-C2AA-626A-FA99-26A0F11F9FD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782F681-FC91-68F1-866E-21C6F4076BEB}"/>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150811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8926-0DB7-78C7-4895-06863D873CD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842AE15-DD55-A3F2-19D6-79BBD13318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F0941AE-35A1-45D7-EBA6-A145D1B0062E}"/>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5" name="Footer Placeholder 4">
            <a:extLst>
              <a:ext uri="{FF2B5EF4-FFF2-40B4-BE49-F238E27FC236}">
                <a16:creationId xmlns:a16="http://schemas.microsoft.com/office/drawing/2014/main" id="{7800FAB9-78B1-2421-E87F-D87A6289498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43DD511-9782-D872-B4CE-9E0BA9F42D40}"/>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1107356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5BE2-9DEF-9068-EA03-53E0CE6A87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DAC35B1-0DBF-C1D1-ABBC-CF38607E32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EB200D-4937-1BF5-A1C1-9990AF18ABBB}"/>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5" name="Footer Placeholder 4">
            <a:extLst>
              <a:ext uri="{FF2B5EF4-FFF2-40B4-BE49-F238E27FC236}">
                <a16:creationId xmlns:a16="http://schemas.microsoft.com/office/drawing/2014/main" id="{BB83DF7D-6B32-EF7D-E8AD-B9A1612FAED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87192A3-DF4C-B3FB-E6E4-9F26F579149E}"/>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416003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DBD0-9A5C-A33E-3566-60EDD53B1DB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5DB76E1-7E17-BCC8-DEA7-2F228A7085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645CE85-9955-6DF0-1182-3CF3D9A65D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AFA504B-9911-592A-9CAA-7590D04B55CF}"/>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6" name="Footer Placeholder 5">
            <a:extLst>
              <a:ext uri="{FF2B5EF4-FFF2-40B4-BE49-F238E27FC236}">
                <a16:creationId xmlns:a16="http://schemas.microsoft.com/office/drawing/2014/main" id="{B1E02544-CC44-D6AA-CA6F-C167312E744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327C4E4-0301-D47F-D33D-18EBBEF43C93}"/>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26036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AC99-63EC-B5D3-D25C-5BF3E7471CC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D69DC14-E41A-7BC1-0E8F-44A6F660F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CCC3C1-0ED7-7165-85A9-7FEA7EE433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950CDCA-B92C-EF23-3CFC-3F59A04566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7949F7-CB80-B8C2-638B-07077C7DEB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CD28160-87B1-F984-756F-B2FC73ED2010}"/>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8" name="Footer Placeholder 7">
            <a:extLst>
              <a:ext uri="{FF2B5EF4-FFF2-40B4-BE49-F238E27FC236}">
                <a16:creationId xmlns:a16="http://schemas.microsoft.com/office/drawing/2014/main" id="{4A34B304-C576-E7C1-D8C3-355C3B43B0D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436B609B-814F-40E3-08CC-B55C69D61B5F}"/>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212231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215F-4AB1-C809-CDA0-370EFB7EF56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955837C-7996-71B0-7B2E-57656ECBFCB5}"/>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4" name="Footer Placeholder 3">
            <a:extLst>
              <a:ext uri="{FF2B5EF4-FFF2-40B4-BE49-F238E27FC236}">
                <a16:creationId xmlns:a16="http://schemas.microsoft.com/office/drawing/2014/main" id="{BFEC8529-82A5-EFA5-66DA-FAD742CAAEB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560D715-7670-137B-FF2C-A3F3CC0938D5}"/>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192848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4BD5F-1117-B29B-03CA-97C9DA33F9F3}"/>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3" name="Footer Placeholder 2">
            <a:extLst>
              <a:ext uri="{FF2B5EF4-FFF2-40B4-BE49-F238E27FC236}">
                <a16:creationId xmlns:a16="http://schemas.microsoft.com/office/drawing/2014/main" id="{559E674D-5AF1-7FA5-98A9-DADC4FD22E1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91657423-4A19-E8A8-4680-98C2A77799FB}"/>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12918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728D-0EE9-3973-0BEE-BC9FBCAD4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26C78C3-79B0-4D08-8FF5-3E0C388E56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23643A-11E4-C9E1-76A1-ED2AF8E25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7ADA6-7934-A5FB-F594-F46D30DC90C1}"/>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6" name="Footer Placeholder 5">
            <a:extLst>
              <a:ext uri="{FF2B5EF4-FFF2-40B4-BE49-F238E27FC236}">
                <a16:creationId xmlns:a16="http://schemas.microsoft.com/office/drawing/2014/main" id="{F5486A78-15E4-A44D-5C64-8EAC6AA7A5C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DC7D735-EF20-C605-D94F-600C3BBC917E}"/>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2058708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8CA5-DE00-4CB5-9ACA-EDC657A69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F7DC044-01D2-79C3-5F2D-70DCCE7E2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E17CA47-06AA-7606-90C5-59BA391A2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A0FF8-46F9-1D35-AD74-F80DB79BA331}"/>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6" name="Footer Placeholder 5">
            <a:extLst>
              <a:ext uri="{FF2B5EF4-FFF2-40B4-BE49-F238E27FC236}">
                <a16:creationId xmlns:a16="http://schemas.microsoft.com/office/drawing/2014/main" id="{DAA673D3-02DD-2F51-A2DB-94354E97A60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CEF00AF-5F28-9A47-714C-4459915D3F21}"/>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2080283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0538-6B8A-221E-0490-BF98C3EB6C6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DCB56E4-0CFB-C18B-2A40-2DE844111A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964A28E-3E25-C0EE-DFA8-79FDDED996AB}"/>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5" name="Footer Placeholder 4">
            <a:extLst>
              <a:ext uri="{FF2B5EF4-FFF2-40B4-BE49-F238E27FC236}">
                <a16:creationId xmlns:a16="http://schemas.microsoft.com/office/drawing/2014/main" id="{1E983836-23D3-7BAA-EF22-063D706DA60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4D7FE6D-8DFE-FEBA-555F-75D6A3000C24}"/>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29035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option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3A2815-0353-483D-A774-E0D05458F31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8" name="Text Placeholder 2">
            <a:extLst>
              <a:ext uri="{FF2B5EF4-FFF2-40B4-BE49-F238E27FC236}">
                <a16:creationId xmlns:a16="http://schemas.microsoft.com/office/drawing/2014/main" id="{5BAAC5F9-3A76-4657-ADCA-2DF62A4DD3B5}"/>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a:extLst>
              <a:ext uri="{FF2B5EF4-FFF2-40B4-BE49-F238E27FC236}">
                <a16:creationId xmlns:a16="http://schemas.microsoft.com/office/drawing/2014/main" id="{B9CAEEFD-64C2-40D7-9866-667FBF709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57850"/>
            <a:ext cx="12192000" cy="1200150"/>
          </a:xfrm>
          <a:prstGeom prst="rect">
            <a:avLst/>
          </a:prstGeom>
        </p:spPr>
      </p:pic>
    </p:spTree>
    <p:extLst>
      <p:ext uri="{BB962C8B-B14F-4D97-AF65-F5344CB8AC3E}">
        <p14:creationId xmlns:p14="http://schemas.microsoft.com/office/powerpoint/2010/main" val="304468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6FEFA-38D6-9A4E-41E4-32E292DD4C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EA51168-250D-A0C5-0304-1B5ED84749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E853C6-4D7C-5004-2590-4152E8DEE2E8}"/>
              </a:ext>
            </a:extLst>
          </p:cNvPr>
          <p:cNvSpPr>
            <a:spLocks noGrp="1"/>
          </p:cNvSpPr>
          <p:nvPr>
            <p:ph type="dt" sz="half" idx="10"/>
          </p:nvPr>
        </p:nvSpPr>
        <p:spPr/>
        <p:txBody>
          <a:bodyPr/>
          <a:lstStyle/>
          <a:p>
            <a:fld id="{21C7335C-67A8-4E06-B3C7-D1616FDA5D54}" type="datetimeFigureOut">
              <a:rPr lang="en-NZ" smtClean="0"/>
              <a:t>16/03/2026</a:t>
            </a:fld>
            <a:endParaRPr lang="en-NZ"/>
          </a:p>
        </p:txBody>
      </p:sp>
      <p:sp>
        <p:nvSpPr>
          <p:cNvPr id="5" name="Footer Placeholder 4">
            <a:extLst>
              <a:ext uri="{FF2B5EF4-FFF2-40B4-BE49-F238E27FC236}">
                <a16:creationId xmlns:a16="http://schemas.microsoft.com/office/drawing/2014/main" id="{725BF953-CC06-A1B9-240E-6A56D016EE3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B3EBD1C-A275-D943-20CF-03BEE48ED118}"/>
              </a:ext>
            </a:extLst>
          </p:cNvPr>
          <p:cNvSpPr>
            <a:spLocks noGrp="1"/>
          </p:cNvSpPr>
          <p:nvPr>
            <p:ph type="sldNum" sz="quarter" idx="12"/>
          </p:nvPr>
        </p:nvSpPr>
        <p:spPr/>
        <p:txBody>
          <a:bodyPr/>
          <a:lstStyle/>
          <a:p>
            <a:fld id="{8C9A73B2-44C5-4007-827B-74BB3F24ADCB}" type="slidenum">
              <a:rPr lang="en-NZ" smtClean="0"/>
              <a:t>‹#›</a:t>
            </a:fld>
            <a:endParaRPr lang="en-NZ"/>
          </a:p>
        </p:txBody>
      </p:sp>
    </p:spTree>
    <p:extLst>
      <p:ext uri="{BB962C8B-B14F-4D97-AF65-F5344CB8AC3E}">
        <p14:creationId xmlns:p14="http://schemas.microsoft.com/office/powerpoint/2010/main" val="1551961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Slid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E997-4C30-4816-8D4E-807F9ED604E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3" name="Text Placeholder 2">
            <a:extLst>
              <a:ext uri="{FF2B5EF4-FFF2-40B4-BE49-F238E27FC236}">
                <a16:creationId xmlns:a16="http://schemas.microsoft.com/office/drawing/2014/main" id="{DEAA413A-3C45-44C2-8CE1-8E41035A7926}"/>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53E9ECFB-5815-4AA8-81CF-29F5B2E54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34050"/>
            <a:ext cx="12192000" cy="1123950"/>
          </a:xfrm>
          <a:prstGeom prst="rect">
            <a:avLst/>
          </a:prstGeom>
        </p:spPr>
      </p:pic>
    </p:spTree>
    <p:extLst>
      <p:ext uri="{BB962C8B-B14F-4D97-AF65-F5344CB8AC3E}">
        <p14:creationId xmlns:p14="http://schemas.microsoft.com/office/powerpoint/2010/main" val="1150912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Slide option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3A2815-0353-483D-A774-E0D05458F31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8" name="Text Placeholder 2">
            <a:extLst>
              <a:ext uri="{FF2B5EF4-FFF2-40B4-BE49-F238E27FC236}">
                <a16:creationId xmlns:a16="http://schemas.microsoft.com/office/drawing/2014/main" id="{5BAAC5F9-3A76-4657-ADCA-2DF62A4DD3B5}"/>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a:extLst>
              <a:ext uri="{FF2B5EF4-FFF2-40B4-BE49-F238E27FC236}">
                <a16:creationId xmlns:a16="http://schemas.microsoft.com/office/drawing/2014/main" id="{B9CAEEFD-64C2-40D7-9866-667FBF709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57850"/>
            <a:ext cx="12192000" cy="1200150"/>
          </a:xfrm>
          <a:prstGeom prst="rect">
            <a:avLst/>
          </a:prstGeom>
        </p:spPr>
      </p:pic>
    </p:spTree>
    <p:extLst>
      <p:ext uri="{BB962C8B-B14F-4D97-AF65-F5344CB8AC3E}">
        <p14:creationId xmlns:p14="http://schemas.microsoft.com/office/powerpoint/2010/main" val="1121258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design 2">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6501095-3FFD-4787-8CE0-1D474FB36B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Te Kawa Mataaho logo in white">
            <a:extLst>
              <a:ext uri="{FF2B5EF4-FFF2-40B4-BE49-F238E27FC236}">
                <a16:creationId xmlns:a16="http://schemas.microsoft.com/office/drawing/2014/main" id="{A79ADDEC-97AC-4BC9-A366-F7FEE2D3F1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5853" y="439770"/>
            <a:ext cx="2653878" cy="788033"/>
          </a:xfrm>
          <a:prstGeom prst="rect">
            <a:avLst/>
          </a:prstGeom>
        </p:spPr>
      </p:pic>
      <p:sp>
        <p:nvSpPr>
          <p:cNvPr id="10" name="Title 1">
            <a:extLst>
              <a:ext uri="{FF2B5EF4-FFF2-40B4-BE49-F238E27FC236}">
                <a16:creationId xmlns:a16="http://schemas.microsoft.com/office/drawing/2014/main" id="{10ED233D-3851-449F-B170-FBD9CB729D36}"/>
              </a:ext>
            </a:extLst>
          </p:cNvPr>
          <p:cNvSpPr>
            <a:spLocks noGrp="1"/>
          </p:cNvSpPr>
          <p:nvPr>
            <p:ph type="title" hasCustomPrompt="1"/>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11" name="Text Placeholder 2">
            <a:extLst>
              <a:ext uri="{FF2B5EF4-FFF2-40B4-BE49-F238E27FC236}">
                <a16:creationId xmlns:a16="http://schemas.microsoft.com/office/drawing/2014/main" id="{9334857E-BAD4-4C40-A01A-9DEC4D3D5253}"/>
              </a:ext>
            </a:extLst>
          </p:cNvPr>
          <p:cNvSpPr>
            <a:spLocks noGrp="1"/>
          </p:cNvSpPr>
          <p:nvPr>
            <p:ph type="body" idx="1" hasCustomPrompt="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Presenter name here</a:t>
            </a:r>
          </a:p>
          <a:p>
            <a:pPr lvl="0"/>
            <a:r>
              <a:rPr lang="en-US"/>
              <a:t>Business unit here</a:t>
            </a:r>
          </a:p>
        </p:txBody>
      </p:sp>
    </p:spTree>
    <p:extLst>
      <p:ext uri="{BB962C8B-B14F-4D97-AF65-F5344CB8AC3E}">
        <p14:creationId xmlns:p14="http://schemas.microsoft.com/office/powerpoint/2010/main" val="1888561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blank o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F653CA-8927-4C4E-AC56-61BFDC2A31F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4" name="Text Placeholder 2">
            <a:extLst>
              <a:ext uri="{FF2B5EF4-FFF2-40B4-BE49-F238E27FC236}">
                <a16:creationId xmlns:a16="http://schemas.microsoft.com/office/drawing/2014/main" id="{3C56A3BE-2E14-401C-91D9-2E418E3C3968}"/>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501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option 3">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91DF78D-D0A5-4956-A043-EBBA0E2F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0789" y="0"/>
            <a:ext cx="2331211" cy="6858000"/>
          </a:xfrm>
          <a:prstGeom prst="rect">
            <a:avLst/>
          </a:prstGeom>
        </p:spPr>
      </p:pic>
      <p:sp>
        <p:nvSpPr>
          <p:cNvPr id="7" name="Title 1">
            <a:extLst>
              <a:ext uri="{FF2B5EF4-FFF2-40B4-BE49-F238E27FC236}">
                <a16:creationId xmlns:a16="http://schemas.microsoft.com/office/drawing/2014/main" id="{053A2815-0353-483D-A774-E0D05458F316}"/>
              </a:ext>
            </a:extLst>
          </p:cNvPr>
          <p:cNvSpPr>
            <a:spLocks noGrp="1"/>
          </p:cNvSpPr>
          <p:nvPr>
            <p:ph type="title" hasCustomPrompt="1"/>
          </p:nvPr>
        </p:nvSpPr>
        <p:spPr>
          <a:xfrm>
            <a:off x="831850" y="1468198"/>
            <a:ext cx="8729594"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8" name="Text Placeholder 2">
            <a:extLst>
              <a:ext uri="{FF2B5EF4-FFF2-40B4-BE49-F238E27FC236}">
                <a16:creationId xmlns:a16="http://schemas.microsoft.com/office/drawing/2014/main" id="{5BAAC5F9-3A76-4657-ADCA-2DF62A4DD3B5}"/>
              </a:ext>
            </a:extLst>
          </p:cNvPr>
          <p:cNvSpPr>
            <a:spLocks noGrp="1"/>
          </p:cNvSpPr>
          <p:nvPr>
            <p:ph type="body" idx="1"/>
          </p:nvPr>
        </p:nvSpPr>
        <p:spPr>
          <a:xfrm>
            <a:off x="831850" y="2467367"/>
            <a:ext cx="321980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414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ank o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F653CA-8927-4C4E-AC56-61BFDC2A31F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4" name="Text Placeholder 2">
            <a:extLst>
              <a:ext uri="{FF2B5EF4-FFF2-40B4-BE49-F238E27FC236}">
                <a16:creationId xmlns:a16="http://schemas.microsoft.com/office/drawing/2014/main" id="{3C56A3BE-2E14-401C-91D9-2E418E3C3968}"/>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919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9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E997-4C30-4816-8D4E-807F9ED604E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3" name="Text Placeholder 2">
            <a:extLst>
              <a:ext uri="{FF2B5EF4-FFF2-40B4-BE49-F238E27FC236}">
                <a16:creationId xmlns:a16="http://schemas.microsoft.com/office/drawing/2014/main" id="{DEAA413A-3C45-44C2-8CE1-8E41035A7926}"/>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53E9ECFB-5815-4AA8-81CF-29F5B2E54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34050"/>
            <a:ext cx="12192000" cy="1123950"/>
          </a:xfrm>
          <a:prstGeom prst="rect">
            <a:avLst/>
          </a:prstGeom>
        </p:spPr>
      </p:pic>
    </p:spTree>
    <p:extLst>
      <p:ext uri="{BB962C8B-B14F-4D97-AF65-F5344CB8AC3E}">
        <p14:creationId xmlns:p14="http://schemas.microsoft.com/office/powerpoint/2010/main" val="202561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option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3A2815-0353-483D-A774-E0D05458F31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8" name="Text Placeholder 2">
            <a:extLst>
              <a:ext uri="{FF2B5EF4-FFF2-40B4-BE49-F238E27FC236}">
                <a16:creationId xmlns:a16="http://schemas.microsoft.com/office/drawing/2014/main" id="{5BAAC5F9-3A76-4657-ADCA-2DF62A4DD3B5}"/>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a:extLst>
              <a:ext uri="{FF2B5EF4-FFF2-40B4-BE49-F238E27FC236}">
                <a16:creationId xmlns:a16="http://schemas.microsoft.com/office/drawing/2014/main" id="{B9CAEEFD-64C2-40D7-9866-667FBF709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57850"/>
            <a:ext cx="12192000" cy="1200150"/>
          </a:xfrm>
          <a:prstGeom prst="rect">
            <a:avLst/>
          </a:prstGeom>
        </p:spPr>
      </p:pic>
    </p:spTree>
    <p:extLst>
      <p:ext uri="{BB962C8B-B14F-4D97-AF65-F5344CB8AC3E}">
        <p14:creationId xmlns:p14="http://schemas.microsoft.com/office/powerpoint/2010/main" val="124021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option 3">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91DF78D-D0A5-4956-A043-EBBA0E2F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0789" y="0"/>
            <a:ext cx="2331211" cy="6858000"/>
          </a:xfrm>
          <a:prstGeom prst="rect">
            <a:avLst/>
          </a:prstGeom>
        </p:spPr>
      </p:pic>
      <p:sp>
        <p:nvSpPr>
          <p:cNvPr id="7" name="Title 1">
            <a:extLst>
              <a:ext uri="{FF2B5EF4-FFF2-40B4-BE49-F238E27FC236}">
                <a16:creationId xmlns:a16="http://schemas.microsoft.com/office/drawing/2014/main" id="{053A2815-0353-483D-A774-E0D05458F316}"/>
              </a:ext>
            </a:extLst>
          </p:cNvPr>
          <p:cNvSpPr>
            <a:spLocks noGrp="1"/>
          </p:cNvSpPr>
          <p:nvPr>
            <p:ph type="title" hasCustomPrompt="1"/>
          </p:nvPr>
        </p:nvSpPr>
        <p:spPr>
          <a:xfrm>
            <a:off x="831850" y="1468198"/>
            <a:ext cx="8729594"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8" name="Text Placeholder 2">
            <a:extLst>
              <a:ext uri="{FF2B5EF4-FFF2-40B4-BE49-F238E27FC236}">
                <a16:creationId xmlns:a16="http://schemas.microsoft.com/office/drawing/2014/main" id="{5BAAC5F9-3A76-4657-ADCA-2DF62A4DD3B5}"/>
              </a:ext>
            </a:extLst>
          </p:cNvPr>
          <p:cNvSpPr>
            <a:spLocks noGrp="1"/>
          </p:cNvSpPr>
          <p:nvPr>
            <p:ph type="body" idx="1"/>
          </p:nvPr>
        </p:nvSpPr>
        <p:spPr>
          <a:xfrm>
            <a:off x="831850" y="2467367"/>
            <a:ext cx="321980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75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blank o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F653CA-8927-4C4E-AC56-61BFDC2A31F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4" name="Text Placeholder 2">
            <a:extLst>
              <a:ext uri="{FF2B5EF4-FFF2-40B4-BE49-F238E27FC236}">
                <a16:creationId xmlns:a16="http://schemas.microsoft.com/office/drawing/2014/main" id="{3C56A3BE-2E14-401C-91D9-2E418E3C3968}"/>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17844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4.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956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585D7808-D693-4A23-98B6-C8D6D19B21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Te Kawa Mataaho logo in white">
            <a:extLst>
              <a:ext uri="{FF2B5EF4-FFF2-40B4-BE49-F238E27FC236}">
                <a16:creationId xmlns:a16="http://schemas.microsoft.com/office/drawing/2014/main" id="{B5EDDB41-EA36-4B3E-8EE8-3627119429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5853" y="439770"/>
            <a:ext cx="2653878" cy="788033"/>
          </a:xfrm>
          <a:prstGeom prst="rect">
            <a:avLst/>
          </a:prstGeom>
        </p:spPr>
      </p:pic>
      <p:sp>
        <p:nvSpPr>
          <p:cNvPr id="8" name="TextBox 7">
            <a:extLst>
              <a:ext uri="{FF2B5EF4-FFF2-40B4-BE49-F238E27FC236}">
                <a16:creationId xmlns:a16="http://schemas.microsoft.com/office/drawing/2014/main" id="{BC2F28C1-FAB0-4CA3-BC6A-A6ED77D34873}"/>
              </a:ext>
            </a:extLst>
          </p:cNvPr>
          <p:cNvSpPr txBox="1"/>
          <p:nvPr userDrawn="1"/>
        </p:nvSpPr>
        <p:spPr>
          <a:xfrm>
            <a:off x="721895" y="2234823"/>
            <a:ext cx="6256421" cy="1938992"/>
          </a:xfrm>
          <a:prstGeom prst="rect">
            <a:avLst/>
          </a:prstGeom>
          <a:noFill/>
        </p:spPr>
        <p:txBody>
          <a:bodyPr wrap="square" rtlCol="0">
            <a:spAutoFit/>
          </a:bodyPr>
          <a:lstStyle/>
          <a:p>
            <a:pPr>
              <a:lnSpc>
                <a:spcPct val="200000"/>
              </a:lnSpc>
            </a:pPr>
            <a:r>
              <a:rPr lang="en-NZ" sz="4000" b="1" i="0">
                <a:solidFill>
                  <a:schemeClr val="bg1"/>
                </a:solidFill>
                <a:latin typeface="Source Sans Pro" panose="020B0503030403020204" pitchFamily="34" charset="0"/>
                <a:ea typeface="Source Sans Pro" panose="020B0503030403020204" pitchFamily="34" charset="0"/>
              </a:rPr>
              <a:t>T</a:t>
            </a:r>
            <a:r>
              <a:rPr lang="mi-NZ" sz="4000" b="1" i="0">
                <a:solidFill>
                  <a:schemeClr val="bg1"/>
                </a:solidFill>
                <a:latin typeface="Source Sans Pro" panose="020B0503030403020204" pitchFamily="34" charset="0"/>
                <a:ea typeface="Source Sans Pro" panose="020B0503030403020204" pitchFamily="34" charset="0"/>
              </a:rPr>
              <a:t>ēnā rawa atu koe</a:t>
            </a:r>
          </a:p>
          <a:p>
            <a:r>
              <a:rPr lang="mi-NZ" sz="4000" b="1">
                <a:solidFill>
                  <a:schemeClr val="bg1"/>
                </a:solidFill>
                <a:latin typeface="Source Sans Pro" panose="020B0503030403020204" pitchFamily="34" charset="0"/>
                <a:ea typeface="Source Sans Pro" panose="020B0503030403020204" pitchFamily="34" charset="0"/>
              </a:rPr>
              <a:t>Thank you very much</a:t>
            </a:r>
            <a:endParaRPr lang="en-NZ" sz="4000" b="1">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7417238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4893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4978C-ACC7-FE8C-5DD3-6FCE47572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14EE1AA-84EE-12A6-B05D-CC3DA4DD9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C3415F9-86D7-70EA-AB38-081494D21A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C7335C-67A8-4E06-B3C7-D1616FDA5D54}" type="datetimeFigureOut">
              <a:rPr lang="en-NZ" smtClean="0"/>
              <a:t>16/03/2026</a:t>
            </a:fld>
            <a:endParaRPr lang="en-NZ"/>
          </a:p>
        </p:txBody>
      </p:sp>
      <p:sp>
        <p:nvSpPr>
          <p:cNvPr id="5" name="Footer Placeholder 4">
            <a:extLst>
              <a:ext uri="{FF2B5EF4-FFF2-40B4-BE49-F238E27FC236}">
                <a16:creationId xmlns:a16="http://schemas.microsoft.com/office/drawing/2014/main" id="{D821C624-2CAB-E1C2-8808-04A700352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2E239FC2-7315-9AEF-F2C6-9C4FFDFD7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9A73B2-44C5-4007-827B-74BB3F24ADCB}" type="slidenum">
              <a:rPr lang="en-NZ" smtClean="0"/>
              <a:t>‹#›</a:t>
            </a:fld>
            <a:endParaRPr lang="en-NZ"/>
          </a:p>
        </p:txBody>
      </p:sp>
    </p:spTree>
    <p:extLst>
      <p:ext uri="{BB962C8B-B14F-4D97-AF65-F5344CB8AC3E}">
        <p14:creationId xmlns:p14="http://schemas.microsoft.com/office/powerpoint/2010/main" val="36728594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publicservice.govt.nz/guidance/it-takes-three-operating-expectations-framework-for-statutory-crown-entities/principle-1-clear-roles-and-responsibilities" TargetMode="External"/><Relationship Id="rId7" Type="http://schemas.openxmlformats.org/officeDocument/2006/relationships/image" Target="../media/image39.png"/><Relationship Id="rId2" Type="http://schemas.openxmlformats.org/officeDocument/2006/relationships/hyperlink" Target="https://www.publicservice.govt.nz/guidance/it-takes-three-operating-expectations-framework-for-statutory-crown-entities/" TargetMode="External"/><Relationship Id="rId1" Type="http://schemas.openxmlformats.org/officeDocument/2006/relationships/slideLayout" Target="../slideLayouts/slideLayout4.xml"/><Relationship Id="rId6" Type="http://schemas.openxmlformats.org/officeDocument/2006/relationships/hyperlink" Target="https://www.publicservice.govt.nz/guidance/it-takes-three-operating-expectations-framework-for-statutory-crown-entities/principle-4-trusted-engagement" TargetMode="External"/><Relationship Id="rId5" Type="http://schemas.openxmlformats.org/officeDocument/2006/relationships/hyperlink" Target="https://www.publicservice.govt.nz/guidance/it-takes-three-operating-expectations-framework-for-statutory-crown-entities/principle-3-efficient-and-effective-monitoring" TargetMode="External"/><Relationship Id="rId10" Type="http://schemas.openxmlformats.org/officeDocument/2006/relationships/image" Target="../media/image42.png"/><Relationship Id="rId4" Type="http://schemas.openxmlformats.org/officeDocument/2006/relationships/hyperlink" Target="https://www.publicservice.govt.nz/guidance/it-takes-three-operating-expectations-framework-for-statutory-crown-entities/principle-2-strategic-alignment" TargetMode="External"/><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sv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service.govt.nz/guidance/code-of-conduct-for-crown-entity-board-member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hyperlink" Target="https://www.publicservice.govt.nz/system/crown-entities/all-of-government-requirements-and-expectations-on-statutory-crown-entities" TargetMode="External"/><Relationship Id="rId13" Type="http://schemas.openxmlformats.org/officeDocument/2006/relationships/hyperlink" Target="https://www.publicservice.govt.nz/guidance/model-standards-chief-executive-gifts-benefits-and-expenses" TargetMode="External"/><Relationship Id="rId18" Type="http://schemas.openxmlformats.org/officeDocument/2006/relationships/hyperlink" Target="https://www.publicservice.govt.nz/guidance/model-standards-information-gathering-and-public-trust" TargetMode="External"/><Relationship Id="rId3" Type="http://schemas.openxmlformats.org/officeDocument/2006/relationships/hyperlink" Target="https://www.publicservice.govt.nz/system/crown-entities" TargetMode="External"/><Relationship Id="rId21" Type="http://schemas.openxmlformats.org/officeDocument/2006/relationships/hyperlink" Target="https://oag.parliament.nz/good-practice/sensitive-expenditure" TargetMode="External"/><Relationship Id="rId7" Type="http://schemas.openxmlformats.org/officeDocument/2006/relationships/hyperlink" Target="https://www.publicservice.govt.nz/assets/DirectoryFile/Guidelines-for-Crown-Entity-monitoring.pdf" TargetMode="External"/><Relationship Id="rId12" Type="http://schemas.openxmlformats.org/officeDocument/2006/relationships/hyperlink" Target="https://www.publicservice.govt.nz/assets/DirectoryFile/Model-Standards-Chief-executive-gifts-benefits-and-expenses.pdf" TargetMode="External"/><Relationship Id="rId17" Type="http://schemas.openxmlformats.org/officeDocument/2006/relationships/hyperlink" Target="https://www.publicservice.govt.nz/guidance/model-standards-working-with-survivors" TargetMode="External"/><Relationship Id="rId2" Type="http://schemas.openxmlformats.org/officeDocument/2006/relationships/notesSlide" Target="../notesSlides/notesSlide5.xml"/><Relationship Id="rId16" Type="http://schemas.openxmlformats.org/officeDocument/2006/relationships/hyperlink" Target="https://www.publicservice.govt.nz/guidance/model-standards-positive-and-safe-workplaces" TargetMode="External"/><Relationship Id="rId20" Type="http://schemas.openxmlformats.org/officeDocument/2006/relationships/hyperlink" Target="https://oag.parliament.nz/good-practice/conflicts-of-interest" TargetMode="External"/><Relationship Id="rId1" Type="http://schemas.openxmlformats.org/officeDocument/2006/relationships/slideLayout" Target="../slideLayouts/slideLayout4.xml"/><Relationship Id="rId6" Type="http://schemas.openxmlformats.org/officeDocument/2006/relationships/hyperlink" Target="https://www.publicservice.govt.nz/system/public-service-people/employment-relations" TargetMode="External"/><Relationship Id="rId11" Type="http://schemas.openxmlformats.org/officeDocument/2006/relationships/hyperlink" Target="https://www.publicservice.govt.nz/guidance/model-standards-conflicts-of-interest" TargetMode="External"/><Relationship Id="rId5" Type="http://schemas.openxmlformats.org/officeDocument/2006/relationships/hyperlink" Target="https://www.publicservice.govt.nz/guidance/guidance-for-statutory-crown-entities" TargetMode="External"/><Relationship Id="rId15" Type="http://schemas.openxmlformats.org/officeDocument/2006/relationships/hyperlink" Target="https://www.publicservice.govt.nz/guidance/model-standards-workforce-assurance" TargetMode="External"/><Relationship Id="rId10" Type="http://schemas.openxmlformats.org/officeDocument/2006/relationships/hyperlink" Target="https://www.publicservice.govt.nz/role-and-purpose/integrity-and-conduct/model-standards" TargetMode="External"/><Relationship Id="rId19" Type="http://schemas.openxmlformats.org/officeDocument/2006/relationships/hyperlink" Target="https://www.ldc.govt.nz/" TargetMode="External"/><Relationship Id="rId4" Type="http://schemas.openxmlformats.org/officeDocument/2006/relationships/hyperlink" Target="https://www.publicservice.govt.nz/guidance/the-code-of-conduct-for-the-public-sector" TargetMode="External"/><Relationship Id="rId9" Type="http://schemas.openxmlformats.org/officeDocument/2006/relationships/hyperlink" Target="https://www.publicservice.govt.nz/guidance/guidance-officials-and-select-committees" TargetMode="External"/><Relationship Id="rId14" Type="http://schemas.openxmlformats.org/officeDocument/2006/relationships/hyperlink" Target="https://www.publicservice.govt.nz/guidance/model-standards-speaking-up-in-the-public-sector" TargetMode="External"/><Relationship Id="rId22" Type="http://schemas.openxmlformats.org/officeDocument/2006/relationships/hyperlink" Target="https://www.treasury.govt.nz/publications/guide/preparing-annual-report-crown-entitie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CERC@publicservice.govt.nz"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hyperlink" Target="https://www.publicservice.govt.nz/guidance/enduring-letter-of-expectations-to-statutory-crown-entity-boards" TargetMode="Externa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legislation.govt.nz/act/public/2004/0115/latest/DLM330367.html?search=ts_act%40bill%40regulation%40deemedreg_Crown+entities+Act_resel_25_a&amp;p=1" TargetMode="External"/><Relationship Id="rId3" Type="http://schemas.openxmlformats.org/officeDocument/2006/relationships/hyperlink" Target="https://legislation.govt.nz/act/public/2004/0115/latest/link.aspx?search=ts_act%40bill%40regulation%40deemedreg_Crown+entities+Act_resel_25_a&amp;p=1&amp;id=DLM329982" TargetMode="External"/><Relationship Id="rId7" Type="http://schemas.openxmlformats.org/officeDocument/2006/relationships/hyperlink" Target="https://www.publicservice.govt.nz/guidance/code-of-conduct-for-crown-entity-board-members/" TargetMode="External"/><Relationship Id="rId2" Type="http://schemas.openxmlformats.org/officeDocument/2006/relationships/hyperlink" Target="https://legislation.govt.nz/act/public/2004/0115/latest/link.aspx?search=ts_act%40bill%40regulation%40deemedreg_Crown+entities+Act_resel_25_a&amp;p=1&amp;id=DLM329977" TargetMode="External"/><Relationship Id="rId1" Type="http://schemas.openxmlformats.org/officeDocument/2006/relationships/slideLayout" Target="../slideLayouts/slideLayout4.xml"/><Relationship Id="rId6" Type="http://schemas.openxmlformats.org/officeDocument/2006/relationships/hyperlink" Target="https://legislation.govt.nz/act/public/2004/0115/latest/link.aspx?search=ts_act%40bill%40regulation%40deemedreg_Crown+entities+Act_resel_25_a&amp;p=1&amp;id=DLM329994" TargetMode="External"/><Relationship Id="rId5" Type="http://schemas.openxmlformats.org/officeDocument/2006/relationships/hyperlink" Target="https://legislation.govt.nz/act/public/2004/0115/latest/DLM329980.html?search=ts_act%40bill%40regulation%40deemedreg_Crown+entities+Act_resel_25_a&amp;p=1" TargetMode="External"/><Relationship Id="rId4" Type="http://schemas.openxmlformats.org/officeDocument/2006/relationships/hyperlink" Target="https://legislation.govt.nz/act/public/2004/0115/latest/link.aspx?search=ts_act%40bill%40regulation%40deemedreg_Crown+entities+Act_resel_25_a&amp;p=1&amp;id=DLM32997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B8C45D64-2B3D-F8E7-356E-4BBFC2E3F87D}"/>
              </a:ext>
            </a:extLst>
          </p:cNvPr>
          <p:cNvPicPr>
            <a:picLocks noChangeAspect="1"/>
          </p:cNvPicPr>
          <p:nvPr/>
        </p:nvPicPr>
        <p:blipFill>
          <a:blip r:embed="rId2"/>
          <a:stretch>
            <a:fillRect/>
          </a:stretch>
        </p:blipFill>
        <p:spPr>
          <a:xfrm>
            <a:off x="8756455" y="393413"/>
            <a:ext cx="2589725" cy="782313"/>
          </a:xfrm>
          <a:prstGeom prst="rect">
            <a:avLst/>
          </a:prstGeom>
        </p:spPr>
      </p:pic>
      <p:sp>
        <p:nvSpPr>
          <p:cNvPr id="3" name="Title 2">
            <a:extLst>
              <a:ext uri="{FF2B5EF4-FFF2-40B4-BE49-F238E27FC236}">
                <a16:creationId xmlns:a16="http://schemas.microsoft.com/office/drawing/2014/main" id="{516EB760-C15F-41AA-3B9C-6A4D30D192FE}"/>
              </a:ext>
            </a:extLst>
          </p:cNvPr>
          <p:cNvSpPr>
            <a:spLocks noGrp="1"/>
          </p:cNvSpPr>
          <p:nvPr>
            <p:ph type="title"/>
          </p:nvPr>
        </p:nvSpPr>
        <p:spPr/>
        <p:txBody>
          <a:bodyPr/>
          <a:lstStyle/>
          <a:p>
            <a:br>
              <a:rPr lang="en-NZ"/>
            </a:br>
            <a:br>
              <a:rPr lang="en-NZ"/>
            </a:br>
            <a:br>
              <a:rPr lang="en-NZ"/>
            </a:br>
            <a:endParaRPr lang="en-NZ"/>
          </a:p>
        </p:txBody>
      </p:sp>
      <p:sp>
        <p:nvSpPr>
          <p:cNvPr id="7" name="TextBox 6">
            <a:extLst>
              <a:ext uri="{FF2B5EF4-FFF2-40B4-BE49-F238E27FC236}">
                <a16:creationId xmlns:a16="http://schemas.microsoft.com/office/drawing/2014/main" id="{26FEE24B-E154-86F2-6A8E-13B4E24BD393}"/>
              </a:ext>
            </a:extLst>
          </p:cNvPr>
          <p:cNvSpPr txBox="1"/>
          <p:nvPr/>
        </p:nvSpPr>
        <p:spPr>
          <a:xfrm>
            <a:off x="921482" y="2529019"/>
            <a:ext cx="10349035" cy="707886"/>
          </a:xfrm>
          <a:prstGeom prst="rect">
            <a:avLst/>
          </a:prstGeom>
          <a:noFill/>
        </p:spPr>
        <p:txBody>
          <a:bodyPr wrap="square" lIns="91440" tIns="45720" rIns="91440" bIns="45720" rtlCol="0" anchor="t">
            <a:spAutoFit/>
          </a:bodyPr>
          <a:lstStyle/>
          <a:p>
            <a:pPr algn="ctr"/>
            <a:r>
              <a:rPr lang="en-US" sz="4000" b="1" dirty="0">
                <a:solidFill>
                  <a:schemeClr val="bg1"/>
                </a:solidFill>
                <a:cs typeface="Segoe UI"/>
              </a:rPr>
              <a:t>Crown Entity Board Induction</a:t>
            </a:r>
            <a:endParaRPr lang="en-US" sz="4000" b="1" dirty="0">
              <a:solidFill>
                <a:schemeClr val="bg1"/>
              </a:solidFill>
              <a:ea typeface="Calibri"/>
              <a:cs typeface="Segoe UI"/>
            </a:endParaRPr>
          </a:p>
        </p:txBody>
      </p:sp>
    </p:spTree>
    <p:extLst>
      <p:ext uri="{BB962C8B-B14F-4D97-AF65-F5344CB8AC3E}">
        <p14:creationId xmlns:p14="http://schemas.microsoft.com/office/powerpoint/2010/main" val="162146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B9DE-7EF8-E6F4-C92A-8933D0952EFC}"/>
              </a:ext>
            </a:extLst>
          </p:cNvPr>
          <p:cNvSpPr>
            <a:spLocks noGrp="1"/>
          </p:cNvSpPr>
          <p:nvPr>
            <p:ph type="title"/>
          </p:nvPr>
        </p:nvSpPr>
        <p:spPr>
          <a:xfrm>
            <a:off x="447675" y="440515"/>
            <a:ext cx="11296650" cy="906470"/>
          </a:xfrm>
        </p:spPr>
        <p:txBody>
          <a:bodyPr/>
          <a:lstStyle/>
          <a:p>
            <a:r>
              <a:rPr lang="en-NZ" sz="3200" i="1" dirty="0">
                <a:hlinkClick r:id="rId2"/>
              </a:rPr>
              <a:t>It takes three</a:t>
            </a:r>
            <a:r>
              <a:rPr lang="en-NZ" sz="3200" i="1" dirty="0"/>
              <a:t> </a:t>
            </a:r>
            <a:r>
              <a:rPr lang="en-NZ" sz="3200" b="1" dirty="0"/>
              <a:t>addresses four main principles in detail, applicable to all three parties, often in quite different ways</a:t>
            </a:r>
            <a:endParaRPr lang="en-NZ" sz="3200" b="1" i="1" dirty="0"/>
          </a:p>
        </p:txBody>
      </p:sp>
      <p:sp>
        <p:nvSpPr>
          <p:cNvPr id="3" name="Text Placeholder 2">
            <a:extLst>
              <a:ext uri="{FF2B5EF4-FFF2-40B4-BE49-F238E27FC236}">
                <a16:creationId xmlns:a16="http://schemas.microsoft.com/office/drawing/2014/main" id="{B4B5EAC8-F632-7E12-CB3F-06AD88239CAC}"/>
              </a:ext>
            </a:extLst>
          </p:cNvPr>
          <p:cNvSpPr>
            <a:spLocks noGrp="1"/>
          </p:cNvSpPr>
          <p:nvPr>
            <p:ph type="body" idx="1"/>
          </p:nvPr>
        </p:nvSpPr>
        <p:spPr>
          <a:xfrm>
            <a:off x="1557421" y="1880493"/>
            <a:ext cx="10033000" cy="1723633"/>
          </a:xfrm>
        </p:spPr>
        <p:txBody>
          <a:bodyPr lIns="91440" tIns="45720" rIns="91440" bIns="45720" anchor="t"/>
          <a:lstStyle/>
          <a:p>
            <a:r>
              <a:rPr lang="en-NZ" sz="2000" b="1" u="sng" dirty="0">
                <a:solidFill>
                  <a:schemeClr val="tx2"/>
                </a:solidFill>
                <a:hlinkClick r:id="rId3">
                  <a:extLst>
                    <a:ext uri="{A12FA001-AC4F-418D-AE19-62706E023703}">
                      <ahyp:hlinkClr xmlns:ahyp="http://schemas.microsoft.com/office/drawing/2018/hyperlinkcolor" val="tx"/>
                    </a:ext>
                  </a:extLst>
                </a:hlinkClick>
              </a:rPr>
              <a:t>Clear roles and responsibilities </a:t>
            </a:r>
            <a:r>
              <a:rPr lang="en-NZ" sz="2000" dirty="0">
                <a:solidFill>
                  <a:schemeClr val="tx2"/>
                </a:solidFill>
              </a:rPr>
              <a:t>– a s</a:t>
            </a:r>
            <a:r>
              <a:rPr lang="en-US" sz="2000" b="0" i="0" dirty="0">
                <a:solidFill>
                  <a:schemeClr val="tx2"/>
                </a:solidFill>
                <a:effectLst/>
              </a:rPr>
              <a:t>hared understanding of roles and responsibilities, statutory accountabilities and </a:t>
            </a:r>
            <a:r>
              <a:rPr lang="en-US" sz="2000" b="0" i="1" dirty="0">
                <a:solidFill>
                  <a:schemeClr val="tx2"/>
                </a:solidFill>
                <a:effectLst/>
              </a:rPr>
              <a:t>no surprises</a:t>
            </a:r>
            <a:r>
              <a:rPr lang="en-US" sz="2000" dirty="0">
                <a:solidFill>
                  <a:schemeClr val="tx2"/>
                </a:solidFill>
              </a:rPr>
              <a:t>.</a:t>
            </a:r>
            <a:endParaRPr lang="en-NZ" sz="2000" dirty="0">
              <a:solidFill>
                <a:schemeClr val="tx2"/>
              </a:solidFill>
            </a:endParaRPr>
          </a:p>
          <a:p>
            <a:pPr marL="342900" indent="-342900" algn="l">
              <a:buFont typeface="+mj-lt"/>
              <a:buAutoNum type="arabicPeriod"/>
            </a:pPr>
            <a:endParaRPr lang="en-NZ" sz="2000" b="1" dirty="0">
              <a:solidFill>
                <a:schemeClr val="tx2"/>
              </a:solidFill>
              <a:hlinkClick r:id="rId4">
                <a:extLst>
                  <a:ext uri="{A12FA001-AC4F-418D-AE19-62706E023703}">
                    <ahyp:hlinkClr xmlns:ahyp="http://schemas.microsoft.com/office/drawing/2018/hyperlinkcolor" val="tx"/>
                  </a:ext>
                </a:extLst>
              </a:hlinkClick>
            </a:endParaRPr>
          </a:p>
          <a:p>
            <a:pPr algn="l"/>
            <a:r>
              <a:rPr lang="en-NZ" sz="2000" b="1" dirty="0">
                <a:solidFill>
                  <a:schemeClr val="tx2"/>
                </a:solidFill>
                <a:hlinkClick r:id="rId4">
                  <a:extLst>
                    <a:ext uri="{A12FA001-AC4F-418D-AE19-62706E023703}">
                      <ahyp:hlinkClr xmlns:ahyp="http://schemas.microsoft.com/office/drawing/2018/hyperlinkcolor" val="tx"/>
                    </a:ext>
                  </a:extLst>
                </a:hlinkClick>
              </a:rPr>
              <a:t>Strategic alignment </a:t>
            </a:r>
            <a:r>
              <a:rPr lang="en-NZ" sz="2000" dirty="0">
                <a:solidFill>
                  <a:schemeClr val="tx2"/>
                </a:solidFill>
              </a:rPr>
              <a:t>i.e. relevant </a:t>
            </a:r>
            <a:r>
              <a:rPr lang="en-US" sz="2000" b="0" i="0" dirty="0">
                <a:solidFill>
                  <a:schemeClr val="tx2"/>
                </a:solidFill>
                <a:effectLst/>
              </a:rPr>
              <a:t>agencies are driven by the same principles, contribute toward the same outcomes AND achieve cross-government engagement with Crown entities and other parts of the relevant sector</a:t>
            </a:r>
            <a:r>
              <a:rPr lang="en-US" sz="2000" dirty="0">
                <a:solidFill>
                  <a:schemeClr val="tx2"/>
                </a:solidFill>
              </a:rPr>
              <a:t>.</a:t>
            </a:r>
          </a:p>
          <a:p>
            <a:pPr algn="l"/>
            <a:br>
              <a:rPr lang="en-US" sz="2000" dirty="0">
                <a:solidFill>
                  <a:schemeClr val="tx2"/>
                </a:solidFill>
                <a:hlinkClick r:id="rId5">
                  <a:extLst>
                    <a:ext uri="{A12FA001-AC4F-418D-AE19-62706E023703}">
                      <ahyp:hlinkClr xmlns:ahyp="http://schemas.microsoft.com/office/drawing/2018/hyperlinkcolor" val="tx"/>
                    </a:ext>
                  </a:extLst>
                </a:hlinkClick>
              </a:rPr>
            </a:br>
            <a:r>
              <a:rPr lang="en-US" sz="2000" b="1" dirty="0">
                <a:solidFill>
                  <a:schemeClr val="tx2"/>
                </a:solidFill>
                <a:hlinkClick r:id="rId5">
                  <a:extLst>
                    <a:ext uri="{A12FA001-AC4F-418D-AE19-62706E023703}">
                      <ahyp:hlinkClr xmlns:ahyp="http://schemas.microsoft.com/office/drawing/2018/hyperlinkcolor" val="tx"/>
                    </a:ext>
                  </a:extLst>
                </a:hlinkClick>
              </a:rPr>
              <a:t>Efficient and effective monitoring </a:t>
            </a:r>
            <a:r>
              <a:rPr lang="en-US" sz="2000" dirty="0">
                <a:solidFill>
                  <a:schemeClr val="tx2"/>
                </a:solidFill>
              </a:rPr>
              <a:t>– a high-trust relationship with your monitoring department matters. The monitor has a statutory responsibility to provide the Minister with independent advice. This is only possible when a rich information trade exists between the entity and monitor.</a:t>
            </a:r>
          </a:p>
          <a:p>
            <a:pPr algn="l"/>
            <a:br>
              <a:rPr lang="en-US" sz="2000" b="1" i="0" dirty="0">
                <a:solidFill>
                  <a:schemeClr val="tx2"/>
                </a:solidFill>
                <a:effectLst/>
                <a:hlinkClick r:id="rId6">
                  <a:extLst>
                    <a:ext uri="{A12FA001-AC4F-418D-AE19-62706E023703}">
                      <ahyp:hlinkClr xmlns:ahyp="http://schemas.microsoft.com/office/drawing/2018/hyperlinkcolor" val="tx"/>
                    </a:ext>
                  </a:extLst>
                </a:hlinkClick>
              </a:rPr>
            </a:br>
            <a:r>
              <a:rPr lang="en-US" sz="2000" b="1" i="0" dirty="0">
                <a:solidFill>
                  <a:schemeClr val="tx2"/>
                </a:solidFill>
                <a:effectLst/>
                <a:hlinkClick r:id="rId6">
                  <a:extLst>
                    <a:ext uri="{A12FA001-AC4F-418D-AE19-62706E023703}">
                      <ahyp:hlinkClr xmlns:ahyp="http://schemas.microsoft.com/office/drawing/2018/hyperlinkcolor" val="tx"/>
                    </a:ext>
                  </a:extLst>
                </a:hlinkClick>
              </a:rPr>
              <a:t>Trusted engagement </a:t>
            </a:r>
            <a:r>
              <a:rPr lang="en-US" sz="2000" i="0" dirty="0">
                <a:solidFill>
                  <a:schemeClr val="tx2"/>
                </a:solidFill>
                <a:effectLst/>
              </a:rPr>
              <a:t>–</a:t>
            </a:r>
            <a:r>
              <a:rPr lang="en-US" sz="2000" b="1" i="0" dirty="0">
                <a:solidFill>
                  <a:schemeClr val="tx2"/>
                </a:solidFill>
                <a:effectLst/>
              </a:rPr>
              <a:t> </a:t>
            </a:r>
            <a:r>
              <a:rPr lang="en-US" sz="2000" b="0" i="0" dirty="0">
                <a:solidFill>
                  <a:schemeClr val="tx2"/>
                </a:solidFill>
                <a:effectLst/>
              </a:rPr>
              <a:t>where  relationships are trusting and productive for all parties</a:t>
            </a:r>
            <a:r>
              <a:rPr lang="en-US" sz="2000" dirty="0">
                <a:solidFill>
                  <a:schemeClr val="tx2"/>
                </a:solidFill>
              </a:rPr>
              <a:t>.</a:t>
            </a:r>
            <a:endParaRPr lang="en-US" sz="2000" b="0" i="0" dirty="0">
              <a:solidFill>
                <a:schemeClr val="tx2"/>
              </a:solidFill>
              <a:effectLst/>
            </a:endParaRPr>
          </a:p>
          <a:p>
            <a:endParaRPr lang="en-NZ" sz="2000" dirty="0"/>
          </a:p>
        </p:txBody>
      </p:sp>
      <p:pic>
        <p:nvPicPr>
          <p:cNvPr id="2050" name="Picture 2" descr="Emergency ">
            <a:extLst>
              <a:ext uri="{FF2B5EF4-FFF2-40B4-BE49-F238E27FC236}">
                <a16:creationId xmlns:a16="http://schemas.microsoft.com/office/drawing/2014/main" id="{98A41671-AF5E-0CAB-ACAE-14E451E1BC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121" y="1880493"/>
            <a:ext cx="558799" cy="5587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rategic ">
            <a:extLst>
              <a:ext uri="{FF2B5EF4-FFF2-40B4-BE49-F238E27FC236}">
                <a16:creationId xmlns:a16="http://schemas.microsoft.com/office/drawing/2014/main" id="{F361B7FA-7F0B-FDEE-D148-DB2D5C7B32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021" y="3012796"/>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fficient ">
            <a:extLst>
              <a:ext uri="{FF2B5EF4-FFF2-40B4-BE49-F238E27FC236}">
                <a16:creationId xmlns:a16="http://schemas.microsoft.com/office/drawing/2014/main" id="{66B878CC-0E9C-BA70-7959-75BD8193D0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021" y="4399879"/>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ust ">
            <a:extLst>
              <a:ext uri="{FF2B5EF4-FFF2-40B4-BE49-F238E27FC236}">
                <a16:creationId xmlns:a16="http://schemas.microsoft.com/office/drawing/2014/main" id="{43395557-A001-944B-CE52-DB31D53FE2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569" y="5463328"/>
            <a:ext cx="820498" cy="82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0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42CE7-432D-CC06-A9D0-3F19DE3188C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459E16A-0488-FB27-1001-E10B9E981B70}"/>
              </a:ext>
            </a:extLst>
          </p:cNvPr>
          <p:cNvSpPr/>
          <p:nvPr/>
        </p:nvSpPr>
        <p:spPr>
          <a:xfrm>
            <a:off x="367632" y="1311441"/>
            <a:ext cx="3870539" cy="5147973"/>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F1FC6CC8-2879-EA14-4ADD-E28F1F84AFDF}"/>
              </a:ext>
            </a:extLst>
          </p:cNvPr>
          <p:cNvSpPr>
            <a:spLocks noGrp="1"/>
          </p:cNvSpPr>
          <p:nvPr>
            <p:ph type="title"/>
          </p:nvPr>
        </p:nvSpPr>
        <p:spPr>
          <a:xfrm>
            <a:off x="496612" y="1663700"/>
            <a:ext cx="3523678" cy="4268664"/>
          </a:xfrm>
        </p:spPr>
        <p:txBody>
          <a:bodyPr/>
          <a:lstStyle/>
          <a:p>
            <a:r>
              <a:rPr lang="en-US" sz="1600" dirty="0">
                <a:solidFill>
                  <a:schemeClr val="tx1"/>
                </a:solidFill>
              </a:rPr>
              <a:t>The extent to which a minister has control over a statutory Crown entity varies by category. </a:t>
            </a:r>
            <a:br>
              <a:rPr lang="en-US" sz="1600" dirty="0">
                <a:solidFill>
                  <a:schemeClr val="tx1"/>
                </a:solidFill>
              </a:rPr>
            </a:br>
            <a:br>
              <a:rPr lang="en-US" sz="1600" dirty="0">
                <a:solidFill>
                  <a:schemeClr val="tx1"/>
                </a:solidFill>
              </a:rPr>
            </a:br>
            <a:r>
              <a:rPr lang="en-US" sz="1600" dirty="0">
                <a:solidFill>
                  <a:schemeClr val="tx1"/>
                </a:solidFill>
              </a:rPr>
              <a:t>Ministerial powers to direct on government policy vary depending on the type of statutory entity. </a:t>
            </a:r>
            <a:br>
              <a:rPr lang="en-US" sz="1600" dirty="0">
                <a:solidFill>
                  <a:schemeClr val="tx1"/>
                </a:solidFill>
              </a:rPr>
            </a:br>
            <a:br>
              <a:rPr lang="en-US" sz="1600" dirty="0">
                <a:solidFill>
                  <a:schemeClr val="tx1"/>
                </a:solidFill>
              </a:rPr>
            </a:br>
            <a:r>
              <a:rPr lang="en-US" sz="1600" dirty="0">
                <a:solidFill>
                  <a:schemeClr val="tx1"/>
                </a:solidFill>
              </a:rPr>
              <a:t>There are some limits to Ministerial powers, for instance they cannot give directions to a Crown entity on a statutorily independent function and cannot direct a Crown entity, board member, employee or office holder to provide a service to, or bring about a particular result, in respect of a person or persons. </a:t>
            </a:r>
            <a:br>
              <a:rPr lang="en-US" sz="1600" dirty="0"/>
            </a:br>
            <a:endParaRPr lang="en-US" sz="1600" dirty="0"/>
          </a:p>
        </p:txBody>
      </p:sp>
      <p:sp>
        <p:nvSpPr>
          <p:cNvPr id="6" name="Title 1">
            <a:extLst>
              <a:ext uri="{FF2B5EF4-FFF2-40B4-BE49-F238E27FC236}">
                <a16:creationId xmlns:a16="http://schemas.microsoft.com/office/drawing/2014/main" id="{8EEBF5E5-0F9D-7C7F-E8FB-7B55D9B7D8D3}"/>
              </a:ext>
            </a:extLst>
          </p:cNvPr>
          <p:cNvSpPr txBox="1">
            <a:spLocks/>
          </p:cNvSpPr>
          <p:nvPr/>
        </p:nvSpPr>
        <p:spPr>
          <a:xfrm>
            <a:off x="406400" y="398585"/>
            <a:ext cx="10515600" cy="558799"/>
          </a:xfrm>
          <a:prstGeom prst="rect">
            <a:avLst/>
          </a:prstGeom>
        </p:spPr>
        <p:txBody>
          <a:bodyPr anchor="b"/>
          <a:lstStyle>
            <a:lvl1pPr algn="l" defTabSz="914400" rtl="0" eaLnBrk="1" latinLnBrk="0" hangingPunct="1">
              <a:lnSpc>
                <a:spcPct val="90000"/>
              </a:lnSpc>
              <a:spcBef>
                <a:spcPct val="0"/>
              </a:spcBef>
              <a:buNone/>
              <a:defRPr sz="3600" b="0" kern="1200">
                <a:solidFill>
                  <a:srgbClr val="3A4A5A"/>
                </a:solidFill>
                <a:latin typeface="Source Sans Pro" panose="020B0503030403020204" pitchFamily="34" charset="0"/>
                <a:ea typeface="Source Sans Pro" panose="020B050303040302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1" i="0" u="none" strike="noStrike" kern="1200" cap="none" spc="0" normalizeH="0" baseline="0" noProof="0" dirty="0">
                <a:ln>
                  <a:noFill/>
                </a:ln>
                <a:solidFill>
                  <a:srgbClr val="3A4A5A"/>
                </a:solidFill>
                <a:effectLst/>
                <a:uLnTx/>
                <a:uFillTx/>
              </a:rPr>
              <a:t>Ministerial control</a:t>
            </a:r>
          </a:p>
        </p:txBody>
      </p:sp>
      <p:pic>
        <p:nvPicPr>
          <p:cNvPr id="8" name="Picture 7">
            <a:extLst>
              <a:ext uri="{FF2B5EF4-FFF2-40B4-BE49-F238E27FC236}">
                <a16:creationId xmlns:a16="http://schemas.microsoft.com/office/drawing/2014/main" id="{8F241729-C70A-4DAF-AD42-C348D74B6C7E}"/>
              </a:ext>
            </a:extLst>
          </p:cNvPr>
          <p:cNvPicPr>
            <a:picLocks noChangeAspect="1"/>
          </p:cNvPicPr>
          <p:nvPr/>
        </p:nvPicPr>
        <p:blipFill>
          <a:blip r:embed="rId2"/>
          <a:stretch>
            <a:fillRect/>
          </a:stretch>
        </p:blipFill>
        <p:spPr>
          <a:xfrm>
            <a:off x="4555730" y="865941"/>
            <a:ext cx="7061994" cy="5593473"/>
          </a:xfrm>
          <a:prstGeom prst="rect">
            <a:avLst/>
          </a:prstGeom>
        </p:spPr>
      </p:pic>
    </p:spTree>
    <p:extLst>
      <p:ext uri="{BB962C8B-B14F-4D97-AF65-F5344CB8AC3E}">
        <p14:creationId xmlns:p14="http://schemas.microsoft.com/office/powerpoint/2010/main" val="381302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01120654-E9B5-88E7-4270-ACE3E3163C24}"/>
              </a:ext>
            </a:extLst>
          </p:cNvPr>
          <p:cNvSpPr/>
          <p:nvPr/>
        </p:nvSpPr>
        <p:spPr>
          <a:xfrm>
            <a:off x="425450" y="1862895"/>
            <a:ext cx="3436821" cy="371255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1600" dirty="0">
                <a:solidFill>
                  <a:srgbClr val="3A4A5A"/>
                </a:solidFill>
                <a:latin typeface="Source Sans Pro" panose="020B0503030403020204" pitchFamily="34" charset="0"/>
                <a:ea typeface="Source Sans Pro" panose="020B0503030403020204" pitchFamily="34" charset="0"/>
              </a:rPr>
              <a:t>Ministers have a range of hard and soft levers to drive the direction, capability and performance of Crown entities. </a:t>
            </a:r>
          </a:p>
          <a:p>
            <a:pPr lvl="0">
              <a:lnSpc>
                <a:spcPct val="90000"/>
              </a:lnSpc>
              <a:spcBef>
                <a:spcPct val="0"/>
              </a:spcBef>
              <a:defRPr/>
            </a:pPr>
            <a:endParaRPr lang="en-US" sz="1600" dirty="0">
              <a:solidFill>
                <a:srgbClr val="3A4A5A"/>
              </a:solidFill>
              <a:latin typeface="Source Sans Pro" panose="020B0503030403020204" pitchFamily="34" charset="0"/>
              <a:ea typeface="Source Sans Pro" panose="020B0503030403020204" pitchFamily="34" charset="0"/>
            </a:endParaRPr>
          </a:p>
          <a:p>
            <a:pPr lvl="0">
              <a:lnSpc>
                <a:spcPct val="90000"/>
              </a:lnSpc>
              <a:spcBef>
                <a:spcPct val="0"/>
              </a:spcBef>
              <a:defRPr/>
            </a:pPr>
            <a:endParaRPr lang="en-US" sz="1600" dirty="0">
              <a:solidFill>
                <a:srgbClr val="3A4A5A"/>
              </a:solidFill>
              <a:latin typeface="Source Sans Pro" panose="020B0503030403020204" pitchFamily="34" charset="0"/>
              <a:ea typeface="Source Sans Pro" panose="020B0503030403020204" pitchFamily="34" charset="0"/>
            </a:endParaRPr>
          </a:p>
          <a:p>
            <a:pPr lvl="0">
              <a:lnSpc>
                <a:spcPct val="90000"/>
              </a:lnSpc>
              <a:spcBef>
                <a:spcPct val="0"/>
              </a:spcBef>
              <a:defRPr/>
            </a:pPr>
            <a:r>
              <a:rPr lang="en-US" sz="1600" dirty="0">
                <a:solidFill>
                  <a:srgbClr val="3A4A5A"/>
                </a:solidFill>
                <a:latin typeface="Source Sans Pro" panose="020B0503030403020204" pitchFamily="34" charset="0"/>
                <a:ea typeface="Source Sans Pro" panose="020B0503030403020204" pitchFamily="34" charset="0"/>
              </a:rPr>
              <a:t>Driving Crown entity performance and value relies on strong relationships between Ministers, Crown boards and monitoring departments, and using the right mix of levers at the right time. </a:t>
            </a:r>
          </a:p>
        </p:txBody>
      </p:sp>
      <p:sp>
        <p:nvSpPr>
          <p:cNvPr id="61" name="Rectangle: Rounded Corners 60">
            <a:extLst>
              <a:ext uri="{FF2B5EF4-FFF2-40B4-BE49-F238E27FC236}">
                <a16:creationId xmlns:a16="http://schemas.microsoft.com/office/drawing/2014/main" id="{432CD77D-7EB3-D0F2-DCA0-8DBB27243EA6}"/>
              </a:ext>
            </a:extLst>
          </p:cNvPr>
          <p:cNvSpPr/>
          <p:nvPr/>
        </p:nvSpPr>
        <p:spPr>
          <a:xfrm>
            <a:off x="4880149" y="2292361"/>
            <a:ext cx="5203651" cy="90305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1EB35C51-F45F-BE6F-6D24-E9F48618DC7C}"/>
              </a:ext>
            </a:extLst>
          </p:cNvPr>
          <p:cNvSpPr>
            <a:spLocks noGrp="1"/>
          </p:cNvSpPr>
          <p:nvPr>
            <p:ph type="title"/>
          </p:nvPr>
        </p:nvSpPr>
        <p:spPr>
          <a:xfrm>
            <a:off x="247650" y="215201"/>
            <a:ext cx="10515600" cy="558799"/>
          </a:xfrm>
        </p:spPr>
        <p:txBody>
          <a:bodyPr/>
          <a:lstStyle/>
          <a:p>
            <a:r>
              <a:rPr lang="en-NZ" sz="3200" b="1">
                <a:latin typeface="Source Sans Pro"/>
                <a:ea typeface="Source Sans Pro"/>
              </a:rPr>
              <a:t>Ministerial Levers for driving Crown entity performance </a:t>
            </a:r>
            <a:endParaRPr lang="en-NZ" sz="3200" b="1"/>
          </a:p>
        </p:txBody>
      </p:sp>
      <p:sp>
        <p:nvSpPr>
          <p:cNvPr id="48" name="Title 1">
            <a:extLst>
              <a:ext uri="{FF2B5EF4-FFF2-40B4-BE49-F238E27FC236}">
                <a16:creationId xmlns:a16="http://schemas.microsoft.com/office/drawing/2014/main" id="{FD35F870-14F1-2645-EDBB-D460EE059EA1}"/>
              </a:ext>
            </a:extLst>
          </p:cNvPr>
          <p:cNvSpPr txBox="1">
            <a:spLocks/>
          </p:cNvSpPr>
          <p:nvPr/>
        </p:nvSpPr>
        <p:spPr>
          <a:xfrm>
            <a:off x="314590" y="1563780"/>
            <a:ext cx="3005156" cy="4131500"/>
          </a:xfrm>
          <a:prstGeom prst="rect">
            <a:avLst/>
          </a:prstGeom>
        </p:spPr>
        <p:txBody>
          <a:bodyPr anchor="b"/>
          <a:lstStyle>
            <a:lvl1pPr algn="l" defTabSz="914400" rtl="0" eaLnBrk="1" latinLnBrk="0" hangingPunct="1">
              <a:lnSpc>
                <a:spcPct val="90000"/>
              </a:lnSpc>
              <a:spcBef>
                <a:spcPct val="0"/>
              </a:spcBef>
              <a:buNone/>
              <a:defRPr sz="3600" b="0" kern="1200">
                <a:solidFill>
                  <a:srgbClr val="3A4A5A"/>
                </a:solidFill>
                <a:latin typeface="Source Sans Pro" panose="020B0503030403020204" pitchFamily="34" charset="0"/>
                <a:ea typeface="Source Sans Pro" panose="020B050303040302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3A4A5A"/>
              </a:solidFill>
              <a:effectLst/>
              <a:uLnTx/>
              <a:uFillTx/>
              <a:latin typeface="Calibri "/>
              <a:ea typeface="Source Sans Pro" panose="020B0503030403020204" pitchFamily="34" charset="0"/>
              <a:cs typeface="+mj-cs"/>
            </a:endParaRPr>
          </a:p>
        </p:txBody>
      </p:sp>
      <p:sp>
        <p:nvSpPr>
          <p:cNvPr id="49" name="Arrow: Up-Down 48">
            <a:extLst>
              <a:ext uri="{FF2B5EF4-FFF2-40B4-BE49-F238E27FC236}">
                <a16:creationId xmlns:a16="http://schemas.microsoft.com/office/drawing/2014/main" id="{B5428EC0-041B-96E3-A673-63E3F7386653}"/>
              </a:ext>
            </a:extLst>
          </p:cNvPr>
          <p:cNvSpPr/>
          <p:nvPr/>
        </p:nvSpPr>
        <p:spPr>
          <a:xfrm>
            <a:off x="3966413" y="1268335"/>
            <a:ext cx="553454" cy="4897520"/>
          </a:xfrm>
          <a:prstGeom prst="upDownArrow">
            <a:avLst>
              <a:gd name="adj1" fmla="val 40821"/>
              <a:gd name="adj2" fmla="val 50000"/>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
              <a:ea typeface="+mn-ea"/>
              <a:cs typeface="+mn-cs"/>
            </a:endParaRPr>
          </a:p>
        </p:txBody>
      </p:sp>
      <p:sp>
        <p:nvSpPr>
          <p:cNvPr id="50" name="Rectangle: Rounded Corners 49">
            <a:extLst>
              <a:ext uri="{FF2B5EF4-FFF2-40B4-BE49-F238E27FC236}">
                <a16:creationId xmlns:a16="http://schemas.microsoft.com/office/drawing/2014/main" id="{B6894408-B9F9-80A2-EFA6-E3349D76161B}"/>
              </a:ext>
            </a:extLst>
          </p:cNvPr>
          <p:cNvSpPr/>
          <p:nvPr/>
        </p:nvSpPr>
        <p:spPr>
          <a:xfrm>
            <a:off x="4969383" y="1509635"/>
            <a:ext cx="1505284" cy="70652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Board appointments/ removal</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52" name="Rectangle: Rounded Corners 51">
            <a:extLst>
              <a:ext uri="{FF2B5EF4-FFF2-40B4-BE49-F238E27FC236}">
                <a16:creationId xmlns:a16="http://schemas.microsoft.com/office/drawing/2014/main" id="{1D6E0986-B20B-E808-E2E6-51B6376729B6}"/>
              </a:ext>
            </a:extLst>
          </p:cNvPr>
          <p:cNvSpPr/>
          <p:nvPr/>
        </p:nvSpPr>
        <p:spPr>
          <a:xfrm>
            <a:off x="6710114" y="1509635"/>
            <a:ext cx="1505284" cy="70652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Ministerial Reviews (s.132 CEA)</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53" name="Rectangle: Rounded Corners 52">
            <a:extLst>
              <a:ext uri="{FF2B5EF4-FFF2-40B4-BE49-F238E27FC236}">
                <a16:creationId xmlns:a16="http://schemas.microsoft.com/office/drawing/2014/main" id="{A261C5F5-48CD-CB61-BB15-E0BE69DA4F15}"/>
              </a:ext>
            </a:extLst>
          </p:cNvPr>
          <p:cNvSpPr/>
          <p:nvPr/>
        </p:nvSpPr>
        <p:spPr>
          <a:xfrm>
            <a:off x="4969383" y="3270896"/>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Ability to request information </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54" name="Rectangle: Rounded Corners 53">
            <a:extLst>
              <a:ext uri="{FF2B5EF4-FFF2-40B4-BE49-F238E27FC236}">
                <a16:creationId xmlns:a16="http://schemas.microsoft.com/office/drawing/2014/main" id="{2E4F8A52-9A48-EB7D-4D3E-3C9E5D478AC3}"/>
              </a:ext>
            </a:extLst>
          </p:cNvPr>
          <p:cNvSpPr/>
          <p:nvPr/>
        </p:nvSpPr>
        <p:spPr>
          <a:xfrm>
            <a:off x="8422189" y="1509635"/>
            <a:ext cx="1505284" cy="70652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Ability to direct on Govt. policy (Crown Agents)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55" name="Rectangle: Rounded Corners 54">
            <a:extLst>
              <a:ext uri="{FF2B5EF4-FFF2-40B4-BE49-F238E27FC236}">
                <a16:creationId xmlns:a16="http://schemas.microsoft.com/office/drawing/2014/main" id="{D0EA5D63-C9C3-8823-C0F5-8A984F0F9CF7}"/>
              </a:ext>
            </a:extLst>
          </p:cNvPr>
          <p:cNvSpPr/>
          <p:nvPr/>
        </p:nvSpPr>
        <p:spPr>
          <a:xfrm>
            <a:off x="4969383" y="2374912"/>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Statement of Intent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Statement</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56" name="Rectangle: Rounded Corners 55">
            <a:extLst>
              <a:ext uri="{FF2B5EF4-FFF2-40B4-BE49-F238E27FC236}">
                <a16:creationId xmlns:a16="http://schemas.microsoft.com/office/drawing/2014/main" id="{F4BB0116-48F1-A80E-0E9D-9391663E78D3}"/>
              </a:ext>
            </a:extLst>
          </p:cNvPr>
          <p:cNvSpPr/>
          <p:nvPr/>
        </p:nvSpPr>
        <p:spPr>
          <a:xfrm>
            <a:off x="6710114" y="2390265"/>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Statement of Performance Expectations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57" name="Rectangle: Rounded Corners 56">
            <a:extLst>
              <a:ext uri="{FF2B5EF4-FFF2-40B4-BE49-F238E27FC236}">
                <a16:creationId xmlns:a16="http://schemas.microsoft.com/office/drawing/2014/main" id="{5141E63E-DA51-D0A4-96A3-C4662E3CA479}"/>
              </a:ext>
            </a:extLst>
          </p:cNvPr>
          <p:cNvSpPr/>
          <p:nvPr/>
        </p:nvSpPr>
        <p:spPr>
          <a:xfrm>
            <a:off x="8422189" y="2410997"/>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Annual Reports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58" name="Rectangle: Rounded Corners 57">
            <a:extLst>
              <a:ext uri="{FF2B5EF4-FFF2-40B4-BE49-F238E27FC236}">
                <a16:creationId xmlns:a16="http://schemas.microsoft.com/office/drawing/2014/main" id="{8154CCE4-20A1-DF9B-5915-00E940717D48}"/>
              </a:ext>
            </a:extLst>
          </p:cNvPr>
          <p:cNvSpPr/>
          <p:nvPr/>
        </p:nvSpPr>
        <p:spPr>
          <a:xfrm>
            <a:off x="4969383" y="4988760"/>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Regular Chair/Minister engagement</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59" name="Rectangle: Rounded Corners 58">
            <a:extLst>
              <a:ext uri="{FF2B5EF4-FFF2-40B4-BE49-F238E27FC236}">
                <a16:creationId xmlns:a16="http://schemas.microsoft.com/office/drawing/2014/main" id="{BBD945B3-56F0-DAA1-C9AD-C40A0ABE8965}"/>
              </a:ext>
            </a:extLst>
          </p:cNvPr>
          <p:cNvSpPr/>
          <p:nvPr/>
        </p:nvSpPr>
        <p:spPr>
          <a:xfrm>
            <a:off x="10083800" y="4140769"/>
            <a:ext cx="1566115"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Monitoring/assurance assessment of Crown entity  functions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60" name="Rectangle: Rounded Corners 59">
            <a:extLst>
              <a:ext uri="{FF2B5EF4-FFF2-40B4-BE49-F238E27FC236}">
                <a16:creationId xmlns:a16="http://schemas.microsoft.com/office/drawing/2014/main" id="{30117F44-6114-2DF8-8CE0-EF69B3A4BA10}"/>
              </a:ext>
            </a:extLst>
          </p:cNvPr>
          <p:cNvSpPr/>
          <p:nvPr/>
        </p:nvSpPr>
        <p:spPr>
          <a:xfrm>
            <a:off x="6710114" y="3256413"/>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Crown observers/monitors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62" name="Rectangle: Rounded Corners 61">
            <a:extLst>
              <a:ext uri="{FF2B5EF4-FFF2-40B4-BE49-F238E27FC236}">
                <a16:creationId xmlns:a16="http://schemas.microsoft.com/office/drawing/2014/main" id="{58802F40-8BEE-57EC-0F38-BF823BB01E87}"/>
              </a:ext>
            </a:extLst>
          </p:cNvPr>
          <p:cNvSpPr/>
          <p:nvPr/>
        </p:nvSpPr>
        <p:spPr>
          <a:xfrm>
            <a:off x="10166682" y="1509635"/>
            <a:ext cx="1505284" cy="70652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Direct whole of govt. approach</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63" name="TextBox 62">
            <a:extLst>
              <a:ext uri="{FF2B5EF4-FFF2-40B4-BE49-F238E27FC236}">
                <a16:creationId xmlns:a16="http://schemas.microsoft.com/office/drawing/2014/main" id="{6E535910-35C2-B9B7-52DB-A46A3EB16DA6}"/>
              </a:ext>
            </a:extLst>
          </p:cNvPr>
          <p:cNvSpPr txBox="1"/>
          <p:nvPr/>
        </p:nvSpPr>
        <p:spPr>
          <a:xfrm>
            <a:off x="3941816" y="774671"/>
            <a:ext cx="1197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rPr>
              <a:t>HARD LEVERS</a:t>
            </a:r>
            <a:endParaRPr kumimoji="0" lang="en-AU" sz="1400" b="1" i="0" u="none" strike="noStrike" kern="1200"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endParaRPr>
          </a:p>
        </p:txBody>
      </p:sp>
      <p:sp>
        <p:nvSpPr>
          <p:cNvPr id="1024" name="TextBox 1023">
            <a:extLst>
              <a:ext uri="{FF2B5EF4-FFF2-40B4-BE49-F238E27FC236}">
                <a16:creationId xmlns:a16="http://schemas.microsoft.com/office/drawing/2014/main" id="{F8AE5B6E-023A-3B96-9980-718E71C2BDDD}"/>
              </a:ext>
            </a:extLst>
          </p:cNvPr>
          <p:cNvSpPr txBox="1"/>
          <p:nvPr/>
        </p:nvSpPr>
        <p:spPr>
          <a:xfrm>
            <a:off x="3903712" y="6209038"/>
            <a:ext cx="1197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rPr>
              <a:t>SOFT LEVERS</a:t>
            </a:r>
            <a:endParaRPr kumimoji="0" lang="en-AU" sz="1400" b="1" i="0" u="none" strike="noStrike" kern="1200"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endParaRPr>
          </a:p>
        </p:txBody>
      </p:sp>
      <p:sp>
        <p:nvSpPr>
          <p:cNvPr id="1025" name="Rectangle: Rounded Corners 1024">
            <a:extLst>
              <a:ext uri="{FF2B5EF4-FFF2-40B4-BE49-F238E27FC236}">
                <a16:creationId xmlns:a16="http://schemas.microsoft.com/office/drawing/2014/main" id="{9338A377-1E7A-487C-D416-8563A6424338}"/>
              </a:ext>
            </a:extLst>
          </p:cNvPr>
          <p:cNvSpPr/>
          <p:nvPr/>
        </p:nvSpPr>
        <p:spPr>
          <a:xfrm>
            <a:off x="4969383" y="4129828"/>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Letters of Expectations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27" name="Rectangle: Rounded Corners 1026">
            <a:extLst>
              <a:ext uri="{FF2B5EF4-FFF2-40B4-BE49-F238E27FC236}">
                <a16:creationId xmlns:a16="http://schemas.microsoft.com/office/drawing/2014/main" id="{0D416132-1E90-F042-6FE9-093EAEDBE7F1}"/>
              </a:ext>
            </a:extLst>
          </p:cNvPr>
          <p:cNvSpPr/>
          <p:nvPr/>
        </p:nvSpPr>
        <p:spPr>
          <a:xfrm>
            <a:off x="8422189" y="3256413"/>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Ministerial Oversight Groups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29" name="Rectangle: Rounded Corners 1028">
            <a:extLst>
              <a:ext uri="{FF2B5EF4-FFF2-40B4-BE49-F238E27FC236}">
                <a16:creationId xmlns:a16="http://schemas.microsoft.com/office/drawing/2014/main" id="{B7D5D0D8-D77D-21F2-6A1B-3DCAC2EC43DF}"/>
              </a:ext>
            </a:extLst>
          </p:cNvPr>
          <p:cNvSpPr/>
          <p:nvPr/>
        </p:nvSpPr>
        <p:spPr>
          <a:xfrm>
            <a:off x="8422189" y="4129828"/>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Baseline funding reviews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30" name="TextBox 1029">
            <a:extLst>
              <a:ext uri="{FF2B5EF4-FFF2-40B4-BE49-F238E27FC236}">
                <a16:creationId xmlns:a16="http://schemas.microsoft.com/office/drawing/2014/main" id="{236F4FB6-D96C-1EBD-5F97-96C3B912C9B3}"/>
              </a:ext>
            </a:extLst>
          </p:cNvPr>
          <p:cNvSpPr txBox="1"/>
          <p:nvPr/>
        </p:nvSpPr>
        <p:spPr>
          <a:xfrm>
            <a:off x="10083800" y="2366952"/>
            <a:ext cx="1905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libri "/>
                <a:ea typeface="+mn-ea"/>
                <a:cs typeface="+mn-cs"/>
              </a:rPr>
              <a:t>Key statutory accountability documents</a:t>
            </a:r>
            <a:endParaRPr kumimoji="0" lang="en-AU" sz="1400" b="1" i="0" u="none" strike="noStrike" kern="1200" cap="none" spc="0" normalizeH="0" baseline="0" noProof="0">
              <a:ln>
                <a:noFill/>
              </a:ln>
              <a:solidFill>
                <a:schemeClr val="tx2"/>
              </a:solidFill>
              <a:effectLst/>
              <a:uLnTx/>
              <a:uFillTx/>
              <a:latin typeface="Calibri "/>
              <a:ea typeface="+mn-ea"/>
              <a:cs typeface="+mn-cs"/>
            </a:endParaRPr>
          </a:p>
        </p:txBody>
      </p:sp>
      <p:sp>
        <p:nvSpPr>
          <p:cNvPr id="1031" name="Rectangle: Rounded Corners 1030">
            <a:extLst>
              <a:ext uri="{FF2B5EF4-FFF2-40B4-BE49-F238E27FC236}">
                <a16:creationId xmlns:a16="http://schemas.microsoft.com/office/drawing/2014/main" id="{1EB9E6D9-BF49-C6B4-E1B1-3A7E87275997}"/>
              </a:ext>
            </a:extLst>
          </p:cNvPr>
          <p:cNvSpPr/>
          <p:nvPr/>
        </p:nvSpPr>
        <p:spPr>
          <a:xfrm>
            <a:off x="8422189" y="5003243"/>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Performance reporting from board and monitor</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33" name="Rectangle: Rounded Corners 1032">
            <a:extLst>
              <a:ext uri="{FF2B5EF4-FFF2-40B4-BE49-F238E27FC236}">
                <a16:creationId xmlns:a16="http://schemas.microsoft.com/office/drawing/2014/main" id="{8354B80D-2A88-8A18-598F-5EFAEEDA6E8F}"/>
              </a:ext>
            </a:extLst>
          </p:cNvPr>
          <p:cNvSpPr/>
          <p:nvPr/>
        </p:nvSpPr>
        <p:spPr>
          <a:xfrm>
            <a:off x="6710114" y="4122586"/>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Enduring Letters of Expectations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34" name="Rectangle: Rounded Corners 1033">
            <a:extLst>
              <a:ext uri="{FF2B5EF4-FFF2-40B4-BE49-F238E27FC236}">
                <a16:creationId xmlns:a16="http://schemas.microsoft.com/office/drawing/2014/main" id="{76884981-6E20-1657-7B03-10419E207837}"/>
              </a:ext>
            </a:extLst>
          </p:cNvPr>
          <p:cNvSpPr/>
          <p:nvPr/>
        </p:nvSpPr>
        <p:spPr>
          <a:xfrm>
            <a:off x="10083800" y="5006696"/>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Engagement with stakeholders on entity performance</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35" name="Rectangle: Rounded Corners 1034">
            <a:extLst>
              <a:ext uri="{FF2B5EF4-FFF2-40B4-BE49-F238E27FC236}">
                <a16:creationId xmlns:a16="http://schemas.microsoft.com/office/drawing/2014/main" id="{D5A426AA-2923-5F61-D5A1-E44ACC42F281}"/>
              </a:ext>
            </a:extLst>
          </p:cNvPr>
          <p:cNvSpPr/>
          <p:nvPr/>
        </p:nvSpPr>
        <p:spPr>
          <a:xfrm>
            <a:off x="6710114" y="4988759"/>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Regular discussion with monitors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36" name="Rectangle: Rounded Corners 1035">
            <a:extLst>
              <a:ext uri="{FF2B5EF4-FFF2-40B4-BE49-F238E27FC236}">
                <a16:creationId xmlns:a16="http://schemas.microsoft.com/office/drawing/2014/main" id="{85BA6A61-56A2-7A0B-6E68-7492EEF60B40}"/>
              </a:ext>
            </a:extLst>
          </p:cNvPr>
          <p:cNvSpPr/>
          <p:nvPr/>
        </p:nvSpPr>
        <p:spPr>
          <a:xfrm>
            <a:off x="10094826" y="4122832"/>
            <a:ext cx="1566115"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Monitoring/assurance assessment of Crown entity  functions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37" name="Rectangle: Rounded Corners 1036">
            <a:extLst>
              <a:ext uri="{FF2B5EF4-FFF2-40B4-BE49-F238E27FC236}">
                <a16:creationId xmlns:a16="http://schemas.microsoft.com/office/drawing/2014/main" id="{2FBAB459-D1D1-1B67-7283-2D454EEF88F2}"/>
              </a:ext>
            </a:extLst>
          </p:cNvPr>
          <p:cNvSpPr/>
          <p:nvPr/>
        </p:nvSpPr>
        <p:spPr>
          <a:xfrm>
            <a:off x="10125241" y="1491698"/>
            <a:ext cx="1505284" cy="70652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Direct whole of govt. approach</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38" name="Rectangle: Rounded Corners 1037">
            <a:extLst>
              <a:ext uri="{FF2B5EF4-FFF2-40B4-BE49-F238E27FC236}">
                <a16:creationId xmlns:a16="http://schemas.microsoft.com/office/drawing/2014/main" id="{F220117E-17CB-4B0B-E09B-B98F2067931A}"/>
              </a:ext>
            </a:extLst>
          </p:cNvPr>
          <p:cNvSpPr/>
          <p:nvPr/>
        </p:nvSpPr>
        <p:spPr>
          <a:xfrm>
            <a:off x="10125241" y="4988759"/>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Engagement with stakeholders on entity performance</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39" name="Rectangle: Rounded Corners 1038">
            <a:extLst>
              <a:ext uri="{FF2B5EF4-FFF2-40B4-BE49-F238E27FC236}">
                <a16:creationId xmlns:a16="http://schemas.microsoft.com/office/drawing/2014/main" id="{0AC9BF41-3FB8-8C72-4D34-5774F8972EB6}"/>
              </a:ext>
            </a:extLst>
          </p:cNvPr>
          <p:cNvSpPr/>
          <p:nvPr/>
        </p:nvSpPr>
        <p:spPr>
          <a:xfrm>
            <a:off x="4801985" y="4918664"/>
            <a:ext cx="7075425" cy="90305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
              <a:ea typeface="+mn-ea"/>
              <a:cs typeface="+mn-cs"/>
            </a:endParaRPr>
          </a:p>
        </p:txBody>
      </p:sp>
      <p:sp>
        <p:nvSpPr>
          <p:cNvPr id="1041" name="TextBox 1040">
            <a:extLst>
              <a:ext uri="{FF2B5EF4-FFF2-40B4-BE49-F238E27FC236}">
                <a16:creationId xmlns:a16="http://schemas.microsoft.com/office/drawing/2014/main" id="{628D6D0F-C2C5-FB8E-93F8-F7B8D7FD7819}"/>
              </a:ext>
            </a:extLst>
          </p:cNvPr>
          <p:cNvSpPr txBox="1"/>
          <p:nvPr/>
        </p:nvSpPr>
        <p:spPr>
          <a:xfrm>
            <a:off x="6310398" y="5882696"/>
            <a:ext cx="40528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Source Sans Pro" panose="020B0503030403020204" pitchFamily="34" charset="0"/>
                <a:ea typeface="Source Sans Pro" panose="020B0503030403020204" pitchFamily="34" charset="0"/>
              </a:rPr>
              <a:t>Active performance monitoring </a:t>
            </a:r>
            <a:endParaRPr kumimoji="0" lang="en-AU" sz="1400" b="1" i="0" u="none" strike="noStrike" kern="1200" cap="none" spc="0" normalizeH="0" baseline="0" noProof="0">
              <a:ln>
                <a:noFill/>
              </a:ln>
              <a:solidFill>
                <a:schemeClr val="tx2"/>
              </a:solidFill>
              <a:effectLst/>
              <a:uLnTx/>
              <a:uFillTx/>
              <a:latin typeface="Source Sans Pro" panose="020B0503030403020204" pitchFamily="34" charset="0"/>
              <a:ea typeface="Source Sans Pro" panose="020B0503030403020204" pitchFamily="34" charset="0"/>
            </a:endParaRPr>
          </a:p>
        </p:txBody>
      </p:sp>
      <p:sp>
        <p:nvSpPr>
          <p:cNvPr id="1042" name="Rectangle: Rounded Corners 1041">
            <a:extLst>
              <a:ext uri="{FF2B5EF4-FFF2-40B4-BE49-F238E27FC236}">
                <a16:creationId xmlns:a16="http://schemas.microsoft.com/office/drawing/2014/main" id="{B9E05EED-3602-88E2-A5A8-1F7D18585B54}"/>
              </a:ext>
            </a:extLst>
          </p:cNvPr>
          <p:cNvSpPr/>
          <p:nvPr/>
        </p:nvSpPr>
        <p:spPr>
          <a:xfrm>
            <a:off x="10114215" y="3269646"/>
            <a:ext cx="1505284" cy="706520"/>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Independent Board Evaluations</a:t>
            </a:r>
            <a:endParaRPr kumimoji="0" lang="en-AU"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4230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1163-2345-C15B-AF0F-00BD653C6CA6}"/>
              </a:ext>
            </a:extLst>
          </p:cNvPr>
          <p:cNvSpPr>
            <a:spLocks noGrp="1"/>
          </p:cNvSpPr>
          <p:nvPr>
            <p:ph type="title"/>
          </p:nvPr>
        </p:nvSpPr>
        <p:spPr>
          <a:xfrm>
            <a:off x="422275" y="2363548"/>
            <a:ext cx="4254808" cy="1227377"/>
          </a:xfrm>
        </p:spPr>
        <p:txBody>
          <a:bodyPr/>
          <a:lstStyle/>
          <a:p>
            <a:r>
              <a:rPr lang="en-US" b="1" dirty="0">
                <a:solidFill>
                  <a:schemeClr val="tx2"/>
                </a:solidFill>
              </a:rPr>
              <a:t>The Accountability Cycle for Crown Entities </a:t>
            </a:r>
            <a:endParaRPr lang="en-AU" b="1" dirty="0">
              <a:solidFill>
                <a:schemeClr val="tx2"/>
              </a:solidFill>
            </a:endParaRPr>
          </a:p>
        </p:txBody>
      </p:sp>
      <p:pic>
        <p:nvPicPr>
          <p:cNvPr id="5" name="Picture 4">
            <a:extLst>
              <a:ext uri="{FF2B5EF4-FFF2-40B4-BE49-F238E27FC236}">
                <a16:creationId xmlns:a16="http://schemas.microsoft.com/office/drawing/2014/main" id="{1E97E207-10A8-934D-51F7-C95576089417}"/>
              </a:ext>
            </a:extLst>
          </p:cNvPr>
          <p:cNvPicPr>
            <a:picLocks noChangeAspect="1"/>
          </p:cNvPicPr>
          <p:nvPr/>
        </p:nvPicPr>
        <p:blipFill>
          <a:blip r:embed="rId2"/>
          <a:stretch>
            <a:fillRect/>
          </a:stretch>
        </p:blipFill>
        <p:spPr>
          <a:xfrm>
            <a:off x="5857875" y="0"/>
            <a:ext cx="6334125" cy="6858000"/>
          </a:xfrm>
          <a:prstGeom prst="rect">
            <a:avLst/>
          </a:prstGeom>
        </p:spPr>
      </p:pic>
    </p:spTree>
    <p:extLst>
      <p:ext uri="{BB962C8B-B14F-4D97-AF65-F5344CB8AC3E}">
        <p14:creationId xmlns:p14="http://schemas.microsoft.com/office/powerpoint/2010/main" val="175917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145627-364E-8CB1-DD76-F424694364FC}"/>
              </a:ext>
            </a:extLst>
          </p:cNvPr>
          <p:cNvGrpSpPr/>
          <p:nvPr/>
        </p:nvGrpSpPr>
        <p:grpSpPr>
          <a:xfrm>
            <a:off x="3813674" y="1320800"/>
            <a:ext cx="4339732" cy="4570585"/>
            <a:chOff x="4359770" y="2024063"/>
            <a:chExt cx="3472460" cy="3473621"/>
          </a:xfrm>
        </p:grpSpPr>
        <p:grpSp>
          <p:nvGrpSpPr>
            <p:cNvPr id="5" name="Group 4">
              <a:extLst>
                <a:ext uri="{FF2B5EF4-FFF2-40B4-BE49-F238E27FC236}">
                  <a16:creationId xmlns:a16="http://schemas.microsoft.com/office/drawing/2014/main" id="{88581736-4E41-D3E0-04CC-C23449C48874}"/>
                </a:ext>
              </a:extLst>
            </p:cNvPr>
            <p:cNvGrpSpPr/>
            <p:nvPr/>
          </p:nvGrpSpPr>
          <p:grpSpPr>
            <a:xfrm flipH="1">
              <a:off x="4359770" y="2024063"/>
              <a:ext cx="3472460" cy="3473621"/>
              <a:chOff x="3852122" y="1850363"/>
              <a:chExt cx="4494306" cy="4495810"/>
            </a:xfrm>
          </p:grpSpPr>
          <p:grpSp>
            <p:nvGrpSpPr>
              <p:cNvPr id="11" name="Group 10">
                <a:extLst>
                  <a:ext uri="{FF2B5EF4-FFF2-40B4-BE49-F238E27FC236}">
                    <a16:creationId xmlns:a16="http://schemas.microsoft.com/office/drawing/2014/main" id="{49BBFDAF-F47A-6BC4-FC3B-4BC03002770D}"/>
                  </a:ext>
                </a:extLst>
              </p:cNvPr>
              <p:cNvGrpSpPr/>
              <p:nvPr/>
            </p:nvGrpSpPr>
            <p:grpSpPr>
              <a:xfrm>
                <a:off x="3852122" y="2160212"/>
                <a:ext cx="2084708" cy="2593100"/>
                <a:chOff x="3852122" y="2160212"/>
                <a:chExt cx="2084708" cy="2593100"/>
              </a:xfrm>
            </p:grpSpPr>
            <p:sp>
              <p:nvSpPr>
                <p:cNvPr id="21" name="Freeform 11">
                  <a:extLst>
                    <a:ext uri="{FF2B5EF4-FFF2-40B4-BE49-F238E27FC236}">
                      <a16:creationId xmlns:a16="http://schemas.microsoft.com/office/drawing/2014/main" id="{348CE04F-F083-B654-FED1-541E4DAB722B}"/>
                    </a:ext>
                  </a:extLst>
                </p:cNvPr>
                <p:cNvSpPr>
                  <a:spLocks/>
                </p:cNvSpPr>
                <p:nvPr/>
              </p:nvSpPr>
              <p:spPr bwMode="auto">
                <a:xfrm>
                  <a:off x="4968178" y="2160212"/>
                  <a:ext cx="968652" cy="806208"/>
                </a:xfrm>
                <a:custGeom>
                  <a:avLst/>
                  <a:gdLst>
                    <a:gd name="T0" fmla="*/ 644 w 644"/>
                    <a:gd name="T1" fmla="*/ 0 h 536"/>
                    <a:gd name="T2" fmla="*/ 0 w 644"/>
                    <a:gd name="T3" fmla="*/ 0 h 536"/>
                    <a:gd name="T4" fmla="*/ 0 w 644"/>
                    <a:gd name="T5" fmla="*/ 536 h 536"/>
                    <a:gd name="T6" fmla="*/ 644 w 644"/>
                    <a:gd name="T7" fmla="*/ 536 h 536"/>
                    <a:gd name="T8" fmla="*/ 317 w 644"/>
                    <a:gd name="T9" fmla="*/ 268 h 536"/>
                    <a:gd name="T10" fmla="*/ 644 w 644"/>
                    <a:gd name="T11" fmla="*/ 0 h 536"/>
                  </a:gdLst>
                  <a:ahLst/>
                  <a:cxnLst>
                    <a:cxn ang="0">
                      <a:pos x="T0" y="T1"/>
                    </a:cxn>
                    <a:cxn ang="0">
                      <a:pos x="T2" y="T3"/>
                    </a:cxn>
                    <a:cxn ang="0">
                      <a:pos x="T4" y="T5"/>
                    </a:cxn>
                    <a:cxn ang="0">
                      <a:pos x="T6" y="T7"/>
                    </a:cxn>
                    <a:cxn ang="0">
                      <a:pos x="T8" y="T9"/>
                    </a:cxn>
                    <a:cxn ang="0">
                      <a:pos x="T10" y="T11"/>
                    </a:cxn>
                  </a:cxnLst>
                  <a:rect l="0" t="0" r="r" b="b"/>
                  <a:pathLst>
                    <a:path w="644" h="536">
                      <a:moveTo>
                        <a:pt x="644" y="0"/>
                      </a:moveTo>
                      <a:lnTo>
                        <a:pt x="0" y="0"/>
                      </a:lnTo>
                      <a:lnTo>
                        <a:pt x="0" y="536"/>
                      </a:lnTo>
                      <a:lnTo>
                        <a:pt x="644" y="536"/>
                      </a:lnTo>
                      <a:lnTo>
                        <a:pt x="317" y="268"/>
                      </a:lnTo>
                      <a:lnTo>
                        <a:pt x="644" y="0"/>
                      </a:lnTo>
                      <a:close/>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Freeform 15">
                  <a:extLst>
                    <a:ext uri="{FF2B5EF4-FFF2-40B4-BE49-F238E27FC236}">
                      <a16:creationId xmlns:a16="http://schemas.microsoft.com/office/drawing/2014/main" id="{F9A205C0-9D32-AB7C-7F5D-87B2E7E733E6}"/>
                    </a:ext>
                  </a:extLst>
                </p:cNvPr>
                <p:cNvSpPr>
                  <a:spLocks/>
                </p:cNvSpPr>
                <p:nvPr/>
              </p:nvSpPr>
              <p:spPr bwMode="auto">
                <a:xfrm>
                  <a:off x="3852122" y="2160212"/>
                  <a:ext cx="1424400" cy="2593100"/>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536 h 1724"/>
                    <a:gd name="T16" fmla="*/ 742 w 947"/>
                    <a:gd name="T17" fmla="*/ 0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724">
                      <a:moveTo>
                        <a:pt x="742" y="0"/>
                      </a:moveTo>
                      <a:lnTo>
                        <a:pt x="206" y="536"/>
                      </a:lnTo>
                      <a:lnTo>
                        <a:pt x="206" y="1146"/>
                      </a:lnTo>
                      <a:lnTo>
                        <a:pt x="0" y="1146"/>
                      </a:lnTo>
                      <a:lnTo>
                        <a:pt x="474" y="1724"/>
                      </a:lnTo>
                      <a:lnTo>
                        <a:pt x="947" y="1146"/>
                      </a:lnTo>
                      <a:lnTo>
                        <a:pt x="742" y="1146"/>
                      </a:lnTo>
                      <a:lnTo>
                        <a:pt x="742" y="536"/>
                      </a:lnTo>
                      <a:lnTo>
                        <a:pt x="742" y="0"/>
                      </a:lnTo>
                      <a:close/>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F11A4A14-3183-DD7C-5B7D-D037F348FCCF}"/>
                  </a:ext>
                </a:extLst>
              </p:cNvPr>
              <p:cNvGrpSpPr/>
              <p:nvPr/>
            </p:nvGrpSpPr>
            <p:grpSpPr>
              <a:xfrm>
                <a:off x="5444984" y="1850363"/>
                <a:ext cx="2591597" cy="2084708"/>
                <a:chOff x="5444984" y="1850363"/>
                <a:chExt cx="2591597" cy="2084708"/>
              </a:xfrm>
            </p:grpSpPr>
            <p:sp>
              <p:nvSpPr>
                <p:cNvPr id="19" name="Freeform 19">
                  <a:extLst>
                    <a:ext uri="{FF2B5EF4-FFF2-40B4-BE49-F238E27FC236}">
                      <a16:creationId xmlns:a16="http://schemas.microsoft.com/office/drawing/2014/main" id="{41ED55F1-4816-487A-8B7F-F728AE1F64E0}"/>
                    </a:ext>
                  </a:extLst>
                </p:cNvPr>
                <p:cNvSpPr>
                  <a:spLocks/>
                </p:cNvSpPr>
                <p:nvPr/>
              </p:nvSpPr>
              <p:spPr bwMode="auto">
                <a:xfrm>
                  <a:off x="7230373" y="2966419"/>
                  <a:ext cx="806208" cy="968652"/>
                </a:xfrm>
                <a:custGeom>
                  <a:avLst/>
                  <a:gdLst>
                    <a:gd name="T0" fmla="*/ 536 w 536"/>
                    <a:gd name="T1" fmla="*/ 0 h 644"/>
                    <a:gd name="T2" fmla="*/ 0 w 536"/>
                    <a:gd name="T3" fmla="*/ 0 h 644"/>
                    <a:gd name="T4" fmla="*/ 0 w 536"/>
                    <a:gd name="T5" fmla="*/ 644 h 644"/>
                    <a:gd name="T6" fmla="*/ 268 w 536"/>
                    <a:gd name="T7" fmla="*/ 317 h 644"/>
                    <a:gd name="T8" fmla="*/ 536 w 536"/>
                    <a:gd name="T9" fmla="*/ 644 h 644"/>
                    <a:gd name="T10" fmla="*/ 536 w 536"/>
                    <a:gd name="T11" fmla="*/ 0 h 644"/>
                  </a:gdLst>
                  <a:ahLst/>
                  <a:cxnLst>
                    <a:cxn ang="0">
                      <a:pos x="T0" y="T1"/>
                    </a:cxn>
                    <a:cxn ang="0">
                      <a:pos x="T2" y="T3"/>
                    </a:cxn>
                    <a:cxn ang="0">
                      <a:pos x="T4" y="T5"/>
                    </a:cxn>
                    <a:cxn ang="0">
                      <a:pos x="T6" y="T7"/>
                    </a:cxn>
                    <a:cxn ang="0">
                      <a:pos x="T8" y="T9"/>
                    </a:cxn>
                    <a:cxn ang="0">
                      <a:pos x="T10" y="T11"/>
                    </a:cxn>
                  </a:cxnLst>
                  <a:rect l="0" t="0" r="r" b="b"/>
                  <a:pathLst>
                    <a:path w="536" h="644">
                      <a:moveTo>
                        <a:pt x="536" y="0"/>
                      </a:moveTo>
                      <a:lnTo>
                        <a:pt x="0" y="0"/>
                      </a:lnTo>
                      <a:lnTo>
                        <a:pt x="0" y="644"/>
                      </a:lnTo>
                      <a:lnTo>
                        <a:pt x="268" y="317"/>
                      </a:lnTo>
                      <a:lnTo>
                        <a:pt x="536" y="644"/>
                      </a:lnTo>
                      <a:lnTo>
                        <a:pt x="536" y="0"/>
                      </a:ln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0" name="Freeform 23">
                  <a:extLst>
                    <a:ext uri="{FF2B5EF4-FFF2-40B4-BE49-F238E27FC236}">
                      <a16:creationId xmlns:a16="http://schemas.microsoft.com/office/drawing/2014/main" id="{0E71EF3D-E736-DA52-5517-9BC1ED2A52FC}"/>
                    </a:ext>
                  </a:extLst>
                </p:cNvPr>
                <p:cNvSpPr>
                  <a:spLocks/>
                </p:cNvSpPr>
                <p:nvPr/>
              </p:nvSpPr>
              <p:spPr bwMode="auto">
                <a:xfrm>
                  <a:off x="5444984" y="1850363"/>
                  <a:ext cx="2591596" cy="1425904"/>
                </a:xfrm>
                <a:custGeom>
                  <a:avLst/>
                  <a:gdLst>
                    <a:gd name="T0" fmla="*/ 578 w 1723"/>
                    <a:gd name="T1" fmla="*/ 0 h 948"/>
                    <a:gd name="T2" fmla="*/ 0 w 1723"/>
                    <a:gd name="T3" fmla="*/ 474 h 948"/>
                    <a:gd name="T4" fmla="*/ 578 w 1723"/>
                    <a:gd name="T5" fmla="*/ 948 h 948"/>
                    <a:gd name="T6" fmla="*/ 578 w 1723"/>
                    <a:gd name="T7" fmla="*/ 742 h 948"/>
                    <a:gd name="T8" fmla="*/ 1723 w 1723"/>
                    <a:gd name="T9" fmla="*/ 742 h 948"/>
                    <a:gd name="T10" fmla="*/ 1187 w 1723"/>
                    <a:gd name="T11" fmla="*/ 206 h 948"/>
                    <a:gd name="T12" fmla="*/ 578 w 1723"/>
                    <a:gd name="T13" fmla="*/ 206 h 948"/>
                    <a:gd name="T14" fmla="*/ 578 w 1723"/>
                    <a:gd name="T15" fmla="*/ 0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578" y="0"/>
                      </a:moveTo>
                      <a:lnTo>
                        <a:pt x="0" y="474"/>
                      </a:lnTo>
                      <a:lnTo>
                        <a:pt x="578" y="948"/>
                      </a:lnTo>
                      <a:lnTo>
                        <a:pt x="578" y="742"/>
                      </a:lnTo>
                      <a:lnTo>
                        <a:pt x="1723" y="742"/>
                      </a:lnTo>
                      <a:lnTo>
                        <a:pt x="1187" y="206"/>
                      </a:lnTo>
                      <a:lnTo>
                        <a:pt x="578" y="206"/>
                      </a:lnTo>
                      <a:lnTo>
                        <a:pt x="578" y="0"/>
                      </a:ln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nvGrpSpPr>
              <p:cNvPr id="13" name="Group 12">
                <a:extLst>
                  <a:ext uri="{FF2B5EF4-FFF2-40B4-BE49-F238E27FC236}">
                    <a16:creationId xmlns:a16="http://schemas.microsoft.com/office/drawing/2014/main" id="{262D8621-D758-8864-70D2-C7141DBF0542}"/>
                  </a:ext>
                </a:extLst>
              </p:cNvPr>
              <p:cNvGrpSpPr/>
              <p:nvPr/>
            </p:nvGrpSpPr>
            <p:grpSpPr>
              <a:xfrm>
                <a:off x="5884186" y="3443225"/>
                <a:ext cx="2462242" cy="2593101"/>
                <a:chOff x="5884186" y="3443225"/>
                <a:chExt cx="2462242" cy="2593101"/>
              </a:xfrm>
            </p:grpSpPr>
            <p:sp>
              <p:nvSpPr>
                <p:cNvPr id="17" name="Freeform 27">
                  <a:extLst>
                    <a:ext uri="{FF2B5EF4-FFF2-40B4-BE49-F238E27FC236}">
                      <a16:creationId xmlns:a16="http://schemas.microsoft.com/office/drawing/2014/main" id="{12E4B8EA-6095-4F45-0FBB-1E4210E1A491}"/>
                    </a:ext>
                  </a:extLst>
                </p:cNvPr>
                <p:cNvSpPr>
                  <a:spLocks noEditPoints="1"/>
                </p:cNvSpPr>
                <p:nvPr/>
              </p:nvSpPr>
              <p:spPr bwMode="auto">
                <a:xfrm>
                  <a:off x="5884186" y="5230118"/>
                  <a:ext cx="2152394" cy="806208"/>
                </a:xfrm>
                <a:custGeom>
                  <a:avLst/>
                  <a:gdLst>
                    <a:gd name="T0" fmla="*/ 0 w 1431"/>
                    <a:gd name="T1" fmla="*/ 0 h 536"/>
                    <a:gd name="T2" fmla="*/ 0 w 1431"/>
                    <a:gd name="T3" fmla="*/ 0 h 536"/>
                    <a:gd name="T4" fmla="*/ 0 w 1431"/>
                    <a:gd name="T5" fmla="*/ 0 h 536"/>
                    <a:gd name="T6" fmla="*/ 0 w 1431"/>
                    <a:gd name="T7" fmla="*/ 0 h 536"/>
                    <a:gd name="T8" fmla="*/ 0 w 1431"/>
                    <a:gd name="T9" fmla="*/ 0 h 536"/>
                    <a:gd name="T10" fmla="*/ 1431 w 1431"/>
                    <a:gd name="T11" fmla="*/ 0 h 536"/>
                    <a:gd name="T12" fmla="*/ 1431 w 1431"/>
                    <a:gd name="T13" fmla="*/ 0 h 536"/>
                    <a:gd name="T14" fmla="*/ 895 w 1431"/>
                    <a:gd name="T15" fmla="*/ 536 h 536"/>
                    <a:gd name="T16" fmla="*/ 895 w 1431"/>
                    <a:gd name="T17" fmla="*/ 0 h 536"/>
                    <a:gd name="T18" fmla="*/ 251 w 1431"/>
                    <a:gd name="T19" fmla="*/ 0 h 536"/>
                    <a:gd name="T20" fmla="*/ 578 w 1431"/>
                    <a:gd name="T21" fmla="*/ 268 h 536"/>
                    <a:gd name="T22" fmla="*/ 251 w 1431"/>
                    <a:gd name="T23" fmla="*/ 536 h 536"/>
                    <a:gd name="T24" fmla="*/ 895 w 1431"/>
                    <a:gd name="T25" fmla="*/ 536 h 536"/>
                    <a:gd name="T26" fmla="*/ 1431 w 1431"/>
                    <a:gd name="T2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1" h="536">
                      <a:moveTo>
                        <a:pt x="0" y="0"/>
                      </a:moveTo>
                      <a:lnTo>
                        <a:pt x="0" y="0"/>
                      </a:lnTo>
                      <a:lnTo>
                        <a:pt x="0" y="0"/>
                      </a:lnTo>
                      <a:lnTo>
                        <a:pt x="0" y="0"/>
                      </a:lnTo>
                      <a:lnTo>
                        <a:pt x="0" y="0"/>
                      </a:lnTo>
                      <a:close/>
                      <a:moveTo>
                        <a:pt x="1431" y="0"/>
                      </a:moveTo>
                      <a:lnTo>
                        <a:pt x="1431" y="0"/>
                      </a:lnTo>
                      <a:lnTo>
                        <a:pt x="895" y="536"/>
                      </a:lnTo>
                      <a:lnTo>
                        <a:pt x="895" y="0"/>
                      </a:lnTo>
                      <a:lnTo>
                        <a:pt x="251" y="0"/>
                      </a:lnTo>
                      <a:lnTo>
                        <a:pt x="578" y="268"/>
                      </a:lnTo>
                      <a:lnTo>
                        <a:pt x="251" y="536"/>
                      </a:lnTo>
                      <a:lnTo>
                        <a:pt x="895" y="536"/>
                      </a:lnTo>
                      <a:lnTo>
                        <a:pt x="1431" y="0"/>
                      </a:lnTo>
                      <a:close/>
                    </a:path>
                  </a:pathLst>
                </a:custGeom>
                <a:solidFill>
                  <a:srgbClr val="002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8" name="Freeform 31">
                  <a:extLst>
                    <a:ext uri="{FF2B5EF4-FFF2-40B4-BE49-F238E27FC236}">
                      <a16:creationId xmlns:a16="http://schemas.microsoft.com/office/drawing/2014/main" id="{4F1C9A7D-59A1-8705-DBA3-D5119F6895DC}"/>
                    </a:ext>
                  </a:extLst>
                </p:cNvPr>
                <p:cNvSpPr>
                  <a:spLocks/>
                </p:cNvSpPr>
                <p:nvPr/>
              </p:nvSpPr>
              <p:spPr bwMode="auto">
                <a:xfrm>
                  <a:off x="6922028" y="3443225"/>
                  <a:ext cx="1424400" cy="2593100"/>
                </a:xfrm>
                <a:custGeom>
                  <a:avLst/>
                  <a:gdLst>
                    <a:gd name="T0" fmla="*/ 473 w 947"/>
                    <a:gd name="T1" fmla="*/ 0 h 1724"/>
                    <a:gd name="T2" fmla="*/ 0 w 947"/>
                    <a:gd name="T3" fmla="*/ 578 h 1724"/>
                    <a:gd name="T4" fmla="*/ 205 w 947"/>
                    <a:gd name="T5" fmla="*/ 578 h 1724"/>
                    <a:gd name="T6" fmla="*/ 205 w 947"/>
                    <a:gd name="T7" fmla="*/ 1724 h 1724"/>
                    <a:gd name="T8" fmla="*/ 741 w 947"/>
                    <a:gd name="T9" fmla="*/ 1188 h 1724"/>
                    <a:gd name="T10" fmla="*/ 741 w 947"/>
                    <a:gd name="T11" fmla="*/ 578 h 1724"/>
                    <a:gd name="T12" fmla="*/ 947 w 947"/>
                    <a:gd name="T13" fmla="*/ 578 h 1724"/>
                    <a:gd name="T14" fmla="*/ 473 w 94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473" y="0"/>
                      </a:moveTo>
                      <a:lnTo>
                        <a:pt x="0" y="578"/>
                      </a:lnTo>
                      <a:lnTo>
                        <a:pt x="205" y="578"/>
                      </a:lnTo>
                      <a:lnTo>
                        <a:pt x="205" y="1724"/>
                      </a:lnTo>
                      <a:lnTo>
                        <a:pt x="741" y="1188"/>
                      </a:lnTo>
                      <a:lnTo>
                        <a:pt x="741" y="578"/>
                      </a:lnTo>
                      <a:lnTo>
                        <a:pt x="947" y="578"/>
                      </a:lnTo>
                      <a:lnTo>
                        <a:pt x="473" y="0"/>
                      </a:lnTo>
                      <a:close/>
                    </a:path>
                  </a:pathLst>
                </a:custGeom>
                <a:solidFill>
                  <a:srgbClr val="0020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05B4F0BD-D191-57D8-8792-C376436AB6E6}"/>
                  </a:ext>
                </a:extLst>
              </p:cNvPr>
              <p:cNvGrpSpPr/>
              <p:nvPr/>
            </p:nvGrpSpPr>
            <p:grpSpPr>
              <a:xfrm>
                <a:off x="4161971" y="4255449"/>
                <a:ext cx="2591596" cy="2090724"/>
                <a:chOff x="4161971" y="4255449"/>
                <a:chExt cx="2591596" cy="2090724"/>
              </a:xfrm>
            </p:grpSpPr>
            <p:sp>
              <p:nvSpPr>
                <p:cNvPr id="15" name="Freeform 7">
                  <a:extLst>
                    <a:ext uri="{FF2B5EF4-FFF2-40B4-BE49-F238E27FC236}">
                      <a16:creationId xmlns:a16="http://schemas.microsoft.com/office/drawing/2014/main" id="{7D6BEC4C-534D-8B47-D5D8-CC2C04F15C29}"/>
                    </a:ext>
                  </a:extLst>
                </p:cNvPr>
                <p:cNvSpPr>
                  <a:spLocks/>
                </p:cNvSpPr>
                <p:nvPr/>
              </p:nvSpPr>
              <p:spPr bwMode="auto">
                <a:xfrm>
                  <a:off x="4161971" y="4255449"/>
                  <a:ext cx="806208" cy="1780876"/>
                </a:xfrm>
                <a:custGeom>
                  <a:avLst/>
                  <a:gdLst>
                    <a:gd name="T0" fmla="*/ 536 w 536"/>
                    <a:gd name="T1" fmla="*/ 0 h 1184"/>
                    <a:gd name="T2" fmla="*/ 268 w 536"/>
                    <a:gd name="T3" fmla="*/ 331 h 1184"/>
                    <a:gd name="T4" fmla="*/ 0 w 536"/>
                    <a:gd name="T5" fmla="*/ 3 h 1184"/>
                    <a:gd name="T6" fmla="*/ 0 w 536"/>
                    <a:gd name="T7" fmla="*/ 648 h 1184"/>
                    <a:gd name="T8" fmla="*/ 536 w 536"/>
                    <a:gd name="T9" fmla="*/ 1184 h 1184"/>
                    <a:gd name="T10" fmla="*/ 0 w 536"/>
                    <a:gd name="T11" fmla="*/ 648 h 1184"/>
                    <a:gd name="T12" fmla="*/ 536 w 536"/>
                    <a:gd name="T13" fmla="*/ 648 h 1184"/>
                    <a:gd name="T14" fmla="*/ 536 w 536"/>
                    <a:gd name="T15" fmla="*/ 0 h 1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1184">
                      <a:moveTo>
                        <a:pt x="536" y="0"/>
                      </a:moveTo>
                      <a:lnTo>
                        <a:pt x="268" y="331"/>
                      </a:lnTo>
                      <a:lnTo>
                        <a:pt x="0" y="3"/>
                      </a:lnTo>
                      <a:lnTo>
                        <a:pt x="0" y="648"/>
                      </a:lnTo>
                      <a:lnTo>
                        <a:pt x="536" y="1184"/>
                      </a:lnTo>
                      <a:lnTo>
                        <a:pt x="0" y="648"/>
                      </a:lnTo>
                      <a:lnTo>
                        <a:pt x="536" y="648"/>
                      </a:lnTo>
                      <a:lnTo>
                        <a:pt x="536" y="0"/>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6" name="Freeform 35">
                  <a:extLst>
                    <a:ext uri="{FF2B5EF4-FFF2-40B4-BE49-F238E27FC236}">
                      <a16:creationId xmlns:a16="http://schemas.microsoft.com/office/drawing/2014/main" id="{7B281115-6537-7B7C-BD0F-CD96D6D6FAD7}"/>
                    </a:ext>
                  </a:extLst>
                </p:cNvPr>
                <p:cNvSpPr>
                  <a:spLocks/>
                </p:cNvSpPr>
                <p:nvPr/>
              </p:nvSpPr>
              <p:spPr bwMode="auto">
                <a:xfrm>
                  <a:off x="4161971" y="4920269"/>
                  <a:ext cx="2591596" cy="1425904"/>
                </a:xfrm>
                <a:custGeom>
                  <a:avLst/>
                  <a:gdLst>
                    <a:gd name="T0" fmla="*/ 1145 w 1723"/>
                    <a:gd name="T1" fmla="*/ 0 h 948"/>
                    <a:gd name="T2" fmla="*/ 1145 w 1723"/>
                    <a:gd name="T3" fmla="*/ 206 h 948"/>
                    <a:gd name="T4" fmla="*/ 536 w 1723"/>
                    <a:gd name="T5" fmla="*/ 206 h 948"/>
                    <a:gd name="T6" fmla="*/ 0 w 1723"/>
                    <a:gd name="T7" fmla="*/ 206 h 948"/>
                    <a:gd name="T8" fmla="*/ 536 w 1723"/>
                    <a:gd name="T9" fmla="*/ 742 h 948"/>
                    <a:gd name="T10" fmla="*/ 1145 w 1723"/>
                    <a:gd name="T11" fmla="*/ 742 h 948"/>
                    <a:gd name="T12" fmla="*/ 1145 w 1723"/>
                    <a:gd name="T13" fmla="*/ 948 h 948"/>
                    <a:gd name="T14" fmla="*/ 1723 w 1723"/>
                    <a:gd name="T15" fmla="*/ 474 h 948"/>
                    <a:gd name="T16" fmla="*/ 1396 w 1723"/>
                    <a:gd name="T17" fmla="*/ 206 h 948"/>
                    <a:gd name="T18" fmla="*/ 1145 w 1723"/>
                    <a:gd name="T1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3" h="948">
                      <a:moveTo>
                        <a:pt x="1145" y="0"/>
                      </a:moveTo>
                      <a:lnTo>
                        <a:pt x="1145" y="206"/>
                      </a:lnTo>
                      <a:lnTo>
                        <a:pt x="536" y="206"/>
                      </a:lnTo>
                      <a:lnTo>
                        <a:pt x="0" y="206"/>
                      </a:lnTo>
                      <a:lnTo>
                        <a:pt x="536" y="742"/>
                      </a:lnTo>
                      <a:lnTo>
                        <a:pt x="1145" y="742"/>
                      </a:lnTo>
                      <a:lnTo>
                        <a:pt x="1145" y="948"/>
                      </a:lnTo>
                      <a:lnTo>
                        <a:pt x="1723" y="474"/>
                      </a:lnTo>
                      <a:lnTo>
                        <a:pt x="1396" y="206"/>
                      </a:lnTo>
                      <a:lnTo>
                        <a:pt x="1145" y="0"/>
                      </a:lnTo>
                      <a:close/>
                    </a:path>
                  </a:pathLst>
                </a:custGeom>
                <a:solidFill>
                  <a:srgbClr val="7030A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sp>
          <p:nvSpPr>
            <p:cNvPr id="6" name="TextBox 5">
              <a:extLst>
                <a:ext uri="{FF2B5EF4-FFF2-40B4-BE49-F238E27FC236}">
                  <a16:creationId xmlns:a16="http://schemas.microsoft.com/office/drawing/2014/main" id="{B72ED1F3-139D-61EB-2A87-B742E167C246}"/>
                </a:ext>
              </a:extLst>
            </p:cNvPr>
            <p:cNvSpPr txBox="1"/>
            <p:nvPr/>
          </p:nvSpPr>
          <p:spPr>
            <a:xfrm>
              <a:off x="5222074" y="2475002"/>
              <a:ext cx="971477" cy="280690"/>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STRATEGIC ALIGNMENT</a:t>
              </a:r>
            </a:p>
          </p:txBody>
        </p:sp>
        <p:sp>
          <p:nvSpPr>
            <p:cNvPr id="7" name="TextBox 6">
              <a:extLst>
                <a:ext uri="{FF2B5EF4-FFF2-40B4-BE49-F238E27FC236}">
                  <a16:creationId xmlns:a16="http://schemas.microsoft.com/office/drawing/2014/main" id="{8ABC182C-17B5-7AC8-60BF-1AF7EDDB36D9}"/>
                </a:ext>
              </a:extLst>
            </p:cNvPr>
            <p:cNvSpPr txBox="1"/>
            <p:nvPr/>
          </p:nvSpPr>
          <p:spPr>
            <a:xfrm>
              <a:off x="5998448" y="4854498"/>
              <a:ext cx="971477" cy="140345"/>
            </a:xfrm>
            <a:prstGeom prst="rect">
              <a:avLst/>
            </a:prstGeom>
          </p:spPr>
          <p:txBody>
            <a:bodyPr vert="horz" wrap="square" lIns="0" tIns="0" rIns="0" bIns="0" rtlCol="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ACCOUNABILITY</a:t>
              </a:r>
            </a:p>
          </p:txBody>
        </p:sp>
        <p:sp>
          <p:nvSpPr>
            <p:cNvPr id="8" name="TextBox 7">
              <a:extLst>
                <a:ext uri="{FF2B5EF4-FFF2-40B4-BE49-F238E27FC236}">
                  <a16:creationId xmlns:a16="http://schemas.microsoft.com/office/drawing/2014/main" id="{710DEC44-DFA3-7775-0B6A-FF17BBC1C622}"/>
                </a:ext>
              </a:extLst>
            </p:cNvPr>
            <p:cNvSpPr txBox="1"/>
            <p:nvPr/>
          </p:nvSpPr>
          <p:spPr>
            <a:xfrm rot="16200000">
              <a:off x="6795639" y="3286123"/>
              <a:ext cx="971477" cy="147762"/>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DELIVERY</a:t>
              </a:r>
            </a:p>
          </p:txBody>
        </p:sp>
        <p:sp>
          <p:nvSpPr>
            <p:cNvPr id="9" name="TextBox 8">
              <a:extLst>
                <a:ext uri="{FF2B5EF4-FFF2-40B4-BE49-F238E27FC236}">
                  <a16:creationId xmlns:a16="http://schemas.microsoft.com/office/drawing/2014/main" id="{B0437B95-C2DD-AEDA-0ADF-63E2E3F03811}"/>
                </a:ext>
              </a:extLst>
            </p:cNvPr>
            <p:cNvSpPr txBox="1"/>
            <p:nvPr/>
          </p:nvSpPr>
          <p:spPr>
            <a:xfrm rot="16200000">
              <a:off x="4421202" y="4059947"/>
              <a:ext cx="971477" cy="147762"/>
            </a:xfrm>
            <a:prstGeom prst="rect">
              <a:avLst/>
            </a:prstGeom>
          </p:spPr>
          <p:txBody>
            <a:bodyPr vert="horz" wrap="square" lIns="0" tIns="0" rIns="0" bIns="0" rtlCol="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PERFORMANCE</a:t>
              </a:r>
            </a:p>
          </p:txBody>
        </p:sp>
        <p:sp>
          <p:nvSpPr>
            <p:cNvPr id="10" name="Title 1">
              <a:extLst>
                <a:ext uri="{FF2B5EF4-FFF2-40B4-BE49-F238E27FC236}">
                  <a16:creationId xmlns:a16="http://schemas.microsoft.com/office/drawing/2014/main" id="{601E2613-0B79-8B25-53C0-E0EB706BA5E0}"/>
                </a:ext>
              </a:extLst>
            </p:cNvPr>
            <p:cNvSpPr txBox="1">
              <a:spLocks/>
            </p:cNvSpPr>
            <p:nvPr/>
          </p:nvSpPr>
          <p:spPr>
            <a:xfrm>
              <a:off x="5537966" y="3543044"/>
              <a:ext cx="1141883" cy="426493"/>
            </a:xfrm>
            <a:prstGeom prst="rect">
              <a:avLst/>
            </a:prstGeom>
          </p:spPr>
          <p:txBody>
            <a:bodyPr vert="horz" wrap="square" lIns="0" tIns="0" rIns="0" bIns="0" rtlCol="0" anchor="t" anchorCtr="0">
              <a:spAutoFit/>
            </a:bodyPr>
            <a:lstStyle>
              <a:lvl1pPr algn="l" defTabSz="1973924" rtl="0" eaLnBrk="1" latinLnBrk="0" hangingPunct="1">
                <a:lnSpc>
                  <a:spcPct val="70000"/>
                </a:lnSpc>
                <a:spcBef>
                  <a:spcPct val="0"/>
                </a:spcBef>
                <a:buNone/>
                <a:defRPr sz="6000" kern="1200">
                  <a:solidFill>
                    <a:schemeClr val="tx2"/>
                  </a:solidFill>
                  <a:latin typeface="+mj-lt"/>
                  <a:ea typeface="+mj-ea"/>
                  <a:cs typeface="+mj-cs"/>
                </a:defRPr>
              </a:lvl1pPr>
            </a:lstStyle>
            <a:p>
              <a:pPr marL="0" marR="0" lvl="0" indent="0" algn="ctr" defTabSz="1973924" rtl="0" eaLnBrk="1" fontAlgn="auto" latinLnBrk="0" hangingPunct="1">
                <a:lnSpc>
                  <a:spcPct val="70000"/>
                </a:lnSpc>
                <a:spcBef>
                  <a:spcPct val="0"/>
                </a:spcBef>
                <a:spcAft>
                  <a:spcPts val="0"/>
                </a:spcAft>
                <a:buClrTx/>
                <a:buSzTx/>
                <a:buFontTx/>
                <a:buNone/>
                <a:tabLst/>
                <a:defRPr/>
              </a:pPr>
              <a:r>
                <a:rPr kumimoji="0" lang="en-GB" sz="1700" b="1" i="0" u="none" strike="noStrike" kern="1200" cap="none" spc="0" normalizeH="0" baseline="0" noProof="0">
                  <a:ln>
                    <a:noFill/>
                  </a:ln>
                  <a:solidFill>
                    <a:srgbClr val="44546A"/>
                  </a:solidFill>
                  <a:effectLst/>
                  <a:uLnTx/>
                  <a:uFillTx/>
                  <a:latin typeface="Calibri" panose="020F0502020204030204"/>
                  <a:ea typeface="+mj-ea"/>
                  <a:cs typeface="+mj-cs"/>
                </a:rPr>
                <a:t>DRIVING CROWN ENTITY PERFORMANCE</a:t>
              </a:r>
            </a:p>
          </p:txBody>
        </p:sp>
      </p:grpSp>
      <p:sp>
        <p:nvSpPr>
          <p:cNvPr id="23" name="TextBox 22">
            <a:extLst>
              <a:ext uri="{FF2B5EF4-FFF2-40B4-BE49-F238E27FC236}">
                <a16:creationId xmlns:a16="http://schemas.microsoft.com/office/drawing/2014/main" id="{42517F1F-C5F1-ECBB-59AF-0FA07047887B}"/>
              </a:ext>
            </a:extLst>
          </p:cNvPr>
          <p:cNvSpPr txBox="1"/>
          <p:nvPr/>
        </p:nvSpPr>
        <p:spPr>
          <a:xfrm>
            <a:off x="8356509" y="834119"/>
            <a:ext cx="3629303" cy="3107454"/>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DELIVERY</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An experienced and capable chief executive providing effective and visible leadership across the </a:t>
            </a:r>
            <a:r>
              <a:rPr kumimoji="0" lang="en-US" sz="1400" b="0" i="0" u="none" strike="noStrike" kern="1200" cap="none" spc="0" normalizeH="0" baseline="0" noProof="0" dirty="0" err="1">
                <a:ln>
                  <a:noFill/>
                </a:ln>
                <a:solidFill>
                  <a:srgbClr val="44546A"/>
                </a:solidFill>
                <a:effectLst/>
                <a:uLnTx/>
                <a:uFillTx/>
                <a:latin typeface="Source Sans Pro" panose="020B0503030403020204" pitchFamily="34" charset="0"/>
                <a:ea typeface="Source Sans Pro" panose="020B0503030403020204" pitchFamily="34" charset="0"/>
              </a:rPr>
              <a:t>organisation</a:t>
            </a: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 and sector</a:t>
            </a:r>
            <a:endParaRPr kumimoji="0" lang="en-GB"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Clear intervention logic between strategic priorities that translate into core delivery across the entity</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Funding and resources directed towards services and activities that are effectively designed and evidence-based</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Effective planning and governance systems to support delivery execution into the entity, linked back to entity functions and priorities.</a:t>
            </a:r>
          </a:p>
        </p:txBody>
      </p:sp>
      <p:sp>
        <p:nvSpPr>
          <p:cNvPr id="24" name="TextBox 23">
            <a:extLst>
              <a:ext uri="{FF2B5EF4-FFF2-40B4-BE49-F238E27FC236}">
                <a16:creationId xmlns:a16="http://schemas.microsoft.com/office/drawing/2014/main" id="{4A39340E-BD86-04E2-E71D-35D65C3DD23B}"/>
              </a:ext>
            </a:extLst>
          </p:cNvPr>
          <p:cNvSpPr txBox="1"/>
          <p:nvPr/>
        </p:nvSpPr>
        <p:spPr>
          <a:xfrm>
            <a:off x="8451143" y="4206778"/>
            <a:ext cx="3711845" cy="273921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ACCOUNTABILITY</a:t>
            </a:r>
          </a:p>
          <a:p>
            <a:pPr marL="171450" marR="0" lvl="0" indent="-17145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A strong, capable and experienced board that effectively can hold management accountable for delivery</a:t>
            </a:r>
          </a:p>
          <a:p>
            <a:pPr marL="171450" marR="0" lvl="0" indent="-17145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Robust and frequency reporting on governance effectiveness, delivery of statutory functions, financial management and performance, and risk</a:t>
            </a:r>
          </a:p>
          <a:p>
            <a:pPr marL="171450" marR="0" lvl="0" indent="-17145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Frequency engagement with the Minister and Board to discuss delivery and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p:txBody>
      </p:sp>
      <p:sp>
        <p:nvSpPr>
          <p:cNvPr id="25" name="TextBox 24">
            <a:extLst>
              <a:ext uri="{FF2B5EF4-FFF2-40B4-BE49-F238E27FC236}">
                <a16:creationId xmlns:a16="http://schemas.microsoft.com/office/drawing/2014/main" id="{B871FDD7-F1E7-958E-A643-7B716B84AFB7}"/>
              </a:ext>
            </a:extLst>
          </p:cNvPr>
          <p:cNvSpPr txBox="1"/>
          <p:nvPr/>
        </p:nvSpPr>
        <p:spPr>
          <a:xfrm>
            <a:off x="283946" y="3937856"/>
            <a:ext cx="3423618" cy="221445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PERFORMANCE AND VALUE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Active performance conversations between Ministers and Crown entity boards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Interventions and action taken in real time to drive delivery based on robust performance insights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Regular monitoring, evaluation and continuous improvement across functions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Active reprioritisation of funding based on effectiveness of functions and services.</a:t>
            </a:r>
            <a:endParaRPr kumimoji="0" lang="en-AU"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sp>
        <p:nvSpPr>
          <p:cNvPr id="26" name="TextBox 25">
            <a:extLst>
              <a:ext uri="{FF2B5EF4-FFF2-40B4-BE49-F238E27FC236}">
                <a16:creationId xmlns:a16="http://schemas.microsoft.com/office/drawing/2014/main" id="{9762D250-D2E2-80A3-E037-FA4000B99EFC}"/>
              </a:ext>
            </a:extLst>
          </p:cNvPr>
          <p:cNvSpPr txBox="1"/>
          <p:nvPr/>
        </p:nvSpPr>
        <p:spPr>
          <a:xfrm>
            <a:off x="266407" y="966613"/>
            <a:ext cx="3423618" cy="242989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STRATEGIC ALIGNMENT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Clear alignment on Ministerial expectations and priorities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Alignment on performance expectations against the entities core functions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Strong engagement between the responsible Minister, Crown entity board and executive, and monitoring agency on priorities and performance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p:txBody>
      </p:sp>
      <p:sp>
        <p:nvSpPr>
          <p:cNvPr id="27" name="Title 1">
            <a:extLst>
              <a:ext uri="{FF2B5EF4-FFF2-40B4-BE49-F238E27FC236}">
                <a16:creationId xmlns:a16="http://schemas.microsoft.com/office/drawing/2014/main" id="{CE9880E9-B3CC-6D25-03FC-90C8C041FFE7}"/>
              </a:ext>
            </a:extLst>
          </p:cNvPr>
          <p:cNvSpPr>
            <a:spLocks noGrp="1"/>
          </p:cNvSpPr>
          <p:nvPr>
            <p:ph type="title"/>
          </p:nvPr>
        </p:nvSpPr>
        <p:spPr>
          <a:xfrm>
            <a:off x="129093" y="111618"/>
            <a:ext cx="11741150" cy="558799"/>
          </a:xfrm>
        </p:spPr>
        <p:txBody>
          <a:bodyPr/>
          <a:lstStyle/>
          <a:p>
            <a:r>
              <a:rPr lang="en-NZ" sz="3200" b="1" dirty="0"/>
              <a:t>What are the critical ingredients for driving better performance?</a:t>
            </a:r>
          </a:p>
        </p:txBody>
      </p:sp>
    </p:spTree>
    <p:extLst>
      <p:ext uri="{BB962C8B-B14F-4D97-AF65-F5344CB8AC3E}">
        <p14:creationId xmlns:p14="http://schemas.microsoft.com/office/powerpoint/2010/main" val="314712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2EF94-B952-17C6-880F-AE7B94A0F2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A4838-002C-CED7-5E7A-80E2C183E932}"/>
              </a:ext>
            </a:extLst>
          </p:cNvPr>
          <p:cNvSpPr>
            <a:spLocks noGrp="1"/>
          </p:cNvSpPr>
          <p:nvPr>
            <p:ph type="title"/>
          </p:nvPr>
        </p:nvSpPr>
        <p:spPr>
          <a:xfrm>
            <a:off x="247650" y="606744"/>
            <a:ext cx="11398250" cy="558799"/>
          </a:xfrm>
        </p:spPr>
        <p:txBody>
          <a:bodyPr/>
          <a:lstStyle/>
          <a:p>
            <a:r>
              <a:rPr lang="en-NZ" sz="3200" b="1" dirty="0"/>
              <a:t>What does good monitoring look like and what can you expect from your department?</a:t>
            </a:r>
          </a:p>
        </p:txBody>
      </p:sp>
      <p:sp>
        <p:nvSpPr>
          <p:cNvPr id="4" name="Text Placeholder 3">
            <a:extLst>
              <a:ext uri="{FF2B5EF4-FFF2-40B4-BE49-F238E27FC236}">
                <a16:creationId xmlns:a16="http://schemas.microsoft.com/office/drawing/2014/main" id="{EDA9B038-F7CA-62D6-C838-0A981CA1D084}"/>
              </a:ext>
            </a:extLst>
          </p:cNvPr>
          <p:cNvSpPr>
            <a:spLocks noGrp="1"/>
          </p:cNvSpPr>
          <p:nvPr>
            <p:ph type="body" idx="1"/>
          </p:nvPr>
        </p:nvSpPr>
        <p:spPr>
          <a:xfrm>
            <a:off x="347848" y="1530992"/>
            <a:ext cx="5072064" cy="4000232"/>
          </a:xfrm>
        </p:spPr>
        <p:txBody>
          <a:bodyPr/>
          <a:lstStyle/>
          <a:p>
            <a:r>
              <a:rPr lang="en-US" sz="2000" dirty="0">
                <a:solidFill>
                  <a:schemeClr val="tx2"/>
                </a:solidFill>
              </a:rPr>
              <a:t>Responsible Ministers expect timely reporting from your monitoring department that:</a:t>
            </a:r>
          </a:p>
          <a:p>
            <a:pPr marL="342900" indent="-342900">
              <a:buFont typeface="Arial" panose="020B0604020202020204" pitchFamily="34" charset="0"/>
              <a:buChar char="•"/>
            </a:pPr>
            <a:r>
              <a:rPr lang="en-US" sz="2000" dirty="0">
                <a:solidFill>
                  <a:schemeClr val="tx2"/>
                </a:solidFill>
              </a:rPr>
              <a:t>is comparable over time</a:t>
            </a:r>
          </a:p>
          <a:p>
            <a:pPr marL="342900" indent="-342900">
              <a:buFont typeface="Arial" panose="020B0604020202020204" pitchFamily="34" charset="0"/>
              <a:buChar char="•"/>
            </a:pPr>
            <a:r>
              <a:rPr lang="en-US" sz="2000" dirty="0">
                <a:solidFill>
                  <a:schemeClr val="tx2"/>
                </a:solidFill>
              </a:rPr>
              <a:t>contains analysis and monitoring judgements on key financial and non-financial issues and performance risks</a:t>
            </a:r>
          </a:p>
          <a:p>
            <a:pPr marL="342900" indent="-342900">
              <a:buFont typeface="Arial" panose="020B0604020202020204" pitchFamily="34" charset="0"/>
              <a:buChar char="•"/>
            </a:pPr>
            <a:r>
              <a:rPr lang="en-US" sz="2000" dirty="0">
                <a:solidFill>
                  <a:schemeClr val="tx2"/>
                </a:solidFill>
              </a:rPr>
              <a:t>identifies future implications or trends</a:t>
            </a:r>
          </a:p>
          <a:p>
            <a:pPr marL="342900" indent="-342900">
              <a:buFont typeface="Arial" panose="020B0604020202020204" pitchFamily="34" charset="0"/>
              <a:buChar char="•"/>
            </a:pPr>
            <a:r>
              <a:rPr lang="en-US" sz="2000" dirty="0">
                <a:solidFill>
                  <a:schemeClr val="tx2"/>
                </a:solidFill>
              </a:rPr>
              <a:t>provides clear information on options if action is required to drive performance and results.</a:t>
            </a:r>
          </a:p>
          <a:p>
            <a:endParaRPr lang="en-US" sz="2000" dirty="0">
              <a:solidFill>
                <a:schemeClr val="tx2"/>
              </a:solidFill>
            </a:endParaRPr>
          </a:p>
        </p:txBody>
      </p:sp>
      <p:pic>
        <p:nvPicPr>
          <p:cNvPr id="6" name="Picture 5">
            <a:extLst>
              <a:ext uri="{FF2B5EF4-FFF2-40B4-BE49-F238E27FC236}">
                <a16:creationId xmlns:a16="http://schemas.microsoft.com/office/drawing/2014/main" id="{13A454FE-6461-773D-FF4F-35BE5F0886AD}"/>
              </a:ext>
            </a:extLst>
          </p:cNvPr>
          <p:cNvPicPr>
            <a:picLocks noChangeAspect="1"/>
          </p:cNvPicPr>
          <p:nvPr/>
        </p:nvPicPr>
        <p:blipFill>
          <a:blip r:embed="rId2"/>
          <a:stretch>
            <a:fillRect/>
          </a:stretch>
        </p:blipFill>
        <p:spPr>
          <a:xfrm>
            <a:off x="6069106" y="1530992"/>
            <a:ext cx="4633912" cy="4593264"/>
          </a:xfrm>
          <a:prstGeom prst="rect">
            <a:avLst/>
          </a:prstGeom>
        </p:spPr>
      </p:pic>
    </p:spTree>
    <p:extLst>
      <p:ext uri="{BB962C8B-B14F-4D97-AF65-F5344CB8AC3E}">
        <p14:creationId xmlns:p14="http://schemas.microsoft.com/office/powerpoint/2010/main" val="1286525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8769-06CF-B373-E26B-3775CFE66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C11DE-0E71-F064-698D-C218F0452CE6}"/>
              </a:ext>
            </a:extLst>
          </p:cNvPr>
          <p:cNvSpPr>
            <a:spLocks noGrp="1"/>
          </p:cNvSpPr>
          <p:nvPr>
            <p:ph type="title"/>
          </p:nvPr>
        </p:nvSpPr>
        <p:spPr>
          <a:xfrm>
            <a:off x="94299" y="63037"/>
            <a:ext cx="11747150" cy="558799"/>
          </a:xfrm>
        </p:spPr>
        <p:txBody>
          <a:bodyPr/>
          <a:lstStyle/>
          <a:p>
            <a:r>
              <a:rPr lang="en-NZ" sz="3000" b="1" dirty="0"/>
              <a:t>How can Central agencies help drive Crown entity performance?</a:t>
            </a:r>
          </a:p>
        </p:txBody>
      </p:sp>
      <p:sp>
        <p:nvSpPr>
          <p:cNvPr id="4" name="Text Placeholder 3">
            <a:extLst>
              <a:ext uri="{FF2B5EF4-FFF2-40B4-BE49-F238E27FC236}">
                <a16:creationId xmlns:a16="http://schemas.microsoft.com/office/drawing/2014/main" id="{112C0FE1-7365-2B87-75A7-68CB89962206}"/>
              </a:ext>
            </a:extLst>
          </p:cNvPr>
          <p:cNvSpPr>
            <a:spLocks noGrp="1"/>
          </p:cNvSpPr>
          <p:nvPr>
            <p:ph type="body" idx="1"/>
          </p:nvPr>
        </p:nvSpPr>
        <p:spPr>
          <a:xfrm>
            <a:off x="144613" y="721172"/>
            <a:ext cx="11747150" cy="2741216"/>
          </a:xfrm>
        </p:spPr>
        <p:txBody>
          <a:bodyPr/>
          <a:lstStyle/>
          <a:p>
            <a:r>
              <a:rPr lang="en-US" sz="1600" b="1" dirty="0">
                <a:solidFill>
                  <a:schemeClr val="tx2"/>
                </a:solidFill>
              </a:rPr>
              <a:t>Central agencies have levers and expertise that can support officials and Ministers to drive delivery, performance and value through Crown entities. There are different ways we can support officials to use the levers available to Ministers and the Central agencies summarised below</a:t>
            </a:r>
            <a:endParaRPr lang="en-AU" sz="1600" b="1" dirty="0">
              <a:solidFill>
                <a:schemeClr val="tx2"/>
              </a:solidFill>
            </a:endParaRPr>
          </a:p>
        </p:txBody>
      </p:sp>
      <p:grpSp>
        <p:nvGrpSpPr>
          <p:cNvPr id="3" name="Group 2">
            <a:extLst>
              <a:ext uri="{FF2B5EF4-FFF2-40B4-BE49-F238E27FC236}">
                <a16:creationId xmlns:a16="http://schemas.microsoft.com/office/drawing/2014/main" id="{E97D15B2-D7F8-1ED1-07AD-04C45ACA39F7}"/>
              </a:ext>
            </a:extLst>
          </p:cNvPr>
          <p:cNvGrpSpPr/>
          <p:nvPr/>
        </p:nvGrpSpPr>
        <p:grpSpPr>
          <a:xfrm>
            <a:off x="4429674" y="2514996"/>
            <a:ext cx="3639834" cy="3531988"/>
            <a:chOff x="3799903" y="3031557"/>
            <a:chExt cx="1460807" cy="1417525"/>
          </a:xfrm>
        </p:grpSpPr>
        <p:sp>
          <p:nvSpPr>
            <p:cNvPr id="5" name="Freeform 19">
              <a:extLst>
                <a:ext uri="{FF2B5EF4-FFF2-40B4-BE49-F238E27FC236}">
                  <a16:creationId xmlns:a16="http://schemas.microsoft.com/office/drawing/2014/main" id="{3719F09C-5BCD-AA02-F99A-3B126FE66E00}"/>
                </a:ext>
              </a:extLst>
            </p:cNvPr>
            <p:cNvSpPr/>
            <p:nvPr/>
          </p:nvSpPr>
          <p:spPr>
            <a:xfrm>
              <a:off x="4038076" y="3031557"/>
              <a:ext cx="973836" cy="911531"/>
            </a:xfrm>
            <a:custGeom>
              <a:avLst/>
              <a:gdLst>
                <a:gd name="connsiteX0" fmla="*/ 1298448 w 1298448"/>
                <a:gd name="connsiteY0" fmla="*/ 648860 h 1215375"/>
                <a:gd name="connsiteX1" fmla="*/ 1297972 w 1298448"/>
                <a:gd name="connsiteY1" fmla="*/ 674563 h 1215375"/>
                <a:gd name="connsiteX2" fmla="*/ 981075 w 1298448"/>
                <a:gd name="connsiteY2" fmla="*/ 592123 h 1215375"/>
                <a:gd name="connsiteX3" fmla="*/ 656463 w 1298448"/>
                <a:gd name="connsiteY3" fmla="*/ 679038 h 1215375"/>
                <a:gd name="connsiteX4" fmla="*/ 332327 w 1298448"/>
                <a:gd name="connsiteY4" fmla="*/ 1215375 h 1215375"/>
                <a:gd name="connsiteX5" fmla="*/ 857 w 1298448"/>
                <a:gd name="connsiteY5" fmla="*/ 682750 h 1215375"/>
                <a:gd name="connsiteX6" fmla="*/ 0 w 1298448"/>
                <a:gd name="connsiteY6" fmla="*/ 648955 h 1215375"/>
                <a:gd name="connsiteX7" fmla="*/ 649319 w 1298448"/>
                <a:gd name="connsiteY7" fmla="*/ 0 h 1215375"/>
                <a:gd name="connsiteX8" fmla="*/ 1298448 w 1298448"/>
                <a:gd name="connsiteY8" fmla="*/ 648860 h 121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448" h="1215375">
                  <a:moveTo>
                    <a:pt x="1298448" y="648860"/>
                  </a:moveTo>
                  <a:cubicBezTo>
                    <a:pt x="1298448" y="657523"/>
                    <a:pt x="1298257" y="665996"/>
                    <a:pt x="1297972" y="674563"/>
                  </a:cubicBezTo>
                  <a:cubicBezTo>
                    <a:pt x="1204246" y="622015"/>
                    <a:pt x="1096137" y="592123"/>
                    <a:pt x="981075" y="592123"/>
                  </a:cubicBezTo>
                  <a:cubicBezTo>
                    <a:pt x="862775" y="592123"/>
                    <a:pt x="751999" y="623728"/>
                    <a:pt x="656463" y="679038"/>
                  </a:cubicBezTo>
                  <a:cubicBezTo>
                    <a:pt x="469297" y="787086"/>
                    <a:pt x="341185" y="985951"/>
                    <a:pt x="332327" y="1215375"/>
                  </a:cubicBezTo>
                  <a:cubicBezTo>
                    <a:pt x="143256" y="1109612"/>
                    <a:pt x="12573" y="911888"/>
                    <a:pt x="857" y="682750"/>
                  </a:cubicBezTo>
                  <a:cubicBezTo>
                    <a:pt x="286" y="671517"/>
                    <a:pt x="0" y="660284"/>
                    <a:pt x="0" y="648955"/>
                  </a:cubicBezTo>
                  <a:cubicBezTo>
                    <a:pt x="0" y="290540"/>
                    <a:pt x="290703" y="0"/>
                    <a:pt x="649319" y="0"/>
                  </a:cubicBezTo>
                  <a:cubicBezTo>
                    <a:pt x="1007840" y="-95"/>
                    <a:pt x="1298448" y="290540"/>
                    <a:pt x="1298448" y="648860"/>
                  </a:cubicBez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20">
              <a:extLst>
                <a:ext uri="{FF2B5EF4-FFF2-40B4-BE49-F238E27FC236}">
                  <a16:creationId xmlns:a16="http://schemas.microsoft.com/office/drawing/2014/main" id="{9AF89770-999C-0DBC-45C4-425630C82827}"/>
                </a:ext>
              </a:extLst>
            </p:cNvPr>
            <p:cNvSpPr/>
            <p:nvPr/>
          </p:nvSpPr>
          <p:spPr>
            <a:xfrm>
              <a:off x="4287321" y="3540835"/>
              <a:ext cx="485918" cy="464084"/>
            </a:xfrm>
            <a:custGeom>
              <a:avLst/>
              <a:gdLst>
                <a:gd name="connsiteX0" fmla="*/ 647890 w 647890"/>
                <a:gd name="connsiteY0" fmla="*/ 528151 h 618778"/>
                <a:gd name="connsiteX1" fmla="*/ 316897 w 647890"/>
                <a:gd name="connsiteY1" fmla="*/ 618778 h 618778"/>
                <a:gd name="connsiteX2" fmla="*/ 0 w 647890"/>
                <a:gd name="connsiteY2" fmla="*/ 536338 h 618778"/>
                <a:gd name="connsiteX3" fmla="*/ 324136 w 647890"/>
                <a:gd name="connsiteY3" fmla="*/ 0 h 618778"/>
                <a:gd name="connsiteX4" fmla="*/ 647890 w 647890"/>
                <a:gd name="connsiteY4" fmla="*/ 528151 h 618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90" h="618778">
                  <a:moveTo>
                    <a:pt x="647890" y="528151"/>
                  </a:moveTo>
                  <a:cubicBezTo>
                    <a:pt x="550926" y="585745"/>
                    <a:pt x="437769" y="618778"/>
                    <a:pt x="316897" y="618778"/>
                  </a:cubicBezTo>
                  <a:cubicBezTo>
                    <a:pt x="201835" y="618778"/>
                    <a:pt x="93726" y="588791"/>
                    <a:pt x="0" y="536338"/>
                  </a:cubicBezTo>
                  <a:cubicBezTo>
                    <a:pt x="8858" y="306914"/>
                    <a:pt x="136970" y="108048"/>
                    <a:pt x="324136" y="0"/>
                  </a:cubicBezTo>
                  <a:cubicBezTo>
                    <a:pt x="509016" y="106811"/>
                    <a:pt x="636175" y="302249"/>
                    <a:pt x="647890" y="528151"/>
                  </a:cubicBez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21">
              <a:extLst>
                <a:ext uri="{FF2B5EF4-FFF2-40B4-BE49-F238E27FC236}">
                  <a16:creationId xmlns:a16="http://schemas.microsoft.com/office/drawing/2014/main" id="{51F72CF5-C5CE-EAE8-922C-12B00C37ED2B}"/>
                </a:ext>
              </a:extLst>
            </p:cNvPr>
            <p:cNvSpPr/>
            <p:nvPr/>
          </p:nvSpPr>
          <p:spPr>
            <a:xfrm>
              <a:off x="4530262" y="3464235"/>
              <a:ext cx="730448" cy="973433"/>
            </a:xfrm>
            <a:custGeom>
              <a:avLst/>
              <a:gdLst>
                <a:gd name="connsiteX0" fmla="*/ 973931 w 973931"/>
                <a:gd name="connsiteY0" fmla="*/ 648956 h 1297910"/>
                <a:gd name="connsiteX1" fmla="*/ 324612 w 973931"/>
                <a:gd name="connsiteY1" fmla="*/ 1297911 h 1297910"/>
                <a:gd name="connsiteX2" fmla="*/ 0 w 973931"/>
                <a:gd name="connsiteY2" fmla="*/ 1210997 h 1297910"/>
                <a:gd name="connsiteX3" fmla="*/ 324612 w 973931"/>
                <a:gd name="connsiteY3" fmla="*/ 648956 h 1297910"/>
                <a:gd name="connsiteX4" fmla="*/ 323755 w 973931"/>
                <a:gd name="connsiteY4" fmla="*/ 615161 h 1297910"/>
                <a:gd name="connsiteX5" fmla="*/ 0 w 973931"/>
                <a:gd name="connsiteY5" fmla="*/ 86915 h 1297910"/>
                <a:gd name="connsiteX6" fmla="*/ 324612 w 973931"/>
                <a:gd name="connsiteY6" fmla="*/ 0 h 1297910"/>
                <a:gd name="connsiteX7" fmla="*/ 641509 w 973931"/>
                <a:gd name="connsiteY7" fmla="*/ 82440 h 1297910"/>
                <a:gd name="connsiteX8" fmla="*/ 973931 w 973931"/>
                <a:gd name="connsiteY8" fmla="*/ 648956 h 12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931" h="1297910">
                  <a:moveTo>
                    <a:pt x="973931" y="648956"/>
                  </a:moveTo>
                  <a:cubicBezTo>
                    <a:pt x="973931" y="1007371"/>
                    <a:pt x="683229" y="1297911"/>
                    <a:pt x="324612" y="1297911"/>
                  </a:cubicBezTo>
                  <a:cubicBezTo>
                    <a:pt x="206312" y="1297911"/>
                    <a:pt x="95536" y="1266306"/>
                    <a:pt x="0" y="1210997"/>
                  </a:cubicBezTo>
                  <a:cubicBezTo>
                    <a:pt x="194024" y="1098855"/>
                    <a:pt x="324612" y="889137"/>
                    <a:pt x="324612" y="648956"/>
                  </a:cubicBezTo>
                  <a:cubicBezTo>
                    <a:pt x="324612" y="637532"/>
                    <a:pt x="324326" y="626394"/>
                    <a:pt x="323755" y="615161"/>
                  </a:cubicBezTo>
                  <a:cubicBezTo>
                    <a:pt x="312134" y="389164"/>
                    <a:pt x="184976" y="193725"/>
                    <a:pt x="0" y="86915"/>
                  </a:cubicBezTo>
                  <a:cubicBezTo>
                    <a:pt x="95441" y="31605"/>
                    <a:pt x="206312" y="0"/>
                    <a:pt x="324612" y="0"/>
                  </a:cubicBezTo>
                  <a:cubicBezTo>
                    <a:pt x="439674" y="0"/>
                    <a:pt x="547783" y="29892"/>
                    <a:pt x="641509" y="82440"/>
                  </a:cubicBezTo>
                  <a:cubicBezTo>
                    <a:pt x="839914" y="193440"/>
                    <a:pt x="973931" y="405538"/>
                    <a:pt x="973931" y="648956"/>
                  </a:cubicBezTo>
                  <a:close/>
                </a:path>
              </a:pathLst>
            </a:custGeom>
            <a:solidFill>
              <a:srgbClr val="7030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22">
              <a:extLst>
                <a:ext uri="{FF2B5EF4-FFF2-40B4-BE49-F238E27FC236}">
                  <a16:creationId xmlns:a16="http://schemas.microsoft.com/office/drawing/2014/main" id="{B0EDF150-1908-7330-6E5B-DB93D29E2C2A}"/>
                </a:ext>
              </a:extLst>
            </p:cNvPr>
            <p:cNvSpPr/>
            <p:nvPr/>
          </p:nvSpPr>
          <p:spPr>
            <a:xfrm>
              <a:off x="3799903" y="3543620"/>
              <a:ext cx="973979" cy="905462"/>
            </a:xfrm>
            <a:custGeom>
              <a:avLst/>
              <a:gdLst>
                <a:gd name="connsiteX0" fmla="*/ 1298639 w 1298638"/>
                <a:gd name="connsiteY0" fmla="*/ 558328 h 1207283"/>
                <a:gd name="connsiteX1" fmla="*/ 974026 w 1298638"/>
                <a:gd name="connsiteY1" fmla="*/ 1120369 h 1207283"/>
                <a:gd name="connsiteX2" fmla="*/ 649319 w 1298638"/>
                <a:gd name="connsiteY2" fmla="*/ 1207284 h 1207283"/>
                <a:gd name="connsiteX3" fmla="*/ 0 w 1298638"/>
                <a:gd name="connsiteY3" fmla="*/ 558328 h 1207283"/>
                <a:gd name="connsiteX4" fmla="*/ 318325 w 1298638"/>
                <a:gd name="connsiteY4" fmla="*/ 0 h 1207283"/>
                <a:gd name="connsiteX5" fmla="*/ 649796 w 1298638"/>
                <a:gd name="connsiteY5" fmla="*/ 532625 h 1207283"/>
                <a:gd name="connsiteX6" fmla="*/ 966692 w 1298638"/>
                <a:gd name="connsiteY6" fmla="*/ 615065 h 1207283"/>
                <a:gd name="connsiteX7" fmla="*/ 1297686 w 1298638"/>
                <a:gd name="connsiteY7" fmla="*/ 524438 h 1207283"/>
                <a:gd name="connsiteX8" fmla="*/ 1298639 w 1298638"/>
                <a:gd name="connsiteY8" fmla="*/ 558328 h 120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638" h="1207283">
                  <a:moveTo>
                    <a:pt x="1298639" y="558328"/>
                  </a:moveTo>
                  <a:cubicBezTo>
                    <a:pt x="1298639" y="798509"/>
                    <a:pt x="1168146" y="1008227"/>
                    <a:pt x="974026" y="1120369"/>
                  </a:cubicBezTo>
                  <a:cubicBezTo>
                    <a:pt x="878491" y="1175679"/>
                    <a:pt x="767620" y="1207284"/>
                    <a:pt x="649319" y="1207284"/>
                  </a:cubicBezTo>
                  <a:cubicBezTo>
                    <a:pt x="290703" y="1207284"/>
                    <a:pt x="0" y="916744"/>
                    <a:pt x="0" y="558328"/>
                  </a:cubicBezTo>
                  <a:cubicBezTo>
                    <a:pt x="0" y="320718"/>
                    <a:pt x="127635" y="112998"/>
                    <a:pt x="318325" y="0"/>
                  </a:cubicBezTo>
                  <a:cubicBezTo>
                    <a:pt x="330041" y="229043"/>
                    <a:pt x="460724" y="426862"/>
                    <a:pt x="649796" y="532625"/>
                  </a:cubicBezTo>
                  <a:cubicBezTo>
                    <a:pt x="743521" y="585174"/>
                    <a:pt x="851630" y="615065"/>
                    <a:pt x="966692" y="615065"/>
                  </a:cubicBezTo>
                  <a:cubicBezTo>
                    <a:pt x="1087564" y="615065"/>
                    <a:pt x="1200721" y="582032"/>
                    <a:pt x="1297686" y="524438"/>
                  </a:cubicBezTo>
                  <a:cubicBezTo>
                    <a:pt x="1298352" y="535671"/>
                    <a:pt x="1298639" y="546905"/>
                    <a:pt x="1298639" y="558328"/>
                  </a:cubicBezTo>
                  <a:close/>
                </a:path>
              </a:pathLst>
            </a:custGeom>
            <a:solidFill>
              <a:schemeClr val="accent6">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Freeform: Shape 8">
            <a:extLst>
              <a:ext uri="{FF2B5EF4-FFF2-40B4-BE49-F238E27FC236}">
                <a16:creationId xmlns:a16="http://schemas.microsoft.com/office/drawing/2014/main" id="{E25AEBB9-E791-517E-CD33-47BBF832C458}"/>
              </a:ext>
            </a:extLst>
          </p:cNvPr>
          <p:cNvSpPr/>
          <p:nvPr/>
        </p:nvSpPr>
        <p:spPr>
          <a:xfrm>
            <a:off x="8166214" y="2251771"/>
            <a:ext cx="3197111" cy="1790752"/>
          </a:xfrm>
          <a:custGeom>
            <a:avLst/>
            <a:gdLst>
              <a:gd name="connsiteX0" fmla="*/ 0 w 3197111"/>
              <a:gd name="connsiteY0" fmla="*/ 565744 h 565744"/>
              <a:gd name="connsiteX1" fmla="*/ 565744 w 3197111"/>
              <a:gd name="connsiteY1" fmla="*/ 0 h 565744"/>
              <a:gd name="connsiteX2" fmla="*/ 3197111 w 3197111"/>
              <a:gd name="connsiteY2" fmla="*/ 0 h 565744"/>
            </a:gdLst>
            <a:ahLst/>
            <a:cxnLst>
              <a:cxn ang="0">
                <a:pos x="connsiteX0" y="connsiteY0"/>
              </a:cxn>
              <a:cxn ang="0">
                <a:pos x="connsiteX1" y="connsiteY1"/>
              </a:cxn>
              <a:cxn ang="0">
                <a:pos x="connsiteX2" y="connsiteY2"/>
              </a:cxn>
            </a:cxnLst>
            <a:rect l="l" t="t" r="r" b="b"/>
            <a:pathLst>
              <a:path w="3197111" h="565744">
                <a:moveTo>
                  <a:pt x="0" y="565744"/>
                </a:moveTo>
                <a:lnTo>
                  <a:pt x="565744" y="0"/>
                </a:lnTo>
                <a:lnTo>
                  <a:pt x="3197111" y="0"/>
                </a:lnTo>
              </a:path>
            </a:pathLst>
          </a:custGeom>
          <a:no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8758B87-6AC4-FB0E-7D74-A32A9A66143D}"/>
              </a:ext>
            </a:extLst>
          </p:cNvPr>
          <p:cNvSpPr/>
          <p:nvPr/>
        </p:nvSpPr>
        <p:spPr>
          <a:xfrm flipH="1">
            <a:off x="248477" y="1616887"/>
            <a:ext cx="4539151" cy="1391081"/>
          </a:xfrm>
          <a:custGeom>
            <a:avLst/>
            <a:gdLst>
              <a:gd name="connsiteX0" fmla="*/ 0 w 3197111"/>
              <a:gd name="connsiteY0" fmla="*/ 565744 h 565744"/>
              <a:gd name="connsiteX1" fmla="*/ 565744 w 3197111"/>
              <a:gd name="connsiteY1" fmla="*/ 0 h 565744"/>
              <a:gd name="connsiteX2" fmla="*/ 3197111 w 3197111"/>
              <a:gd name="connsiteY2" fmla="*/ 0 h 565744"/>
            </a:gdLst>
            <a:ahLst/>
            <a:cxnLst>
              <a:cxn ang="0">
                <a:pos x="connsiteX0" y="connsiteY0"/>
              </a:cxn>
              <a:cxn ang="0">
                <a:pos x="connsiteX1" y="connsiteY1"/>
              </a:cxn>
              <a:cxn ang="0">
                <a:pos x="connsiteX2" y="connsiteY2"/>
              </a:cxn>
            </a:cxnLst>
            <a:rect l="l" t="t" r="r" b="b"/>
            <a:pathLst>
              <a:path w="3197111" h="565744">
                <a:moveTo>
                  <a:pt x="0" y="565744"/>
                </a:moveTo>
                <a:lnTo>
                  <a:pt x="565744" y="0"/>
                </a:lnTo>
                <a:lnTo>
                  <a:pt x="3197111" y="0"/>
                </a:lnTo>
              </a:path>
            </a:pathLst>
          </a:custGeom>
          <a:no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1B9EC48F-2721-FA6F-7792-821F454C5185}"/>
              </a:ext>
            </a:extLst>
          </p:cNvPr>
          <p:cNvSpPr/>
          <p:nvPr/>
        </p:nvSpPr>
        <p:spPr>
          <a:xfrm flipH="1">
            <a:off x="248477" y="3790882"/>
            <a:ext cx="4100732" cy="1410923"/>
          </a:xfrm>
          <a:custGeom>
            <a:avLst/>
            <a:gdLst>
              <a:gd name="connsiteX0" fmla="*/ 0 w 3197111"/>
              <a:gd name="connsiteY0" fmla="*/ 565744 h 565744"/>
              <a:gd name="connsiteX1" fmla="*/ 565744 w 3197111"/>
              <a:gd name="connsiteY1" fmla="*/ 0 h 565744"/>
              <a:gd name="connsiteX2" fmla="*/ 3197111 w 3197111"/>
              <a:gd name="connsiteY2" fmla="*/ 0 h 565744"/>
            </a:gdLst>
            <a:ahLst/>
            <a:cxnLst>
              <a:cxn ang="0">
                <a:pos x="connsiteX0" y="connsiteY0"/>
              </a:cxn>
              <a:cxn ang="0">
                <a:pos x="connsiteX1" y="connsiteY1"/>
              </a:cxn>
              <a:cxn ang="0">
                <a:pos x="connsiteX2" y="connsiteY2"/>
              </a:cxn>
            </a:cxnLst>
            <a:rect l="l" t="t" r="r" b="b"/>
            <a:pathLst>
              <a:path w="3197111" h="565744">
                <a:moveTo>
                  <a:pt x="0" y="565744"/>
                </a:moveTo>
                <a:lnTo>
                  <a:pt x="565744" y="0"/>
                </a:lnTo>
                <a:lnTo>
                  <a:pt x="3197111" y="0"/>
                </a:lnTo>
              </a:path>
            </a:pathLst>
          </a:custGeom>
          <a:no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F0BC0CA-7DC9-B60A-2435-60D028AC633E}"/>
              </a:ext>
            </a:extLst>
          </p:cNvPr>
          <p:cNvSpPr txBox="1"/>
          <p:nvPr/>
        </p:nvSpPr>
        <p:spPr>
          <a:xfrm>
            <a:off x="230660" y="1716223"/>
            <a:ext cx="3920960" cy="185441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a:ln>
                  <a:noFill/>
                </a:ln>
                <a:solidFill>
                  <a:srgbClr val="44546A"/>
                </a:solidFill>
                <a:effectLst/>
                <a:uLnTx/>
                <a:uFillTx/>
                <a:latin typeface="Arial"/>
                <a:ea typeface="+mn-ea"/>
                <a:cs typeface="+mn-cs"/>
              </a:rPr>
              <a:t>Assess</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a:ea typeface="+mn-ea"/>
                <a:cs typeface="+mn-cs"/>
              </a:rPr>
              <a:t>Central agencies can provide independent advice and insights to support you and your Ministers in understanding how Crown entities in your portfolio are performing and delivering value. </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050" b="1" i="0" u="none" strike="noStrike" kern="1200" cap="none" spc="0" normalizeH="0" baseline="0" noProof="0" dirty="0">
                <a:ln>
                  <a:noFill/>
                </a:ln>
                <a:solidFill>
                  <a:srgbClr val="44546A"/>
                </a:solidFill>
                <a:effectLst/>
                <a:uLnTx/>
                <a:uFillTx/>
                <a:latin typeface="Arial"/>
                <a:ea typeface="+mn-ea"/>
                <a:cs typeface="+mn-cs"/>
              </a:rPr>
              <a:t>Examples:</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a:ea typeface="+mn-ea"/>
                <a:cs typeface="+mn-cs"/>
              </a:rPr>
              <a:t>Central Agencies can provide independent and second opinion advice on a range of issues, including organisational delivery, capability and performance; workforce management; governance effectiveness; assessing value-for-money.</a:t>
            </a:r>
          </a:p>
        </p:txBody>
      </p:sp>
      <p:sp>
        <p:nvSpPr>
          <p:cNvPr id="13" name="TextBox 12">
            <a:extLst>
              <a:ext uri="{FF2B5EF4-FFF2-40B4-BE49-F238E27FC236}">
                <a16:creationId xmlns:a16="http://schemas.microsoft.com/office/drawing/2014/main" id="{BDB0762C-BF65-BB86-375D-8C2CDD365A5E}"/>
              </a:ext>
            </a:extLst>
          </p:cNvPr>
          <p:cNvSpPr txBox="1"/>
          <p:nvPr/>
        </p:nvSpPr>
        <p:spPr>
          <a:xfrm>
            <a:off x="226683" y="3976176"/>
            <a:ext cx="3782039" cy="269541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Intervention </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Central agencies can support Ministers/Boards to deploy targeted interventions, including levers available at the centre, to drive performance.</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05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Examples: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Sprint teams to drive turnaround and programme delivery, including development of turnaround plans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Central agencies operate as board observers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PSC actively managing workforce bargaining</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Targeted reviews – Performance Improvement Reviews/Spending Reviews/Performance Plans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Active Central agency performance monitoring</a:t>
            </a:r>
          </a:p>
        </p:txBody>
      </p:sp>
      <p:sp>
        <p:nvSpPr>
          <p:cNvPr id="14" name="TextBox 13">
            <a:extLst>
              <a:ext uri="{FF2B5EF4-FFF2-40B4-BE49-F238E27FC236}">
                <a16:creationId xmlns:a16="http://schemas.microsoft.com/office/drawing/2014/main" id="{EE3B459A-307F-C4D4-7CE2-DDBAF6E844EC}"/>
              </a:ext>
            </a:extLst>
          </p:cNvPr>
          <p:cNvSpPr txBox="1"/>
          <p:nvPr/>
        </p:nvSpPr>
        <p:spPr>
          <a:xfrm>
            <a:off x="8846115" y="2392090"/>
            <a:ext cx="3045648" cy="4016549"/>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Assist</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Central agencies can work alongside you and your Ministers to support use of Ministerial levers to assist in setting the strategic direction, expectations and performance monitoring of Crown entities.</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05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Examples: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Support for assessing governance performance and identifying talent for boards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Support for Ministers to develop and establish Crown monitoring/oversight arrangements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Central agency engagement with boards to provide context and drive action in priority areas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Working with Ministers and monitoring agencies to deploy performance levers e.g. use of accountability levers and documents, letters of expectations, Ministerial/monitoring reviews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Advice on monitoring/assurance assessments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Support on best practice Crown board appointments </a:t>
            </a:r>
          </a:p>
        </p:txBody>
      </p:sp>
      <p:sp>
        <p:nvSpPr>
          <p:cNvPr id="15" name="TextBox 14">
            <a:extLst>
              <a:ext uri="{FF2B5EF4-FFF2-40B4-BE49-F238E27FC236}">
                <a16:creationId xmlns:a16="http://schemas.microsoft.com/office/drawing/2014/main" id="{030059B4-1BE9-26F2-304F-09C39481D394}"/>
              </a:ext>
            </a:extLst>
          </p:cNvPr>
          <p:cNvSpPr txBox="1"/>
          <p:nvPr/>
        </p:nvSpPr>
        <p:spPr>
          <a:xfrm>
            <a:off x="5259258" y="5132721"/>
            <a:ext cx="1117139"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Intervention</a:t>
            </a:r>
          </a:p>
        </p:txBody>
      </p:sp>
      <p:sp>
        <p:nvSpPr>
          <p:cNvPr id="16" name="TextBox 15">
            <a:extLst>
              <a:ext uri="{FF2B5EF4-FFF2-40B4-BE49-F238E27FC236}">
                <a16:creationId xmlns:a16="http://schemas.microsoft.com/office/drawing/2014/main" id="{8E389F29-0F9E-8F62-C763-C578510AAF02}"/>
              </a:ext>
            </a:extLst>
          </p:cNvPr>
          <p:cNvSpPr txBox="1"/>
          <p:nvPr/>
        </p:nvSpPr>
        <p:spPr>
          <a:xfrm>
            <a:off x="7372102" y="4731756"/>
            <a:ext cx="78736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Assist</a:t>
            </a:r>
          </a:p>
        </p:txBody>
      </p:sp>
      <p:sp>
        <p:nvSpPr>
          <p:cNvPr id="17" name="TextBox 16">
            <a:extLst>
              <a:ext uri="{FF2B5EF4-FFF2-40B4-BE49-F238E27FC236}">
                <a16:creationId xmlns:a16="http://schemas.microsoft.com/office/drawing/2014/main" id="{A8042B7A-7790-905A-1BFA-2824CB1EA124}"/>
              </a:ext>
            </a:extLst>
          </p:cNvPr>
          <p:cNvSpPr txBox="1"/>
          <p:nvPr/>
        </p:nvSpPr>
        <p:spPr>
          <a:xfrm>
            <a:off x="6057918" y="3074317"/>
            <a:ext cx="78736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Assess</a:t>
            </a:r>
          </a:p>
        </p:txBody>
      </p:sp>
      <p:sp>
        <p:nvSpPr>
          <p:cNvPr id="18" name="TextBox 17">
            <a:extLst>
              <a:ext uri="{FF2B5EF4-FFF2-40B4-BE49-F238E27FC236}">
                <a16:creationId xmlns:a16="http://schemas.microsoft.com/office/drawing/2014/main" id="{1B41994B-1B8C-A057-3266-321137147562}"/>
              </a:ext>
            </a:extLst>
          </p:cNvPr>
          <p:cNvSpPr txBox="1"/>
          <p:nvPr/>
        </p:nvSpPr>
        <p:spPr>
          <a:xfrm>
            <a:off x="5853321" y="4146251"/>
            <a:ext cx="787364" cy="593689"/>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300"/>
              </a:spcAft>
              <a:buClrTx/>
              <a:buSzTx/>
              <a:buFontTx/>
              <a:buNone/>
              <a:tabLst/>
              <a:defRPr/>
            </a:pPr>
            <a:r>
              <a:rPr kumimoji="0" lang="en-GB" sz="1200" b="1" i="0" u="none" strike="noStrike" kern="1200" cap="none" spc="0" normalizeH="0" baseline="0" noProof="0">
                <a:ln>
                  <a:noFill/>
                </a:ln>
                <a:solidFill>
                  <a:srgbClr val="44546A"/>
                </a:solidFill>
                <a:effectLst/>
                <a:uLnTx/>
                <a:uFillTx/>
                <a:latin typeface="Arial"/>
                <a:ea typeface="+mn-ea"/>
                <a:cs typeface="+mn-cs"/>
              </a:rPr>
              <a:t>Central Agency Support</a:t>
            </a:r>
          </a:p>
        </p:txBody>
      </p:sp>
      <p:sp>
        <p:nvSpPr>
          <p:cNvPr id="19" name="Arc 18">
            <a:extLst>
              <a:ext uri="{FF2B5EF4-FFF2-40B4-BE49-F238E27FC236}">
                <a16:creationId xmlns:a16="http://schemas.microsoft.com/office/drawing/2014/main" id="{6056A786-7483-B583-FB9B-D4C6BB7EEB2D}"/>
              </a:ext>
            </a:extLst>
          </p:cNvPr>
          <p:cNvSpPr/>
          <p:nvPr/>
        </p:nvSpPr>
        <p:spPr>
          <a:xfrm>
            <a:off x="4797140" y="2251770"/>
            <a:ext cx="2913426" cy="2913426"/>
          </a:xfrm>
          <a:prstGeom prst="arc">
            <a:avLst>
              <a:gd name="adj1" fmla="val 14332679"/>
              <a:gd name="adj2" fmla="val 0"/>
            </a:avLst>
          </a:prstGeom>
          <a:ln w="12700">
            <a:solidFill>
              <a:srgbClr val="00329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040BA9D4-038C-0B0C-04EE-36C379BC5461}"/>
              </a:ext>
            </a:extLst>
          </p:cNvPr>
          <p:cNvSpPr/>
          <p:nvPr/>
        </p:nvSpPr>
        <p:spPr>
          <a:xfrm>
            <a:off x="5418060" y="3386660"/>
            <a:ext cx="2913426" cy="2913426"/>
          </a:xfrm>
          <a:prstGeom prst="arc">
            <a:avLst>
              <a:gd name="adj1" fmla="val 20956754"/>
              <a:gd name="adj2" fmla="val 6765556"/>
            </a:avLst>
          </a:prstGeom>
          <a:ln w="12700">
            <a:solidFill>
              <a:srgbClr val="00329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EF02C17A-5034-8C7F-5660-E82892E273BC}"/>
              </a:ext>
            </a:extLst>
          </p:cNvPr>
          <p:cNvSpPr/>
          <p:nvPr/>
        </p:nvSpPr>
        <p:spPr>
          <a:xfrm>
            <a:off x="4144489" y="3386660"/>
            <a:ext cx="2913426" cy="2913426"/>
          </a:xfrm>
          <a:prstGeom prst="arc">
            <a:avLst>
              <a:gd name="adj1" fmla="val 6931856"/>
              <a:gd name="adj2" fmla="val 14341367"/>
            </a:avLst>
          </a:prstGeom>
          <a:ln w="12700">
            <a:solidFill>
              <a:srgbClr val="00329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F750BFFE-5FCE-DE29-BD3A-949090FA1F16}"/>
              </a:ext>
            </a:extLst>
          </p:cNvPr>
          <p:cNvGrpSpPr/>
          <p:nvPr/>
        </p:nvGrpSpPr>
        <p:grpSpPr>
          <a:xfrm>
            <a:off x="4929066" y="5105299"/>
            <a:ext cx="217460" cy="218586"/>
            <a:chOff x="765945" y="7535993"/>
            <a:chExt cx="582455" cy="506008"/>
          </a:xfrm>
          <a:solidFill>
            <a:schemeClr val="bg1"/>
          </a:solidFill>
        </p:grpSpPr>
        <p:sp>
          <p:nvSpPr>
            <p:cNvPr id="27" name="Freeform: Shape 26">
              <a:extLst>
                <a:ext uri="{FF2B5EF4-FFF2-40B4-BE49-F238E27FC236}">
                  <a16:creationId xmlns:a16="http://schemas.microsoft.com/office/drawing/2014/main" id="{6D9DDA0C-BBFB-A58D-975E-7F5FDACAE4C6}"/>
                </a:ext>
              </a:extLst>
            </p:cNvPr>
            <p:cNvSpPr/>
            <p:nvPr/>
          </p:nvSpPr>
          <p:spPr>
            <a:xfrm>
              <a:off x="765945" y="7809019"/>
              <a:ext cx="582455" cy="232982"/>
            </a:xfrm>
            <a:custGeom>
              <a:avLst/>
              <a:gdLst>
                <a:gd name="connsiteX0" fmla="*/ 334912 w 582455"/>
                <a:gd name="connsiteY0" fmla="*/ 14561 h 232982"/>
                <a:gd name="connsiteX1" fmla="*/ 305789 w 582455"/>
                <a:gd name="connsiteY1" fmla="*/ 43684 h 232982"/>
                <a:gd name="connsiteX2" fmla="*/ 276666 w 582455"/>
                <a:gd name="connsiteY2" fmla="*/ 43684 h 232982"/>
                <a:gd name="connsiteX3" fmla="*/ 247543 w 582455"/>
                <a:gd name="connsiteY3" fmla="*/ 14561 h 232982"/>
                <a:gd name="connsiteX4" fmla="*/ 247543 w 582455"/>
                <a:gd name="connsiteY4" fmla="*/ 0 h 232982"/>
                <a:gd name="connsiteX5" fmla="*/ 0 w 582455"/>
                <a:gd name="connsiteY5" fmla="*/ 0 h 232982"/>
                <a:gd name="connsiteX6" fmla="*/ 0 w 582455"/>
                <a:gd name="connsiteY6" fmla="*/ 203859 h 232982"/>
                <a:gd name="connsiteX7" fmla="*/ 29123 w 582455"/>
                <a:gd name="connsiteY7" fmla="*/ 232982 h 232982"/>
                <a:gd name="connsiteX8" fmla="*/ 553332 w 582455"/>
                <a:gd name="connsiteY8" fmla="*/ 232982 h 232982"/>
                <a:gd name="connsiteX9" fmla="*/ 582455 w 582455"/>
                <a:gd name="connsiteY9" fmla="*/ 203859 h 232982"/>
                <a:gd name="connsiteX10" fmla="*/ 582455 w 582455"/>
                <a:gd name="connsiteY10" fmla="*/ 0 h 232982"/>
                <a:gd name="connsiteX11" fmla="*/ 334912 w 582455"/>
                <a:gd name="connsiteY11" fmla="*/ 0 h 232982"/>
                <a:gd name="connsiteX12" fmla="*/ 334912 w 582455"/>
                <a:gd name="connsiteY12" fmla="*/ 14561 h 23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55" h="232982">
                  <a:moveTo>
                    <a:pt x="334912" y="14561"/>
                  </a:moveTo>
                  <a:cubicBezTo>
                    <a:pt x="334912" y="30579"/>
                    <a:pt x="321806" y="43684"/>
                    <a:pt x="305789" y="43684"/>
                  </a:cubicBezTo>
                  <a:lnTo>
                    <a:pt x="276666" y="43684"/>
                  </a:lnTo>
                  <a:cubicBezTo>
                    <a:pt x="260649" y="43684"/>
                    <a:pt x="247543" y="30579"/>
                    <a:pt x="247543" y="14561"/>
                  </a:cubicBezTo>
                  <a:lnTo>
                    <a:pt x="247543" y="0"/>
                  </a:lnTo>
                  <a:lnTo>
                    <a:pt x="0" y="0"/>
                  </a:lnTo>
                  <a:lnTo>
                    <a:pt x="0" y="203859"/>
                  </a:lnTo>
                  <a:cubicBezTo>
                    <a:pt x="0" y="219877"/>
                    <a:pt x="13105" y="232982"/>
                    <a:pt x="29123" y="232982"/>
                  </a:cubicBezTo>
                  <a:lnTo>
                    <a:pt x="553332" y="232982"/>
                  </a:lnTo>
                  <a:cubicBezTo>
                    <a:pt x="569350" y="232982"/>
                    <a:pt x="582455" y="219877"/>
                    <a:pt x="582455" y="203859"/>
                  </a:cubicBezTo>
                  <a:lnTo>
                    <a:pt x="582455" y="0"/>
                  </a:lnTo>
                  <a:lnTo>
                    <a:pt x="334912" y="0"/>
                  </a:lnTo>
                  <a:lnTo>
                    <a:pt x="334912" y="14561"/>
                  </a:lnTo>
                  <a:close/>
                </a:path>
              </a:pathLst>
            </a:custGeom>
            <a:grpFill/>
            <a:ln w="72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6A4E8014-F696-71AF-7145-91319B96CF58}"/>
                </a:ext>
              </a:extLst>
            </p:cNvPr>
            <p:cNvSpPr/>
            <p:nvPr/>
          </p:nvSpPr>
          <p:spPr>
            <a:xfrm>
              <a:off x="765945" y="7535993"/>
              <a:ext cx="582455" cy="243903"/>
            </a:xfrm>
            <a:custGeom>
              <a:avLst/>
              <a:gdLst>
                <a:gd name="connsiteX0" fmla="*/ 553332 w 582455"/>
                <a:gd name="connsiteY0" fmla="*/ 98289 h 243903"/>
                <a:gd name="connsiteX1" fmla="*/ 407719 w 582455"/>
                <a:gd name="connsiteY1" fmla="*/ 98289 h 243903"/>
                <a:gd name="connsiteX2" fmla="*/ 407719 w 582455"/>
                <a:gd name="connsiteY2" fmla="*/ 50965 h 243903"/>
                <a:gd name="connsiteX3" fmla="*/ 356754 w 582455"/>
                <a:gd name="connsiteY3" fmla="*/ 0 h 243903"/>
                <a:gd name="connsiteX4" fmla="*/ 225701 w 582455"/>
                <a:gd name="connsiteY4" fmla="*/ 0 h 243903"/>
                <a:gd name="connsiteX5" fmla="*/ 174737 w 582455"/>
                <a:gd name="connsiteY5" fmla="*/ 50965 h 243903"/>
                <a:gd name="connsiteX6" fmla="*/ 174737 w 582455"/>
                <a:gd name="connsiteY6" fmla="*/ 98289 h 243903"/>
                <a:gd name="connsiteX7" fmla="*/ 29123 w 582455"/>
                <a:gd name="connsiteY7" fmla="*/ 98289 h 243903"/>
                <a:gd name="connsiteX8" fmla="*/ 0 w 582455"/>
                <a:gd name="connsiteY8" fmla="*/ 127412 h 243903"/>
                <a:gd name="connsiteX9" fmla="*/ 0 w 582455"/>
                <a:gd name="connsiteY9" fmla="*/ 243903 h 243903"/>
                <a:gd name="connsiteX10" fmla="*/ 247543 w 582455"/>
                <a:gd name="connsiteY10" fmla="*/ 243903 h 243903"/>
                <a:gd name="connsiteX11" fmla="*/ 247543 w 582455"/>
                <a:gd name="connsiteY11" fmla="*/ 229342 h 243903"/>
                <a:gd name="connsiteX12" fmla="*/ 334912 w 582455"/>
                <a:gd name="connsiteY12" fmla="*/ 229342 h 243903"/>
                <a:gd name="connsiteX13" fmla="*/ 334912 w 582455"/>
                <a:gd name="connsiteY13" fmla="*/ 243903 h 243903"/>
                <a:gd name="connsiteX14" fmla="*/ 582455 w 582455"/>
                <a:gd name="connsiteY14" fmla="*/ 243903 h 243903"/>
                <a:gd name="connsiteX15" fmla="*/ 582455 w 582455"/>
                <a:gd name="connsiteY15" fmla="*/ 127412 h 243903"/>
                <a:gd name="connsiteX16" fmla="*/ 553332 w 582455"/>
                <a:gd name="connsiteY16" fmla="*/ 98289 h 243903"/>
                <a:gd name="connsiteX17" fmla="*/ 218421 w 582455"/>
                <a:gd name="connsiteY17" fmla="*/ 98289 h 243903"/>
                <a:gd name="connsiteX18" fmla="*/ 218421 w 582455"/>
                <a:gd name="connsiteY18" fmla="*/ 50965 h 243903"/>
                <a:gd name="connsiteX19" fmla="*/ 225701 w 582455"/>
                <a:gd name="connsiteY19" fmla="*/ 43684 h 243903"/>
                <a:gd name="connsiteX20" fmla="*/ 356754 w 582455"/>
                <a:gd name="connsiteY20" fmla="*/ 43684 h 243903"/>
                <a:gd name="connsiteX21" fmla="*/ 364034 w 582455"/>
                <a:gd name="connsiteY21" fmla="*/ 50965 h 243903"/>
                <a:gd name="connsiteX22" fmla="*/ 364034 w 582455"/>
                <a:gd name="connsiteY22" fmla="*/ 98289 h 243903"/>
                <a:gd name="connsiteX23" fmla="*/ 218421 w 582455"/>
                <a:gd name="connsiteY23" fmla="*/ 98289 h 24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2455" h="243903">
                  <a:moveTo>
                    <a:pt x="553332" y="98289"/>
                  </a:moveTo>
                  <a:lnTo>
                    <a:pt x="407719" y="98289"/>
                  </a:lnTo>
                  <a:lnTo>
                    <a:pt x="407719" y="50965"/>
                  </a:lnTo>
                  <a:cubicBezTo>
                    <a:pt x="407719" y="22570"/>
                    <a:pt x="385148" y="0"/>
                    <a:pt x="356754" y="0"/>
                  </a:cubicBezTo>
                  <a:lnTo>
                    <a:pt x="225701" y="0"/>
                  </a:lnTo>
                  <a:cubicBezTo>
                    <a:pt x="197307" y="0"/>
                    <a:pt x="174737" y="22570"/>
                    <a:pt x="174737" y="50965"/>
                  </a:cubicBezTo>
                  <a:lnTo>
                    <a:pt x="174737" y="98289"/>
                  </a:lnTo>
                  <a:lnTo>
                    <a:pt x="29123" y="98289"/>
                  </a:lnTo>
                  <a:cubicBezTo>
                    <a:pt x="13105" y="98289"/>
                    <a:pt x="0" y="111395"/>
                    <a:pt x="0" y="127412"/>
                  </a:cubicBezTo>
                  <a:lnTo>
                    <a:pt x="0" y="243903"/>
                  </a:lnTo>
                  <a:lnTo>
                    <a:pt x="247543" y="243903"/>
                  </a:lnTo>
                  <a:lnTo>
                    <a:pt x="247543" y="229342"/>
                  </a:lnTo>
                  <a:lnTo>
                    <a:pt x="334912" y="229342"/>
                  </a:lnTo>
                  <a:lnTo>
                    <a:pt x="334912" y="243903"/>
                  </a:lnTo>
                  <a:lnTo>
                    <a:pt x="582455" y="243903"/>
                  </a:lnTo>
                  <a:lnTo>
                    <a:pt x="582455" y="127412"/>
                  </a:lnTo>
                  <a:cubicBezTo>
                    <a:pt x="582455" y="111395"/>
                    <a:pt x="569350" y="98289"/>
                    <a:pt x="553332" y="98289"/>
                  </a:cubicBezTo>
                  <a:moveTo>
                    <a:pt x="218421" y="98289"/>
                  </a:moveTo>
                  <a:lnTo>
                    <a:pt x="218421" y="50965"/>
                  </a:lnTo>
                  <a:cubicBezTo>
                    <a:pt x="218421" y="46596"/>
                    <a:pt x="221333" y="43684"/>
                    <a:pt x="225701" y="43684"/>
                  </a:cubicBezTo>
                  <a:lnTo>
                    <a:pt x="356754" y="43684"/>
                  </a:lnTo>
                  <a:cubicBezTo>
                    <a:pt x="361122" y="43684"/>
                    <a:pt x="364034" y="46596"/>
                    <a:pt x="364034" y="50965"/>
                  </a:cubicBezTo>
                  <a:lnTo>
                    <a:pt x="364034" y="98289"/>
                  </a:lnTo>
                  <a:lnTo>
                    <a:pt x="218421" y="98289"/>
                  </a:lnTo>
                  <a:close/>
                </a:path>
              </a:pathLst>
            </a:custGeom>
            <a:grpFill/>
            <a:ln w="72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0" name="Graphic 29" descr="Research with solid fill">
            <a:extLst>
              <a:ext uri="{FF2B5EF4-FFF2-40B4-BE49-F238E27FC236}">
                <a16:creationId xmlns:a16="http://schemas.microsoft.com/office/drawing/2014/main" id="{A0FBE240-D891-3DB5-6525-E451776C4E3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40043" y="3051854"/>
            <a:ext cx="321122" cy="321122"/>
          </a:xfrm>
          <a:prstGeom prst="rect">
            <a:avLst/>
          </a:prstGeom>
        </p:spPr>
      </p:pic>
      <p:pic>
        <p:nvPicPr>
          <p:cNvPr id="32" name="Graphic 31" descr="Raised hand with solid fill">
            <a:extLst>
              <a:ext uri="{FF2B5EF4-FFF2-40B4-BE49-F238E27FC236}">
                <a16:creationId xmlns:a16="http://schemas.microsoft.com/office/drawing/2014/main" id="{C384261A-DFF8-B1A0-02F5-CB51954DFDE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52987" y="4649924"/>
            <a:ext cx="375313" cy="375313"/>
          </a:xfrm>
          <a:prstGeom prst="rect">
            <a:avLst/>
          </a:prstGeom>
        </p:spPr>
      </p:pic>
    </p:spTree>
    <p:extLst>
      <p:ext uri="{BB962C8B-B14F-4D97-AF65-F5344CB8AC3E}">
        <p14:creationId xmlns:p14="http://schemas.microsoft.com/office/powerpoint/2010/main" val="108027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33FE1-2CB6-3575-27DB-1FCFCF666A8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EF85AB-0D7B-4442-62BD-DA9A0515F46B}"/>
              </a:ext>
            </a:extLst>
          </p:cNvPr>
          <p:cNvSpPr>
            <a:spLocks noGrp="1"/>
          </p:cNvSpPr>
          <p:nvPr>
            <p:ph type="title"/>
          </p:nvPr>
        </p:nvSpPr>
        <p:spPr>
          <a:xfrm>
            <a:off x="838200" y="490298"/>
            <a:ext cx="10515600" cy="558799"/>
          </a:xfrm>
        </p:spPr>
        <p:txBody>
          <a:bodyPr/>
          <a:lstStyle/>
          <a:p>
            <a:r>
              <a:rPr lang="en-AU" b="1" dirty="0"/>
              <a:t>Integrity and Conduct</a:t>
            </a:r>
          </a:p>
        </p:txBody>
      </p:sp>
      <p:sp>
        <p:nvSpPr>
          <p:cNvPr id="8" name="Text Placeholder 7">
            <a:extLst>
              <a:ext uri="{FF2B5EF4-FFF2-40B4-BE49-F238E27FC236}">
                <a16:creationId xmlns:a16="http://schemas.microsoft.com/office/drawing/2014/main" id="{B48403AE-F1AA-A135-0854-6CC76D68CFB8}"/>
              </a:ext>
            </a:extLst>
          </p:cNvPr>
          <p:cNvSpPr>
            <a:spLocks noGrp="1"/>
          </p:cNvSpPr>
          <p:nvPr>
            <p:ph type="body" idx="1"/>
          </p:nvPr>
        </p:nvSpPr>
        <p:spPr>
          <a:xfrm>
            <a:off x="838200" y="1375167"/>
            <a:ext cx="11049001" cy="4746233"/>
          </a:xfrm>
        </p:spPr>
        <p:txBody>
          <a:bodyPr/>
          <a:lstStyle/>
          <a:p>
            <a:r>
              <a:rPr lang="en-AU" dirty="0"/>
              <a:t>As an apolitical Public Service, our reputation stands and falls on being trustworthy, transparent and impartial. It is vital public servants adhere to the expectation placed on them and maintain the trust and confidence of New Zealanders</a:t>
            </a:r>
          </a:p>
          <a:p>
            <a:endParaRPr lang="en-AU" dirty="0"/>
          </a:p>
          <a:p>
            <a:r>
              <a:rPr lang="en-AU" dirty="0"/>
              <a:t>Public trust in the Public Service remains high, but it is not guaranteed. It can be quickly undermined by actions that breach expectations or compromise perceived integrity.</a:t>
            </a:r>
          </a:p>
          <a:p>
            <a:endParaRPr lang="en-AU" dirty="0"/>
          </a:p>
          <a:p>
            <a:r>
              <a:rPr lang="en-AU" dirty="0"/>
              <a:t>Common risk include:</a:t>
            </a:r>
          </a:p>
          <a:p>
            <a:pPr marL="285750" indent="-285750">
              <a:buFont typeface="Arial" panose="020B0604020202020204" pitchFamily="34" charset="0"/>
              <a:buChar char="•"/>
            </a:pPr>
            <a:r>
              <a:rPr lang="en-AU" dirty="0"/>
              <a:t>Poorly managed conflicts of interest</a:t>
            </a:r>
          </a:p>
          <a:p>
            <a:pPr marL="285750" indent="-285750">
              <a:buFont typeface="Arial" panose="020B0604020202020204" pitchFamily="34" charset="0"/>
              <a:buChar char="•"/>
            </a:pPr>
            <a:r>
              <a:rPr lang="en-AU" dirty="0"/>
              <a:t>Behaviours inconsistent with political neutrality requirements</a:t>
            </a:r>
          </a:p>
          <a:p>
            <a:pPr marL="285750" indent="-285750">
              <a:buFont typeface="Arial" panose="020B0604020202020204" pitchFamily="34" charset="0"/>
              <a:buChar char="•"/>
            </a:pPr>
            <a:r>
              <a:rPr lang="en-AU" dirty="0"/>
              <a:t>Lack of transparency around sensitive expenditure or organisation performance</a:t>
            </a:r>
          </a:p>
          <a:p>
            <a:pPr marL="285750" indent="-285750">
              <a:buFont typeface="Arial" panose="020B0604020202020204" pitchFamily="34" charset="0"/>
              <a:buChar char="•"/>
            </a:pPr>
            <a:r>
              <a:rPr lang="en-AU" dirty="0"/>
              <a:t>Failing to uphold the no surprises convention – Boards must keep responsible Minsters and monitoring departments appropriately informed.</a:t>
            </a:r>
          </a:p>
        </p:txBody>
      </p:sp>
    </p:spTree>
    <p:extLst>
      <p:ext uri="{BB962C8B-B14F-4D97-AF65-F5344CB8AC3E}">
        <p14:creationId xmlns:p14="http://schemas.microsoft.com/office/powerpoint/2010/main" val="2894734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B0C6-0DBA-40D6-8749-B5C442D7BB79}"/>
              </a:ext>
            </a:extLst>
          </p:cNvPr>
          <p:cNvSpPr>
            <a:spLocks noGrp="1"/>
          </p:cNvSpPr>
          <p:nvPr>
            <p:ph type="title"/>
          </p:nvPr>
        </p:nvSpPr>
        <p:spPr>
          <a:xfrm>
            <a:off x="654050" y="207002"/>
            <a:ext cx="10515600" cy="720840"/>
          </a:xfrm>
        </p:spPr>
        <p:txBody>
          <a:bodyPr/>
          <a:lstStyle/>
          <a:p>
            <a:r>
              <a:rPr lang="en-US" sz="3200" b="1" dirty="0"/>
              <a:t>Code of Conduct - for Crown Entity Board Members</a:t>
            </a:r>
            <a:endParaRPr lang="en-NZ" sz="3200" dirty="0"/>
          </a:p>
        </p:txBody>
      </p:sp>
      <p:sp>
        <p:nvSpPr>
          <p:cNvPr id="3" name="Text Placeholder 2">
            <a:extLst>
              <a:ext uri="{FF2B5EF4-FFF2-40B4-BE49-F238E27FC236}">
                <a16:creationId xmlns:a16="http://schemas.microsoft.com/office/drawing/2014/main" id="{B733FBC7-7F0A-4BEF-8595-1430050D1554}"/>
              </a:ext>
            </a:extLst>
          </p:cNvPr>
          <p:cNvSpPr>
            <a:spLocks noGrp="1"/>
          </p:cNvSpPr>
          <p:nvPr>
            <p:ph type="body" idx="1"/>
          </p:nvPr>
        </p:nvSpPr>
        <p:spPr>
          <a:xfrm>
            <a:off x="654050" y="1117971"/>
            <a:ext cx="10054182" cy="3617553"/>
          </a:xfrm>
        </p:spPr>
        <p:txBody>
          <a:bodyPr/>
          <a:lstStyle/>
          <a:p>
            <a:r>
              <a:rPr lang="en-US" dirty="0"/>
              <a:t>Issued under section 17(3) of the Public Service Act 2020, this Code applies to board members of most statutory entities and Crown entity companies. It outlines expectations for integrity, professionalism, and lawful conduct to maintain public trust. </a:t>
            </a:r>
          </a:p>
          <a:p>
            <a:r>
              <a:rPr lang="en-US" dirty="0"/>
              <a:t>Key Principles: </a:t>
            </a:r>
          </a:p>
          <a:p>
            <a:r>
              <a:rPr lang="en-US" dirty="0"/>
              <a:t>• Integrity - Be honest, fair, and respectful; speak up on matters of public interest. </a:t>
            </a:r>
          </a:p>
          <a:p>
            <a:pPr marL="87313" indent="-87313">
              <a:tabLst>
                <a:tab pos="0" algn="l"/>
              </a:tabLst>
            </a:pPr>
            <a:r>
              <a:rPr lang="en-US" dirty="0"/>
              <a:t>• Professional Conduct - Avoid conflicts of interest, misuse of resources, or inappropriate political    activity. </a:t>
            </a:r>
          </a:p>
          <a:p>
            <a:r>
              <a:rPr lang="en-US" dirty="0"/>
              <a:t>• Use of Information - Handle official information responsibly and lawfully. </a:t>
            </a:r>
          </a:p>
          <a:p>
            <a:r>
              <a:rPr lang="en-US" dirty="0"/>
              <a:t>• Lawfulness - Comply with all legal and administrative obligations; support collective board decisions. </a:t>
            </a:r>
          </a:p>
          <a:p>
            <a:r>
              <a:rPr lang="en-US" dirty="0"/>
              <a:t>• Implementation - Boards should adopt governance practices that reflect and support these standards</a:t>
            </a:r>
          </a:p>
          <a:p>
            <a:endParaRPr lang="en-NZ" dirty="0"/>
          </a:p>
          <a:p>
            <a:r>
              <a:rPr lang="en-US" dirty="0"/>
              <a:t>To read the full Code of Conduct - </a:t>
            </a:r>
            <a:r>
              <a:rPr lang="en-US" dirty="0">
                <a:hlinkClick r:id="rId3"/>
              </a:rPr>
              <a:t>Code of Conduct For Crown Entity Board Members</a:t>
            </a:r>
            <a:endParaRPr lang="en-NZ" dirty="0"/>
          </a:p>
          <a:p>
            <a:endParaRPr lang="en-NZ" dirty="0"/>
          </a:p>
        </p:txBody>
      </p:sp>
    </p:spTree>
    <p:extLst>
      <p:ext uri="{BB962C8B-B14F-4D97-AF65-F5344CB8AC3E}">
        <p14:creationId xmlns:p14="http://schemas.microsoft.com/office/powerpoint/2010/main" val="288775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B0C6-0DBA-40D6-8749-B5C442D7BB79}"/>
              </a:ext>
            </a:extLst>
          </p:cNvPr>
          <p:cNvSpPr>
            <a:spLocks noGrp="1"/>
          </p:cNvSpPr>
          <p:nvPr>
            <p:ph type="title"/>
          </p:nvPr>
        </p:nvSpPr>
        <p:spPr>
          <a:xfrm>
            <a:off x="831850" y="425497"/>
            <a:ext cx="10515600" cy="607376"/>
          </a:xfrm>
        </p:spPr>
        <p:txBody>
          <a:bodyPr/>
          <a:lstStyle/>
          <a:p>
            <a:r>
              <a:rPr lang="en-US" sz="3200" b="1" dirty="0"/>
              <a:t>Key takeaways</a:t>
            </a:r>
            <a:endParaRPr lang="en-NZ" sz="3200" dirty="0"/>
          </a:p>
        </p:txBody>
      </p:sp>
      <p:sp>
        <p:nvSpPr>
          <p:cNvPr id="3" name="Text Placeholder 2">
            <a:extLst>
              <a:ext uri="{FF2B5EF4-FFF2-40B4-BE49-F238E27FC236}">
                <a16:creationId xmlns:a16="http://schemas.microsoft.com/office/drawing/2014/main" id="{B733FBC7-7F0A-4BEF-8595-1430050D1554}"/>
              </a:ext>
            </a:extLst>
          </p:cNvPr>
          <p:cNvSpPr>
            <a:spLocks noGrp="1"/>
          </p:cNvSpPr>
          <p:nvPr>
            <p:ph type="body" idx="1"/>
          </p:nvPr>
        </p:nvSpPr>
        <p:spPr>
          <a:xfrm>
            <a:off x="831850" y="1274450"/>
            <a:ext cx="10261090" cy="3784413"/>
          </a:xfrm>
        </p:spPr>
        <p:txBody>
          <a:bodyPr/>
          <a:lstStyle/>
          <a:p>
            <a:pPr marL="342900" indent="-342900">
              <a:buFont typeface="Arial" panose="020B0604020202020204" pitchFamily="34" charset="0"/>
              <a:buChar char="•"/>
            </a:pPr>
            <a:r>
              <a:rPr lang="en-US" dirty="0">
                <a:solidFill>
                  <a:schemeClr val="tx2"/>
                </a:solidFill>
              </a:rPr>
              <a:t>One source of funding – the taxpayer</a:t>
            </a:r>
          </a:p>
          <a:p>
            <a:pPr marL="342900" indent="-342900">
              <a:buFont typeface="Arial" panose="020B0604020202020204" pitchFamily="34" charset="0"/>
              <a:buChar char="•"/>
            </a:pPr>
            <a:r>
              <a:rPr lang="en-US" dirty="0">
                <a:solidFill>
                  <a:schemeClr val="tx2"/>
                </a:solidFill>
              </a:rPr>
              <a:t>Accountability for performance – need to have a critical eye on who the agency serves and  the quality of that service</a:t>
            </a:r>
          </a:p>
          <a:p>
            <a:pPr marL="342900" indent="-342900">
              <a:buFont typeface="Arial" panose="020B0604020202020204" pitchFamily="34" charset="0"/>
              <a:buChar char="•"/>
            </a:pPr>
            <a:r>
              <a:rPr lang="en-US" dirty="0">
                <a:solidFill>
                  <a:schemeClr val="tx2"/>
                </a:solidFill>
              </a:rPr>
              <a:t>Context matters – stakeholders and operating environments are different</a:t>
            </a:r>
          </a:p>
          <a:p>
            <a:pPr marL="342900" indent="-342900">
              <a:buFont typeface="Arial" panose="020B0604020202020204" pitchFamily="34" charset="0"/>
              <a:buChar char="•"/>
            </a:pPr>
            <a:r>
              <a:rPr lang="en-US" dirty="0">
                <a:solidFill>
                  <a:schemeClr val="tx2"/>
                </a:solidFill>
              </a:rPr>
              <a:t>Trust and confidence is a bottom line – it’s our licence to operate from the New Zealand public</a:t>
            </a:r>
          </a:p>
          <a:p>
            <a:pPr marL="342900" indent="-342900">
              <a:buFont typeface="Arial" panose="020B0604020202020204" pitchFamily="34" charset="0"/>
              <a:buChar char="•"/>
            </a:pPr>
            <a:r>
              <a:rPr lang="en-US" dirty="0">
                <a:solidFill>
                  <a:schemeClr val="tx2"/>
                </a:solidFill>
              </a:rPr>
              <a:t>Relationships matter – Minister, sector, Crown monitor/policy agency, central agencies </a:t>
            </a:r>
          </a:p>
          <a:p>
            <a:pPr marL="342900" indent="-342900">
              <a:buFont typeface="Arial" panose="020B0604020202020204" pitchFamily="34" charset="0"/>
              <a:buChar char="•"/>
            </a:pPr>
            <a:r>
              <a:rPr lang="en-US" dirty="0">
                <a:solidFill>
                  <a:schemeClr val="tx2"/>
                </a:solidFill>
              </a:rPr>
              <a:t>Crown boards have a critical role to uphold integrity and conduct in the public sector</a:t>
            </a:r>
          </a:p>
          <a:p>
            <a:pPr marL="342900" indent="-342900">
              <a:buFont typeface="Arial" panose="020B0604020202020204" pitchFamily="34" charset="0"/>
              <a:buChar char="•"/>
            </a:pPr>
            <a:r>
              <a:rPr lang="en-US" dirty="0">
                <a:solidFill>
                  <a:schemeClr val="tx2"/>
                </a:solidFill>
              </a:rPr>
              <a:t>Crown boards exercise independent statutory functions, but are not independent from Government</a:t>
            </a:r>
          </a:p>
          <a:p>
            <a:pPr marL="342900" indent="-342900">
              <a:buFont typeface="Arial" panose="020B0604020202020204" pitchFamily="34" charset="0"/>
              <a:buChar char="•"/>
            </a:pPr>
            <a:r>
              <a:rPr lang="en-US" dirty="0">
                <a:solidFill>
                  <a:schemeClr val="tx2"/>
                </a:solidFill>
              </a:rPr>
              <a:t>Small things that might seem insignificant in a private context can have significant implications within a public sector context (e.g. sensitive expenditure)</a:t>
            </a:r>
          </a:p>
          <a:p>
            <a:pPr marL="342900" indent="-342900">
              <a:buFont typeface="Arial" panose="020B0604020202020204" pitchFamily="34" charset="0"/>
              <a:buChar char="•"/>
            </a:pPr>
            <a:r>
              <a:rPr lang="en-US" dirty="0">
                <a:solidFill>
                  <a:schemeClr val="tx2"/>
                </a:solidFill>
              </a:rPr>
              <a:t>‘No surprises’ is an important principle for how we work</a:t>
            </a:r>
          </a:p>
          <a:p>
            <a:endParaRPr lang="en-NZ" dirty="0"/>
          </a:p>
        </p:txBody>
      </p:sp>
    </p:spTree>
    <p:extLst>
      <p:ext uri="{BB962C8B-B14F-4D97-AF65-F5344CB8AC3E}">
        <p14:creationId xmlns:p14="http://schemas.microsoft.com/office/powerpoint/2010/main" val="6966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Maritime NZ Seafarer Certification (SeaCert) Requirements - Maritime New  Zealand">
            <a:extLst>
              <a:ext uri="{FF2B5EF4-FFF2-40B4-BE49-F238E27FC236}">
                <a16:creationId xmlns:a16="http://schemas.microsoft.com/office/drawing/2014/main" id="{2F0EC0DB-69A8-5DAB-15AB-EFB0E0331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334" y="4256504"/>
            <a:ext cx="1094581" cy="1094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7B7AA2-E063-9509-45E9-8F8A59AB2016}"/>
              </a:ext>
            </a:extLst>
          </p:cNvPr>
          <p:cNvSpPr>
            <a:spLocks noGrp="1"/>
          </p:cNvSpPr>
          <p:nvPr>
            <p:ph type="title"/>
          </p:nvPr>
        </p:nvSpPr>
        <p:spPr>
          <a:xfrm>
            <a:off x="237490" y="297258"/>
            <a:ext cx="10515600" cy="558799"/>
          </a:xfrm>
        </p:spPr>
        <p:txBody>
          <a:bodyPr/>
          <a:lstStyle/>
          <a:p>
            <a:r>
              <a:rPr lang="en-US" b="1" dirty="0"/>
              <a:t>Context and overview</a:t>
            </a:r>
            <a:endParaRPr lang="en-AU" b="1" dirty="0"/>
          </a:p>
        </p:txBody>
      </p:sp>
      <p:sp>
        <p:nvSpPr>
          <p:cNvPr id="5" name="TextBox 4">
            <a:extLst>
              <a:ext uri="{FF2B5EF4-FFF2-40B4-BE49-F238E27FC236}">
                <a16:creationId xmlns:a16="http://schemas.microsoft.com/office/drawing/2014/main" id="{1FBD11B8-C26D-FC6C-D975-24D8C662F827}"/>
              </a:ext>
            </a:extLst>
          </p:cNvPr>
          <p:cNvSpPr txBox="1"/>
          <p:nvPr/>
        </p:nvSpPr>
        <p:spPr>
          <a:xfrm>
            <a:off x="345172" y="987143"/>
            <a:ext cx="11220449" cy="1477328"/>
          </a:xfrm>
          <a:prstGeom prst="rect">
            <a:avLst/>
          </a:prstGeom>
          <a:solidFill>
            <a:schemeClr val="tx2">
              <a:lumMod val="20000"/>
              <a:lumOff val="80000"/>
            </a:schemeClr>
          </a:solidFill>
        </p:spPr>
        <p:txBody>
          <a:bodyPr wrap="square" lIns="91440" tIns="45720" rIns="91440" bIns="45720" anchor="t">
            <a:spAutoFit/>
          </a:bodyPr>
          <a:lstStyle/>
          <a:p>
            <a:pPr>
              <a:defRPr/>
            </a:pPr>
            <a:r>
              <a:rPr lang="en-US" dirty="0">
                <a:solidFill>
                  <a:srgbClr val="44546A"/>
                </a:solidFill>
                <a:latin typeface="Source Sans Pro" panose="020B0503030403020204" pitchFamily="34" charset="0"/>
                <a:ea typeface="Source Sans Pro" panose="020B0503030403020204" pitchFamily="34" charset="0"/>
              </a:rPr>
              <a:t>Crown entities deliver a wide range of public facing services across many sectors that New Zealanders rely on every day</a:t>
            </a:r>
          </a:p>
          <a:p>
            <a:pPr lvl="0">
              <a:defRPr/>
            </a:pPr>
            <a:endParaRPr lang="en-US" dirty="0">
              <a:solidFill>
                <a:srgbClr val="44546A"/>
              </a:solidFill>
              <a:latin typeface="Source Sans Pro" panose="020B0503030403020204" pitchFamily="34" charset="0"/>
              <a:ea typeface="Source Sans Pro" panose="020B0503030403020204" pitchFamily="34" charset="0"/>
            </a:endParaRPr>
          </a:p>
          <a:p>
            <a:pPr lvl="0">
              <a:defRPr/>
            </a:pPr>
            <a:r>
              <a:rPr lang="en-US" dirty="0">
                <a:solidFill>
                  <a:srgbClr val="44546A"/>
                </a:solidFill>
                <a:latin typeface="Source Sans Pro" panose="020B0503030403020204" pitchFamily="34" charset="0"/>
                <a:ea typeface="Source Sans Pro" panose="020B0503030403020204" pitchFamily="34" charset="0"/>
              </a:rPr>
              <a:t>The governance, capability and performance of Crown entities is critical for delivering improved results and outcomes</a:t>
            </a:r>
            <a:endParaRPr lang="en-AU" dirty="0">
              <a:solidFill>
                <a:srgbClr val="44546A"/>
              </a:solidFill>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08D00A9B-1F56-5727-F332-7C8D5DB957B8}"/>
              </a:ext>
            </a:extLst>
          </p:cNvPr>
          <p:cNvSpPr txBox="1"/>
          <p:nvPr/>
        </p:nvSpPr>
        <p:spPr>
          <a:xfrm>
            <a:off x="1744372" y="2750570"/>
            <a:ext cx="1435974" cy="492443"/>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Transport and public safety </a:t>
            </a:r>
            <a:endParaRPr kumimoji="0" lang="en-AU" sz="13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sp>
        <p:nvSpPr>
          <p:cNvPr id="16" name="TextBox 15">
            <a:extLst>
              <a:ext uri="{FF2B5EF4-FFF2-40B4-BE49-F238E27FC236}">
                <a16:creationId xmlns:a16="http://schemas.microsoft.com/office/drawing/2014/main" id="{F967C1E3-BE95-12E8-E0D1-6A287E19B743}"/>
              </a:ext>
            </a:extLst>
          </p:cNvPr>
          <p:cNvSpPr txBox="1"/>
          <p:nvPr/>
        </p:nvSpPr>
        <p:spPr>
          <a:xfrm>
            <a:off x="3641251" y="2799166"/>
            <a:ext cx="1203960" cy="292388"/>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Health</a:t>
            </a:r>
            <a:endParaRPr kumimoji="0" lang="en-AU" sz="13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F1D60B07-062C-8F6F-EDB4-20278ECA4048}"/>
              </a:ext>
            </a:extLst>
          </p:cNvPr>
          <p:cNvSpPr txBox="1"/>
          <p:nvPr/>
        </p:nvSpPr>
        <p:spPr>
          <a:xfrm>
            <a:off x="5296647" y="2816944"/>
            <a:ext cx="1203960" cy="292388"/>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Education</a:t>
            </a:r>
            <a:endParaRPr kumimoji="0" lang="en-AU" sz="13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93FD0225-5E7F-9260-C353-E87061CF5839}"/>
              </a:ext>
            </a:extLst>
          </p:cNvPr>
          <p:cNvSpPr txBox="1"/>
          <p:nvPr/>
        </p:nvSpPr>
        <p:spPr>
          <a:xfrm>
            <a:off x="6851126" y="2807827"/>
            <a:ext cx="1203960" cy="292388"/>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Housing</a:t>
            </a:r>
            <a:endParaRPr kumimoji="0" lang="en-AU" sz="13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sp>
        <p:nvSpPr>
          <p:cNvPr id="19" name="TextBox 18">
            <a:extLst>
              <a:ext uri="{FF2B5EF4-FFF2-40B4-BE49-F238E27FC236}">
                <a16:creationId xmlns:a16="http://schemas.microsoft.com/office/drawing/2014/main" id="{E426BF62-BDA3-1126-398B-8301F0A2B855}"/>
              </a:ext>
            </a:extLst>
          </p:cNvPr>
          <p:cNvSpPr txBox="1"/>
          <p:nvPr/>
        </p:nvSpPr>
        <p:spPr>
          <a:xfrm>
            <a:off x="8419165" y="3554605"/>
            <a:ext cx="1741229"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44546A"/>
                </a:solidFill>
                <a:effectLst/>
                <a:uLnTx/>
                <a:uFillTx/>
                <a:latin typeface="Calibri "/>
                <a:ea typeface="Source Sans Pro" panose="020B0503030403020204" pitchFamily="34" charset="0"/>
                <a:cs typeface="+mn-cs"/>
              </a:rPr>
              <a:t>Business and finance</a:t>
            </a:r>
            <a:endParaRPr kumimoji="0" lang="en-AU" sz="1300" b="1" i="0" u="none" strike="noStrike" kern="1200" cap="none" spc="0" normalizeH="0" baseline="0" noProof="0">
              <a:ln>
                <a:noFill/>
              </a:ln>
              <a:solidFill>
                <a:srgbClr val="44546A"/>
              </a:solidFill>
              <a:effectLst/>
              <a:uLnTx/>
              <a:uFillTx/>
              <a:latin typeface="Calibri "/>
              <a:ea typeface="Source Sans Pro" panose="020B0503030403020204" pitchFamily="34" charset="0"/>
              <a:cs typeface="+mn-cs"/>
            </a:endParaRPr>
          </a:p>
        </p:txBody>
      </p:sp>
      <p:pic>
        <p:nvPicPr>
          <p:cNvPr id="14338" name="Picture 2" descr="College of Nurses Aotearoa (NZ) Inc. - Pharmac Device Advice (Issue 37 -  February 2020)">
            <a:extLst>
              <a:ext uri="{FF2B5EF4-FFF2-40B4-BE49-F238E27FC236}">
                <a16:creationId xmlns:a16="http://schemas.microsoft.com/office/drawing/2014/main" id="{A88F5B33-5B65-1E48-54C7-C6ACD726A2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3728" y="3741897"/>
            <a:ext cx="1318044" cy="39638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Using our logo | NZ Transport Agency Waka Kotahi">
            <a:extLst>
              <a:ext uri="{FF2B5EF4-FFF2-40B4-BE49-F238E27FC236}">
                <a16:creationId xmlns:a16="http://schemas.microsoft.com/office/drawing/2014/main" id="{C7FCE5A3-0D02-B5F2-5DA0-B0BAE74C34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8302" y="3418375"/>
            <a:ext cx="1298896" cy="40590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ivil Aviation Authority of New Zealand - Wikipedia">
            <a:extLst>
              <a:ext uri="{FF2B5EF4-FFF2-40B4-BE49-F238E27FC236}">
                <a16:creationId xmlns:a16="http://schemas.microsoft.com/office/drawing/2014/main" id="{94F1323C-524F-3926-C09C-BF4A7276F0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527" y="4048926"/>
            <a:ext cx="747480" cy="348672"/>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a:extLst>
              <a:ext uri="{FF2B5EF4-FFF2-40B4-BE49-F238E27FC236}">
                <a16:creationId xmlns:a16="http://schemas.microsoft.com/office/drawing/2014/main" id="{F18C5409-441A-3438-F5BB-6D548EC700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2114" y="3302934"/>
            <a:ext cx="1123097" cy="20131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Member Details · INZ Member Portal">
            <a:extLst>
              <a:ext uri="{FF2B5EF4-FFF2-40B4-BE49-F238E27FC236}">
                <a16:creationId xmlns:a16="http://schemas.microsoft.com/office/drawing/2014/main" id="{2A836D6F-1E00-A685-24D6-2F734F5F94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6285" y="4375930"/>
            <a:ext cx="953891" cy="634771"/>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New Zealand Qualifications Authority - Wikipedia">
            <a:extLst>
              <a:ext uri="{FF2B5EF4-FFF2-40B4-BE49-F238E27FC236}">
                <a16:creationId xmlns:a16="http://schemas.microsoft.com/office/drawing/2014/main" id="{1A288B96-55E2-E16D-7FD1-B07E92DBBF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8288" y="3273965"/>
            <a:ext cx="826864" cy="4147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1DA367BF-91D4-2C20-D359-3E1F6E8C7F5B}"/>
              </a:ext>
            </a:extLst>
          </p:cNvPr>
          <p:cNvPicPr>
            <a:picLocks noChangeAspect="1"/>
          </p:cNvPicPr>
          <p:nvPr/>
        </p:nvPicPr>
        <p:blipFill>
          <a:blip r:embed="rId9"/>
          <a:stretch>
            <a:fillRect/>
          </a:stretch>
        </p:blipFill>
        <p:spPr>
          <a:xfrm>
            <a:off x="5410187" y="3888650"/>
            <a:ext cx="1090420" cy="343280"/>
          </a:xfrm>
          <a:prstGeom prst="rect">
            <a:avLst/>
          </a:prstGeom>
        </p:spPr>
      </p:pic>
      <p:pic>
        <p:nvPicPr>
          <p:cNvPr id="14352" name="Picture 16" descr="Te Pukenga | Logopedia | Fandom">
            <a:extLst>
              <a:ext uri="{FF2B5EF4-FFF2-40B4-BE49-F238E27FC236}">
                <a16:creationId xmlns:a16="http://schemas.microsoft.com/office/drawing/2014/main" id="{573EC232-BBA0-368C-B4D1-1A304E0AB87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1859" y="4460515"/>
            <a:ext cx="1195759" cy="343280"/>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Member Details · INZ Member Portal">
            <a:extLst>
              <a:ext uri="{FF2B5EF4-FFF2-40B4-BE49-F238E27FC236}">
                <a16:creationId xmlns:a16="http://schemas.microsoft.com/office/drawing/2014/main" id="{87B07D0D-34CF-962F-018C-3CBB3757612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15173" y="3148861"/>
            <a:ext cx="1521810" cy="568087"/>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descr="Financial Markets Authority (New Zealand) - Wikipedia">
            <a:extLst>
              <a:ext uri="{FF2B5EF4-FFF2-40B4-BE49-F238E27FC236}">
                <a16:creationId xmlns:a16="http://schemas.microsoft.com/office/drawing/2014/main" id="{0580675D-2F6A-2AE0-92FA-69FDBC6BEA4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01666" y="3168727"/>
            <a:ext cx="1432193" cy="467019"/>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descr="WorkSafe NZ moves to cloud based payroll with AMS Pulse">
            <a:extLst>
              <a:ext uri="{FF2B5EF4-FFF2-40B4-BE49-F238E27FC236}">
                <a16:creationId xmlns:a16="http://schemas.microsoft.com/office/drawing/2014/main" id="{16481C1F-336F-66DE-3AA0-8C9BE56B3E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42490" y="3481333"/>
            <a:ext cx="1275161" cy="848562"/>
          </a:xfrm>
          <a:prstGeom prst="rect">
            <a:avLst/>
          </a:prstGeom>
          <a:noFill/>
          <a:extLst>
            <a:ext uri="{909E8E84-426E-40DD-AFC4-6F175D3DCCD1}">
              <a14:hiddenFill xmlns:a14="http://schemas.microsoft.com/office/drawing/2010/main">
                <a:solidFill>
                  <a:srgbClr val="FFFFFF"/>
                </a:solidFill>
              </a14:hiddenFill>
            </a:ext>
          </a:extLst>
        </p:spPr>
      </p:pic>
      <p:pic>
        <p:nvPicPr>
          <p:cNvPr id="14360" name="Picture 24" descr="NZTE Insights Into Doing Business in Japan — Japan New Zealand Business  Council">
            <a:extLst>
              <a:ext uri="{FF2B5EF4-FFF2-40B4-BE49-F238E27FC236}">
                <a16:creationId xmlns:a16="http://schemas.microsoft.com/office/drawing/2014/main" id="{DDD47855-2F21-3CF8-547C-DAC8819CA7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19165" y="4117946"/>
            <a:ext cx="1521810" cy="5753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51DA0A4-7ACA-F07D-9FE6-E4A8DA8F0B79}"/>
              </a:ext>
            </a:extLst>
          </p:cNvPr>
          <p:cNvPicPr>
            <a:picLocks noChangeAspect="1"/>
          </p:cNvPicPr>
          <p:nvPr/>
        </p:nvPicPr>
        <p:blipFill>
          <a:blip r:embed="rId15"/>
          <a:stretch>
            <a:fillRect/>
          </a:stretch>
        </p:blipFill>
        <p:spPr>
          <a:xfrm>
            <a:off x="3693638" y="5240073"/>
            <a:ext cx="1151573" cy="388099"/>
          </a:xfrm>
          <a:prstGeom prst="rect">
            <a:avLst/>
          </a:prstGeom>
        </p:spPr>
      </p:pic>
      <p:pic>
        <p:nvPicPr>
          <p:cNvPr id="28" name="Picture 27">
            <a:extLst>
              <a:ext uri="{FF2B5EF4-FFF2-40B4-BE49-F238E27FC236}">
                <a16:creationId xmlns:a16="http://schemas.microsoft.com/office/drawing/2014/main" id="{5D39027A-9E1B-7E36-3BD6-44913AAB9C61}"/>
              </a:ext>
            </a:extLst>
          </p:cNvPr>
          <p:cNvPicPr>
            <a:picLocks noChangeAspect="1"/>
          </p:cNvPicPr>
          <p:nvPr/>
        </p:nvPicPr>
        <p:blipFill>
          <a:blip r:embed="rId16"/>
          <a:stretch>
            <a:fillRect/>
          </a:stretch>
        </p:blipFill>
        <p:spPr>
          <a:xfrm>
            <a:off x="3658209" y="5857544"/>
            <a:ext cx="1213563" cy="410384"/>
          </a:xfrm>
          <a:prstGeom prst="rect">
            <a:avLst/>
          </a:prstGeom>
        </p:spPr>
      </p:pic>
      <p:pic>
        <p:nvPicPr>
          <p:cNvPr id="14362" name="Picture 26" descr="Fire and Emergency New Zealand - Wikipedia">
            <a:extLst>
              <a:ext uri="{FF2B5EF4-FFF2-40B4-BE49-F238E27FC236}">
                <a16:creationId xmlns:a16="http://schemas.microsoft.com/office/drawing/2014/main" id="{D80EC5F0-3B29-ACE8-2F9B-E7073C81EDA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86572" y="5274469"/>
            <a:ext cx="1151573" cy="583075"/>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A095C219-ED69-DC23-68AA-D83BA79A51B2}"/>
              </a:ext>
            </a:extLst>
          </p:cNvPr>
          <p:cNvCxnSpPr>
            <a:cxnSpLocks/>
          </p:cNvCxnSpPr>
          <p:nvPr/>
        </p:nvCxnSpPr>
        <p:spPr>
          <a:xfrm>
            <a:off x="3324225" y="2849628"/>
            <a:ext cx="0" cy="3245792"/>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802F8297-92A9-FE9D-4760-F46B5D710261}"/>
              </a:ext>
            </a:extLst>
          </p:cNvPr>
          <p:cNvCxnSpPr>
            <a:cxnSpLocks/>
          </p:cNvCxnSpPr>
          <p:nvPr/>
        </p:nvCxnSpPr>
        <p:spPr>
          <a:xfrm>
            <a:off x="5166285" y="2889261"/>
            <a:ext cx="0" cy="3245792"/>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DA0DBD0-793C-8F9A-C3C3-10D088DD7BAB}"/>
              </a:ext>
            </a:extLst>
          </p:cNvPr>
          <p:cNvCxnSpPr>
            <a:cxnSpLocks/>
          </p:cNvCxnSpPr>
          <p:nvPr/>
        </p:nvCxnSpPr>
        <p:spPr>
          <a:xfrm>
            <a:off x="6715173" y="2889261"/>
            <a:ext cx="0" cy="3245792"/>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9117A0A-2E0B-49C9-AC1B-39CBF0B52071}"/>
              </a:ext>
            </a:extLst>
          </p:cNvPr>
          <p:cNvCxnSpPr>
            <a:cxnSpLocks/>
          </p:cNvCxnSpPr>
          <p:nvPr/>
        </p:nvCxnSpPr>
        <p:spPr>
          <a:xfrm>
            <a:off x="8400163" y="2889261"/>
            <a:ext cx="0" cy="3245792"/>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pic>
        <p:nvPicPr>
          <p:cNvPr id="14372" name="Picture 36" descr="Member Details · INZ Member Portal">
            <a:extLst>
              <a:ext uri="{FF2B5EF4-FFF2-40B4-BE49-F238E27FC236}">
                <a16:creationId xmlns:a16="http://schemas.microsoft.com/office/drawing/2014/main" id="{932063D1-C8EF-6C5E-F384-30BAD4B5E56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592517" y="4812095"/>
            <a:ext cx="1250490" cy="3869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86BFB2-7C0D-D418-E9A9-1F8F69F245E8}"/>
              </a:ext>
            </a:extLst>
          </p:cNvPr>
          <p:cNvSpPr txBox="1"/>
          <p:nvPr/>
        </p:nvSpPr>
        <p:spPr>
          <a:xfrm>
            <a:off x="8501666" y="2845971"/>
            <a:ext cx="1741229" cy="292388"/>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Business and finance</a:t>
            </a:r>
            <a:endParaRPr kumimoji="0" lang="en-AU" sz="13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13845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E20E9-AA01-1E11-1B59-317190A33B9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0F45E5D-B18A-B2B9-E11E-E5F724123E84}"/>
              </a:ext>
            </a:extLst>
          </p:cNvPr>
          <p:cNvSpPr txBox="1">
            <a:spLocks/>
          </p:cNvSpPr>
          <p:nvPr/>
        </p:nvSpPr>
        <p:spPr>
          <a:xfrm>
            <a:off x="480484" y="553657"/>
            <a:ext cx="10515600" cy="558799"/>
          </a:xfrm>
          <a:prstGeom prst="rect">
            <a:avLst/>
          </a:prstGeom>
        </p:spPr>
        <p:txBody>
          <a:bodyPr anchor="b"/>
          <a:lstStyle>
            <a:lvl1pPr algn="l" defTabSz="914400" rtl="0" eaLnBrk="1" latinLnBrk="0" hangingPunct="1">
              <a:lnSpc>
                <a:spcPct val="90000"/>
              </a:lnSpc>
              <a:spcBef>
                <a:spcPct val="0"/>
              </a:spcBef>
              <a:buNone/>
              <a:defRPr sz="3600" b="0" kern="1200">
                <a:solidFill>
                  <a:srgbClr val="3A4A5A"/>
                </a:solidFill>
                <a:latin typeface="Source Sans Pro" panose="020B0503030403020204" pitchFamily="34" charset="0"/>
                <a:ea typeface="Source Sans Pro" panose="020B050303040302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NZ" sz="3200" b="1" i="0" u="none" strike="noStrike" kern="1200" cap="none" spc="0" normalizeH="0" baseline="0" noProof="0">
              <a:ln>
                <a:noFill/>
              </a:ln>
              <a:solidFill>
                <a:srgbClr val="3A4A5A"/>
              </a:solidFill>
              <a:effectLst/>
              <a:uLnTx/>
              <a:uFillTx/>
              <a:latin typeface="Source Sans Pro" panose="020B0503030403020204" pitchFamily="34" charset="0"/>
              <a:ea typeface="Source Sans Pro" panose="020B0503030403020204" pitchFamily="34" charset="0"/>
              <a:cs typeface="+mj-cs"/>
            </a:endParaRPr>
          </a:p>
        </p:txBody>
      </p:sp>
      <p:sp>
        <p:nvSpPr>
          <p:cNvPr id="5" name="Title 1">
            <a:extLst>
              <a:ext uri="{FF2B5EF4-FFF2-40B4-BE49-F238E27FC236}">
                <a16:creationId xmlns:a16="http://schemas.microsoft.com/office/drawing/2014/main" id="{2AF9D136-41DF-2D78-6949-EF3F6E44C034}"/>
              </a:ext>
            </a:extLst>
          </p:cNvPr>
          <p:cNvSpPr>
            <a:spLocks noGrp="1"/>
          </p:cNvSpPr>
          <p:nvPr>
            <p:ph type="title"/>
          </p:nvPr>
        </p:nvSpPr>
        <p:spPr>
          <a:xfrm>
            <a:off x="557213" y="394305"/>
            <a:ext cx="10515600" cy="558799"/>
          </a:xfrm>
        </p:spPr>
        <p:txBody>
          <a:bodyPr/>
          <a:lstStyle/>
          <a:p>
            <a:r>
              <a:rPr lang="en-NZ" sz="3200" b="1">
                <a:solidFill>
                  <a:schemeClr val="tx1"/>
                </a:solidFill>
              </a:rPr>
              <a:t>Resource and Guidance Material</a:t>
            </a:r>
            <a:endParaRPr lang="en-NZ" sz="3200" b="1"/>
          </a:p>
        </p:txBody>
      </p:sp>
      <p:sp>
        <p:nvSpPr>
          <p:cNvPr id="10" name="TextBox 9">
            <a:extLst>
              <a:ext uri="{FF2B5EF4-FFF2-40B4-BE49-F238E27FC236}">
                <a16:creationId xmlns:a16="http://schemas.microsoft.com/office/drawing/2014/main" id="{C2F91AE1-ED85-C14C-1E44-173B31DE21F4}"/>
              </a:ext>
            </a:extLst>
          </p:cNvPr>
          <p:cNvSpPr txBox="1"/>
          <p:nvPr/>
        </p:nvSpPr>
        <p:spPr>
          <a:xfrm>
            <a:off x="677333" y="1016050"/>
            <a:ext cx="10357115" cy="5447645"/>
          </a:xfrm>
          <a:prstGeom prst="rect">
            <a:avLst/>
          </a:prstGeom>
          <a:solidFill>
            <a:schemeClr val="bg1">
              <a:lumMod val="85000"/>
            </a:schemeClr>
          </a:solidFill>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Public Service Commission Resources and Guidance</a:t>
            </a:r>
          </a:p>
          <a:p>
            <a:pPr marL="285750" lvl="0" indent="-285750">
              <a:buFont typeface="Arial" panose="020B0604020202020204" pitchFamily="34" charset="0"/>
              <a:buChar char="•"/>
              <a:defRPr/>
            </a:pPr>
            <a:r>
              <a:rPr lang="en-NZ" sz="1200" dirty="0">
                <a:latin typeface="Source Sans Pro" panose="020B0503030403020204" pitchFamily="34" charset="0"/>
                <a:ea typeface="Source Sans Pro" panose="020B0503030403020204" pitchFamily="34" charset="0"/>
                <a:hlinkClick r:id="rId3"/>
              </a:rPr>
              <a:t>Crown entities - Te Kawa </a:t>
            </a:r>
            <a:r>
              <a:rPr lang="en-NZ" sz="1200" dirty="0" err="1">
                <a:latin typeface="Source Sans Pro" panose="020B0503030403020204" pitchFamily="34" charset="0"/>
                <a:ea typeface="Source Sans Pro" panose="020B0503030403020204" pitchFamily="34" charset="0"/>
                <a:hlinkClick r:id="rId3"/>
              </a:rPr>
              <a:t>Mataaho</a:t>
            </a:r>
            <a:r>
              <a:rPr lang="en-NZ" sz="1200" dirty="0">
                <a:latin typeface="Source Sans Pro" panose="020B0503030403020204" pitchFamily="34" charset="0"/>
                <a:ea typeface="Source Sans Pro" panose="020B0503030403020204" pitchFamily="34" charset="0"/>
                <a:hlinkClick r:id="rId3"/>
              </a:rPr>
              <a:t> Public Service Commission</a:t>
            </a:r>
            <a:endPar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hlinkClick r:id="rId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hlinkClick r:id="rId4"/>
              </a:rPr>
              <a:t>Code of Conduct for the Public Sector</a:t>
            </a:r>
            <a:endPar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hlinkClick r:id="rId5"/>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hlinkClick r:id="rId5"/>
              </a:rPr>
              <a:t>Resource for Preparation of Governance Manuals </a:t>
            </a:r>
            <a:endPar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hlinkClick r:id="rId6"/>
              </a:rPr>
              <a:t>Government Workforce Policy Statement</a:t>
            </a:r>
            <a:endPar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hlinkClick r:id="rId7"/>
              </a:rPr>
              <a:t>Guidance for Crown entity monitoring</a:t>
            </a:r>
            <a:endPar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hlinkClick r:id="rId8"/>
              </a:rPr>
              <a:t>All-of-Government Requirements and Expectations on Statutory Crown Entities </a:t>
            </a:r>
            <a:endPar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285750" lvl="0" indent="-285750">
              <a:buFont typeface="Arial" panose="020B0604020202020204" pitchFamily="34" charset="0"/>
              <a:buChar char="•"/>
              <a:defRPr/>
            </a:pPr>
            <a:r>
              <a:rPr lang="en-US" sz="1200" dirty="0">
                <a:latin typeface="Source Sans Pro" panose="020B0503030403020204" pitchFamily="34" charset="0"/>
                <a:ea typeface="Source Sans Pro" panose="020B0503030403020204" pitchFamily="34" charset="0"/>
                <a:hlinkClick r:id="rId9"/>
              </a:rPr>
              <a:t>Guidance: Officials and select committees - Te Kawa </a:t>
            </a:r>
            <a:r>
              <a:rPr lang="en-US" sz="1200" dirty="0" err="1">
                <a:latin typeface="Source Sans Pro" panose="020B0503030403020204" pitchFamily="34" charset="0"/>
                <a:ea typeface="Source Sans Pro" panose="020B0503030403020204" pitchFamily="34" charset="0"/>
                <a:hlinkClick r:id="rId9"/>
              </a:rPr>
              <a:t>Mataaho</a:t>
            </a:r>
            <a:r>
              <a:rPr lang="en-US" sz="1200" dirty="0">
                <a:latin typeface="Source Sans Pro" panose="020B0503030403020204" pitchFamily="34" charset="0"/>
                <a:ea typeface="Source Sans Pro" panose="020B0503030403020204" pitchFamily="34" charset="0"/>
                <a:hlinkClick r:id="rId9"/>
              </a:rPr>
              <a:t> Public Service Commission</a:t>
            </a:r>
            <a:endPar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hlinkClick r:id="rId10"/>
              </a:rPr>
              <a:t>Model standards </a:t>
            </a:r>
            <a:r>
              <a:rPr kumimoji="0" lang="en-NZ"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are the Public Service Commissioner’s minimum expectations for staff in the public sector. These include: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hlinkClick r:id="rId11"/>
              </a:rPr>
              <a:t>Conflicts of interest</a:t>
            </a:r>
            <a:endParaRPr kumimoji="0" lang="en-NZ" sz="1200" b="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hlinkClick r:id="rId12"/>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hlinkClick r:id="rId13"/>
              </a:rPr>
              <a:t>Chief executive gifts and expenses</a:t>
            </a:r>
            <a:r>
              <a:rPr kumimoji="0" lang="en-US"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rPr>
              <a:t>​ </a:t>
            </a:r>
            <a:r>
              <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(mandatory annual compliance and disclosure)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hlinkClick r:id="rId14"/>
              </a:rPr>
              <a:t>Speaking up </a:t>
            </a:r>
            <a:endParaRPr kumimoji="0" lang="en-US"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hlinkClick r:id="rId15"/>
              </a:rPr>
              <a:t>Workforce assurance</a:t>
            </a:r>
            <a:endParaRPr kumimoji="0" lang="en-NZ"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hlinkClick r:id="rId16"/>
              </a:rPr>
              <a:t>Positive and safe workplaces</a:t>
            </a:r>
            <a:endParaRPr kumimoji="0" lang="en-NZ"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hlinkClick r:id="rId17"/>
              </a:rPr>
              <a:t>Working with survivors</a:t>
            </a:r>
            <a:endParaRPr kumimoji="0" lang="en-NZ" sz="1200" b="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hlinkClick r:id="rId18"/>
              </a:rPr>
              <a:t>Information gathering and public trust</a:t>
            </a:r>
            <a:endParaRPr kumimoji="0" lang="en-NZ"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hlinkClick r:id="rId19"/>
              </a:rPr>
              <a:t>Learning Development Centre </a:t>
            </a:r>
            <a:r>
              <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 business unit within Te Kawa </a:t>
            </a:r>
            <a:r>
              <a:rPr kumimoji="0" lang="en-US" sz="1200" b="0" i="0" u="none"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rPr>
              <a:t>Mataaho</a:t>
            </a:r>
            <a:r>
              <a:rPr kumimoji="0" lang="en-US" sz="1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Public Service Commission. The Leadership Development Centre (LDC) is the primary vehicle for delivering public sector leadership development.</a:t>
            </a:r>
          </a:p>
          <a:p>
            <a:endParaRPr lang="en-US" sz="1200" b="1" dirty="0">
              <a:latin typeface="Source Sans Pro" panose="020B0503030403020204" pitchFamily="34" charset="0"/>
              <a:ea typeface="Source Sans Pro" panose="020B0503030403020204" pitchFamily="34" charset="0"/>
            </a:endParaRPr>
          </a:p>
          <a:p>
            <a:endParaRPr lang="en-US" sz="1200" b="1" dirty="0">
              <a:latin typeface="Source Sans Pro" panose="020B0503030403020204" pitchFamily="34" charset="0"/>
              <a:ea typeface="Source Sans Pro" panose="020B0503030403020204" pitchFamily="34" charset="0"/>
            </a:endParaRPr>
          </a:p>
          <a:p>
            <a:r>
              <a:rPr lang="en-US" sz="1200" b="1" dirty="0">
                <a:latin typeface="Source Sans Pro" panose="020B0503030403020204" pitchFamily="34" charset="0"/>
                <a:ea typeface="Source Sans Pro" panose="020B0503030403020204" pitchFamily="34" charset="0"/>
              </a:rPr>
              <a:t>Other useful guidance from:</a:t>
            </a:r>
          </a:p>
          <a:p>
            <a:endParaRPr lang="en-US" sz="1200" b="1" dirty="0">
              <a:latin typeface="Source Sans Pro" panose="020B0503030403020204" pitchFamily="34" charset="0"/>
              <a:ea typeface="Source Sans Pro" panose="020B0503030403020204" pitchFamily="34" charset="0"/>
            </a:endParaRPr>
          </a:p>
          <a:p>
            <a:r>
              <a:rPr lang="en-US" sz="1200" b="1" dirty="0">
                <a:latin typeface="Source Sans Pro" panose="020B0503030403020204" pitchFamily="34" charset="0"/>
                <a:ea typeface="Source Sans Pro" panose="020B0503030403020204" pitchFamily="34" charset="0"/>
              </a:rPr>
              <a:t>Office of the Auditor General (OAG)</a:t>
            </a:r>
          </a:p>
          <a:p>
            <a:pPr marL="285750" indent="-285750">
              <a:buFont typeface="Arial" panose="020B0604020202020204" pitchFamily="34" charset="0"/>
              <a:buChar char="•"/>
            </a:pPr>
            <a:r>
              <a:rPr lang="en-US" sz="1200" dirty="0">
                <a:latin typeface="Source Sans Pro" panose="020B0503030403020204" pitchFamily="34" charset="0"/>
                <a:ea typeface="Source Sans Pro" panose="020B0503030403020204" pitchFamily="34" charset="0"/>
                <a:hlinkClick r:id="rId20"/>
              </a:rPr>
              <a:t>Managing Conflicts of Interest</a:t>
            </a:r>
            <a:endParaRPr lang="en-US" sz="12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200" dirty="0">
                <a:latin typeface="Source Sans Pro" panose="020B0503030403020204" pitchFamily="34" charset="0"/>
                <a:ea typeface="Source Sans Pro" panose="020B0503030403020204" pitchFamily="34" charset="0"/>
                <a:hlinkClick r:id="rId21"/>
              </a:rPr>
              <a:t>Controlling sensitive expenditure: Guide for Public </a:t>
            </a:r>
            <a:r>
              <a:rPr lang="en-US" sz="1200" dirty="0" err="1">
                <a:latin typeface="Source Sans Pro" panose="020B0503030403020204" pitchFamily="34" charset="0"/>
                <a:ea typeface="Source Sans Pro" panose="020B0503030403020204" pitchFamily="34" charset="0"/>
                <a:hlinkClick r:id="rId21"/>
              </a:rPr>
              <a:t>Organisations</a:t>
            </a:r>
            <a:endParaRPr lang="en-US" sz="1200" dirty="0">
              <a:latin typeface="Source Sans Pro" panose="020B0503030403020204" pitchFamily="34" charset="0"/>
              <a:ea typeface="Source Sans Pro" panose="020B0503030403020204" pitchFamily="34" charset="0"/>
            </a:endParaRPr>
          </a:p>
          <a:p>
            <a:endParaRPr lang="en-US" sz="1200" b="1" dirty="0">
              <a:latin typeface="Source Sans Pro" panose="020B0503030403020204" pitchFamily="34" charset="0"/>
              <a:ea typeface="Source Sans Pro" panose="020B0503030403020204" pitchFamily="34" charset="0"/>
            </a:endParaRPr>
          </a:p>
          <a:p>
            <a:r>
              <a:rPr lang="en-US" sz="1200" b="1" dirty="0">
                <a:latin typeface="Source Sans Pro" panose="020B0503030403020204" pitchFamily="34" charset="0"/>
                <a:ea typeface="Source Sans Pro" panose="020B0503030403020204" pitchFamily="34" charset="0"/>
              </a:rPr>
              <a:t>The Treasury</a:t>
            </a:r>
          </a:p>
          <a:p>
            <a:pPr marL="285750" indent="-285750">
              <a:buFont typeface="Arial" panose="020B0604020202020204" pitchFamily="34" charset="0"/>
              <a:buChar char="•"/>
            </a:pPr>
            <a:r>
              <a:rPr lang="en-US" sz="1200" dirty="0">
                <a:latin typeface="Source Sans Pro" panose="020B0503030403020204" pitchFamily="34" charset="0"/>
                <a:ea typeface="Source Sans Pro" panose="020B0503030403020204" pitchFamily="34" charset="0"/>
                <a:hlinkClick r:id="rId22"/>
              </a:rPr>
              <a:t>Preparing the Annual Report and other End-of-Year Performance Reporting: Guidance for Crown Entities</a:t>
            </a:r>
            <a:endParaRPr lang="en-US"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49495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8CB2-25E2-54EA-5DBB-4BC4C795CA87}"/>
              </a:ext>
            </a:extLst>
          </p:cNvPr>
          <p:cNvSpPr>
            <a:spLocks noGrp="1"/>
          </p:cNvSpPr>
          <p:nvPr>
            <p:ph type="title"/>
          </p:nvPr>
        </p:nvSpPr>
        <p:spPr>
          <a:xfrm>
            <a:off x="831850" y="654097"/>
            <a:ext cx="10515600" cy="580678"/>
          </a:xfrm>
        </p:spPr>
        <p:txBody>
          <a:bodyPr/>
          <a:lstStyle/>
          <a:p>
            <a:r>
              <a:rPr lang="en-NZ" dirty="0"/>
              <a:t>Key contacts at the Public Service Commission</a:t>
            </a:r>
          </a:p>
        </p:txBody>
      </p:sp>
      <p:sp>
        <p:nvSpPr>
          <p:cNvPr id="3" name="Text Placeholder 2">
            <a:extLst>
              <a:ext uri="{FF2B5EF4-FFF2-40B4-BE49-F238E27FC236}">
                <a16:creationId xmlns:a16="http://schemas.microsoft.com/office/drawing/2014/main" id="{305BAC24-8EEE-8B56-3923-F5B2ADF4F906}"/>
              </a:ext>
            </a:extLst>
          </p:cNvPr>
          <p:cNvSpPr>
            <a:spLocks noGrp="1"/>
          </p:cNvSpPr>
          <p:nvPr>
            <p:ph type="body" idx="1"/>
          </p:nvPr>
        </p:nvSpPr>
        <p:spPr>
          <a:xfrm>
            <a:off x="831850" y="1762333"/>
            <a:ext cx="10027484" cy="891967"/>
          </a:xfrm>
        </p:spPr>
        <p:txBody>
          <a:bodyPr lIns="91440" tIns="45720" rIns="91440" bIns="45720" anchor="t"/>
          <a:lstStyle/>
          <a:p>
            <a:r>
              <a:rPr lang="en-NZ" b="1" dirty="0">
                <a:latin typeface="Source Sans Pro"/>
                <a:ea typeface="Source Sans Pro"/>
              </a:rPr>
              <a:t>Crown Entity Resource Centre</a:t>
            </a:r>
            <a:r>
              <a:rPr lang="en-NZ" dirty="0">
                <a:latin typeface="Source Sans Pro"/>
                <a:ea typeface="Source Sans Pro"/>
              </a:rPr>
              <a:t> </a:t>
            </a:r>
          </a:p>
          <a:p>
            <a:r>
              <a:rPr lang="en-NZ" dirty="0">
                <a:latin typeface="Source Sans Pro"/>
                <a:ea typeface="Source Sans Pro"/>
              </a:rPr>
              <a:t>Email: </a:t>
            </a:r>
            <a:r>
              <a:rPr lang="en-NZ" dirty="0">
                <a:latin typeface="Source Sans Pro"/>
                <a:ea typeface="Source Sans Pro"/>
                <a:hlinkClick r:id="rId2"/>
              </a:rPr>
              <a:t>CERC@publicservice.govt.nz</a:t>
            </a:r>
            <a:endParaRPr lang="en-NZ" dirty="0">
              <a:latin typeface="Source Sans Pro"/>
              <a:ea typeface="Source Sans Pro"/>
            </a:endParaRPr>
          </a:p>
          <a:p>
            <a:endParaRPr lang="en-NZ" dirty="0"/>
          </a:p>
        </p:txBody>
      </p:sp>
    </p:spTree>
    <p:extLst>
      <p:ext uri="{BB962C8B-B14F-4D97-AF65-F5344CB8AC3E}">
        <p14:creationId xmlns:p14="http://schemas.microsoft.com/office/powerpoint/2010/main" val="3327903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87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D3AA1-DE29-2478-96A9-FD40A789D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BC712-1EAC-BE33-C335-F4AEA93A40FC}"/>
              </a:ext>
            </a:extLst>
          </p:cNvPr>
          <p:cNvSpPr>
            <a:spLocks noGrp="1"/>
          </p:cNvSpPr>
          <p:nvPr>
            <p:ph type="title"/>
          </p:nvPr>
        </p:nvSpPr>
        <p:spPr>
          <a:xfrm>
            <a:off x="285115" y="222124"/>
            <a:ext cx="10515600" cy="558799"/>
          </a:xfrm>
        </p:spPr>
        <p:txBody>
          <a:bodyPr/>
          <a:lstStyle/>
          <a:p>
            <a:r>
              <a:rPr lang="en-US" b="1" dirty="0"/>
              <a:t>Context and overview</a:t>
            </a:r>
            <a:endParaRPr lang="en-AU" b="1" dirty="0"/>
          </a:p>
        </p:txBody>
      </p:sp>
      <p:sp>
        <p:nvSpPr>
          <p:cNvPr id="3" name="Text Placeholder 2">
            <a:extLst>
              <a:ext uri="{FF2B5EF4-FFF2-40B4-BE49-F238E27FC236}">
                <a16:creationId xmlns:a16="http://schemas.microsoft.com/office/drawing/2014/main" id="{0457D285-4543-3386-B2DC-A2610E855BCC}"/>
              </a:ext>
            </a:extLst>
          </p:cNvPr>
          <p:cNvSpPr>
            <a:spLocks noGrp="1"/>
          </p:cNvSpPr>
          <p:nvPr>
            <p:ph type="body" idx="1"/>
          </p:nvPr>
        </p:nvSpPr>
        <p:spPr>
          <a:xfrm>
            <a:off x="596900" y="1350871"/>
            <a:ext cx="10744200" cy="629801"/>
          </a:xfrm>
        </p:spPr>
        <p:txBody>
          <a:bodyPr/>
          <a:lstStyle/>
          <a:p>
            <a:r>
              <a:rPr lang="en-US" sz="2000" b="1" dirty="0">
                <a:solidFill>
                  <a:schemeClr val="tx2"/>
                </a:solidFill>
              </a:rPr>
              <a:t>The Prime Minister and Ministers have signalled clear expectations that they are expecting improved performance and value from Crown entities. </a:t>
            </a:r>
            <a:endParaRPr lang="en-US" sz="1750" dirty="0">
              <a:solidFill>
                <a:schemeClr val="tx2"/>
              </a:solidFill>
            </a:endParaRPr>
          </a:p>
        </p:txBody>
      </p:sp>
      <p:sp>
        <p:nvSpPr>
          <p:cNvPr id="12" name="TextBox 11">
            <a:extLst>
              <a:ext uri="{FF2B5EF4-FFF2-40B4-BE49-F238E27FC236}">
                <a16:creationId xmlns:a16="http://schemas.microsoft.com/office/drawing/2014/main" id="{51AD72EC-7E42-2CC9-7523-39D813AB17E9}"/>
              </a:ext>
            </a:extLst>
          </p:cNvPr>
          <p:cNvSpPr txBox="1"/>
          <p:nvPr/>
        </p:nvSpPr>
        <p:spPr>
          <a:xfrm>
            <a:off x="1168552" y="2816114"/>
            <a:ext cx="2762721" cy="2816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Delivery of core functions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Delivering their core roles, reducing effort and resources on activities that are not driving delivery, driving improved results and value for the citizen customers they serve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6E7375DA-AB2A-A22A-FD17-F985BEF6D92F}"/>
              </a:ext>
            </a:extLst>
          </p:cNvPr>
          <p:cNvSpPr txBox="1"/>
          <p:nvPr/>
        </p:nvSpPr>
        <p:spPr>
          <a:xfrm>
            <a:off x="4796342" y="2874372"/>
            <a:ext cx="3002952" cy="281615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Improving value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a:p>
            <a:pPr algn="ctr">
              <a:defRPr/>
            </a:pPr>
            <a:r>
              <a:rPr kumimoji="0" lang="en-US" sz="18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Driving improved value and fiscal sustainability, ensuring respect for taxpayer funds, including regularly ‘running the ruler’ over all expenditure to ensure </a:t>
            </a:r>
            <a:r>
              <a:rPr lang="en-US" dirty="0">
                <a:solidFill>
                  <a:srgbClr val="44546A"/>
                </a:solidFill>
                <a:latin typeface="Source Sans Pro" panose="020B0503030403020204" pitchFamily="34" charset="0"/>
                <a:ea typeface="Source Sans Pro" panose="020B0503030403020204" pitchFamily="34" charset="0"/>
              </a:rPr>
              <a:t>entities</a:t>
            </a:r>
            <a:r>
              <a:rPr kumimoji="0" lang="en-US" sz="18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 </a:t>
            </a:r>
            <a:r>
              <a:rPr lang="en-US" dirty="0">
                <a:solidFill>
                  <a:srgbClr val="44546A"/>
                </a:solidFill>
                <a:latin typeface="Source Sans Pro" panose="020B0503030403020204" pitchFamily="34" charset="0"/>
                <a:ea typeface="Source Sans Pro" panose="020B0503030403020204" pitchFamily="34" charset="0"/>
              </a:rPr>
              <a:t>maximise public</a:t>
            </a:r>
            <a:r>
              <a:rPr kumimoji="0" lang="en-US" sz="18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 value</a:t>
            </a:r>
            <a:endParaRPr kumimoji="0" lang="en-AU" sz="18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sp>
        <p:nvSpPr>
          <p:cNvPr id="20" name="TextBox 19">
            <a:extLst>
              <a:ext uri="{FF2B5EF4-FFF2-40B4-BE49-F238E27FC236}">
                <a16:creationId xmlns:a16="http://schemas.microsoft.com/office/drawing/2014/main" id="{FF95F725-BA14-2792-8532-A605D6458C34}"/>
              </a:ext>
            </a:extLst>
          </p:cNvPr>
          <p:cNvSpPr txBox="1"/>
          <p:nvPr/>
        </p:nvSpPr>
        <p:spPr>
          <a:xfrm>
            <a:off x="8606137" y="2886659"/>
            <a:ext cx="2906133"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Removing barriers to delivery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Removing barriers to delivery, simplifying processes and reducing complexity, and having a ‘can do’ attitude to make things happen</a:t>
            </a:r>
            <a:endParaRPr kumimoji="0" lang="en-AU" sz="18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pic>
        <p:nvPicPr>
          <p:cNvPr id="18434" name="Picture 2" descr="Kpi ">
            <a:extLst>
              <a:ext uri="{FF2B5EF4-FFF2-40B4-BE49-F238E27FC236}">
                <a16:creationId xmlns:a16="http://schemas.microsoft.com/office/drawing/2014/main" id="{5CAFC122-44E4-8C81-2920-8566ADD66D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65" y="2874372"/>
            <a:ext cx="430883" cy="43088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Growth ">
            <a:extLst>
              <a:ext uri="{FF2B5EF4-FFF2-40B4-BE49-F238E27FC236}">
                <a16:creationId xmlns:a16="http://schemas.microsoft.com/office/drawing/2014/main" id="{D8A5FECD-115C-B726-59EB-1C4E80A471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907" y="-684706"/>
            <a:ext cx="143836" cy="14383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Merge ">
            <a:extLst>
              <a:ext uri="{FF2B5EF4-FFF2-40B4-BE49-F238E27FC236}">
                <a16:creationId xmlns:a16="http://schemas.microsoft.com/office/drawing/2014/main" id="{8356D32B-53E5-7DE4-DC51-71AAFF5A56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9480" y="2816114"/>
            <a:ext cx="416657" cy="416657"/>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Efficient ">
            <a:extLst>
              <a:ext uri="{FF2B5EF4-FFF2-40B4-BE49-F238E27FC236}">
                <a16:creationId xmlns:a16="http://schemas.microsoft.com/office/drawing/2014/main" id="{EACDB22B-77CA-7E67-4418-8E59EBFBE7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6712" y="2874372"/>
            <a:ext cx="502468" cy="41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2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0B784-2653-EEAF-04DB-A7D35974B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D4EF0-B981-ED3F-4AF5-805223ADFE1D}"/>
              </a:ext>
            </a:extLst>
          </p:cNvPr>
          <p:cNvSpPr>
            <a:spLocks noGrp="1"/>
          </p:cNvSpPr>
          <p:nvPr>
            <p:ph type="title" idx="4294967295"/>
          </p:nvPr>
        </p:nvSpPr>
        <p:spPr>
          <a:xfrm>
            <a:off x="377904" y="323885"/>
            <a:ext cx="10515600" cy="558800"/>
          </a:xfrm>
        </p:spPr>
        <p:txBody>
          <a:bodyPr>
            <a:normAutofit/>
          </a:bodyPr>
          <a:lstStyle/>
          <a:p>
            <a:r>
              <a:rPr lang="en-US" sz="3200" b="1" dirty="0">
                <a:solidFill>
                  <a:srgbClr val="3A4A5A"/>
                </a:solidFill>
                <a:latin typeface="Source Sans Pro" panose="020B0503030403020204" pitchFamily="34" charset="0"/>
                <a:ea typeface="Source Sans Pro" panose="020B0503030403020204" pitchFamily="34" charset="0"/>
              </a:rPr>
              <a:t>Public sector context</a:t>
            </a:r>
            <a:endParaRPr lang="en-NZ" sz="3200" b="1" dirty="0">
              <a:solidFill>
                <a:srgbClr val="3A4A5A"/>
              </a:solidFill>
              <a:latin typeface="Source Sans Pro" panose="020B0503030403020204" pitchFamily="34" charset="0"/>
              <a:ea typeface="Source Sans Pro" panose="020B0503030403020204" pitchFamily="34" charset="0"/>
            </a:endParaRPr>
          </a:p>
        </p:txBody>
      </p:sp>
      <p:sp>
        <p:nvSpPr>
          <p:cNvPr id="3" name="Title 1">
            <a:extLst>
              <a:ext uri="{FF2B5EF4-FFF2-40B4-BE49-F238E27FC236}">
                <a16:creationId xmlns:a16="http://schemas.microsoft.com/office/drawing/2014/main" id="{1502F088-4954-3226-8836-32BB5A38E953}"/>
              </a:ext>
            </a:extLst>
          </p:cNvPr>
          <p:cNvSpPr txBox="1">
            <a:spLocks/>
          </p:cNvSpPr>
          <p:nvPr/>
        </p:nvSpPr>
        <p:spPr>
          <a:xfrm>
            <a:off x="473085" y="1562099"/>
            <a:ext cx="10515600" cy="486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cs typeface="+mj-cs"/>
              </a:rPr>
              <a:t>There are some wider challenges the public </a:t>
            </a:r>
            <a:r>
              <a:rPr lang="en-US" sz="2000" dirty="0">
                <a:solidFill>
                  <a:srgbClr val="3A4A5A"/>
                </a:solidFill>
                <a:latin typeface="Source Sans Pro" panose="020B0503030403020204" pitchFamily="34" charset="0"/>
                <a:ea typeface="Source Sans Pro" panose="020B0503030403020204" pitchFamily="34" charset="0"/>
              </a:rPr>
              <a:t>sector</a:t>
            </a:r>
            <a:r>
              <a:rPr kumimoji="0" lang="en-US" sz="200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cs typeface="+mj-cs"/>
              </a:rPr>
              <a:t> needs to respond to, to ensure it is better prepared to deliver for the future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80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NZ" sz="1800"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cs typeface="+mj-cs"/>
            </a:endParaRPr>
          </a:p>
        </p:txBody>
      </p:sp>
      <p:sp>
        <p:nvSpPr>
          <p:cNvPr id="4" name="Rectangle: Rounded Corners 3">
            <a:extLst>
              <a:ext uri="{FF2B5EF4-FFF2-40B4-BE49-F238E27FC236}">
                <a16:creationId xmlns:a16="http://schemas.microsoft.com/office/drawing/2014/main" id="{A9354401-44D4-C20A-81E7-8955EDD5FED7}"/>
              </a:ext>
            </a:extLst>
          </p:cNvPr>
          <p:cNvSpPr/>
          <p:nvPr/>
        </p:nvSpPr>
        <p:spPr>
          <a:xfrm>
            <a:off x="646043" y="2460763"/>
            <a:ext cx="2653748" cy="7653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rPr>
              <a:t>High compliance and integration costs</a:t>
            </a:r>
            <a:endParaRPr kumimoji="0" lang="en-AU" sz="14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5" name="Rectangle: Rounded Corners 4">
            <a:extLst>
              <a:ext uri="{FF2B5EF4-FFF2-40B4-BE49-F238E27FC236}">
                <a16:creationId xmlns:a16="http://schemas.microsoft.com/office/drawing/2014/main" id="{E76DE9FA-1AE0-03C9-7FC5-72918A4729A1}"/>
              </a:ext>
            </a:extLst>
          </p:cNvPr>
          <p:cNvSpPr/>
          <p:nvPr/>
        </p:nvSpPr>
        <p:spPr>
          <a:xfrm>
            <a:off x="4154592" y="2482849"/>
            <a:ext cx="2653748" cy="7653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Duplication and inefficiencies across agencies</a:t>
            </a:r>
            <a:endParaRPr kumimoji="0" lang="en-AU" sz="14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6" name="Rectangle: Rounded Corners 5">
            <a:extLst>
              <a:ext uri="{FF2B5EF4-FFF2-40B4-BE49-F238E27FC236}">
                <a16:creationId xmlns:a16="http://schemas.microsoft.com/office/drawing/2014/main" id="{64649DC8-629A-07CD-8711-225F577C17B6}"/>
              </a:ext>
            </a:extLst>
          </p:cNvPr>
          <p:cNvSpPr/>
          <p:nvPr/>
        </p:nvSpPr>
        <p:spPr>
          <a:xfrm>
            <a:off x="7584338" y="2482849"/>
            <a:ext cx="2653748" cy="7653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Poor citizen experience due to disconnected services</a:t>
            </a:r>
            <a:endParaRPr kumimoji="0" lang="en-AU" sz="14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7" name="Rectangle: Rounded Corners 6">
            <a:extLst>
              <a:ext uri="{FF2B5EF4-FFF2-40B4-BE49-F238E27FC236}">
                <a16:creationId xmlns:a16="http://schemas.microsoft.com/office/drawing/2014/main" id="{6613A387-6DD2-5076-9D44-81F425AB4A02}"/>
              </a:ext>
            </a:extLst>
          </p:cNvPr>
          <p:cNvSpPr/>
          <p:nvPr/>
        </p:nvSpPr>
        <p:spPr>
          <a:xfrm>
            <a:off x="4154592" y="3737076"/>
            <a:ext cx="2653748" cy="7653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Limited uptake of digital and AI tools</a:t>
            </a:r>
            <a:endParaRPr kumimoji="0" lang="en-AU" sz="14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0" name="Rectangle: Rounded Corners 9">
            <a:extLst>
              <a:ext uri="{FF2B5EF4-FFF2-40B4-BE49-F238E27FC236}">
                <a16:creationId xmlns:a16="http://schemas.microsoft.com/office/drawing/2014/main" id="{C8A8100E-ED50-B066-B023-B69286B6A317}"/>
              </a:ext>
            </a:extLst>
          </p:cNvPr>
          <p:cNvSpPr/>
          <p:nvPr/>
        </p:nvSpPr>
        <p:spPr>
          <a:xfrm>
            <a:off x="646043" y="3737077"/>
            <a:ext cx="2653748" cy="7653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rPr>
              <a:t>Continued growth in expenditure, FTE and functions</a:t>
            </a:r>
            <a:endParaRPr kumimoji="0" lang="en-AU" sz="14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1" name="Rectangle: Rounded Corners 10">
            <a:extLst>
              <a:ext uri="{FF2B5EF4-FFF2-40B4-BE49-F238E27FC236}">
                <a16:creationId xmlns:a16="http://schemas.microsoft.com/office/drawing/2014/main" id="{CB02FE8B-F36C-BDB3-EADD-58EC94599A42}"/>
              </a:ext>
            </a:extLst>
          </p:cNvPr>
          <p:cNvSpPr/>
          <p:nvPr/>
        </p:nvSpPr>
        <p:spPr>
          <a:xfrm>
            <a:off x="4154592" y="4913244"/>
            <a:ext cx="2653748" cy="7653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Fragmented model that is often too slow to respond</a:t>
            </a:r>
            <a:endParaRPr kumimoji="0" lang="en-AU" sz="14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12" name="Rectangle: Rounded Corners 11">
            <a:extLst>
              <a:ext uri="{FF2B5EF4-FFF2-40B4-BE49-F238E27FC236}">
                <a16:creationId xmlns:a16="http://schemas.microsoft.com/office/drawing/2014/main" id="{1799529F-851E-02DF-A7A4-24BE91ABB82D}"/>
              </a:ext>
            </a:extLst>
          </p:cNvPr>
          <p:cNvSpPr/>
          <p:nvPr/>
        </p:nvSpPr>
        <p:spPr>
          <a:xfrm>
            <a:off x="7584338" y="3737076"/>
            <a:ext cx="2653748" cy="7653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Declining value and questions over productivity</a:t>
            </a:r>
            <a:endParaRPr kumimoji="0" lang="en-AU" sz="14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7078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3F924-9D4E-AF54-B2CB-1065500A7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51FCE-2F21-4A12-D452-DC3AAE943CAE}"/>
              </a:ext>
            </a:extLst>
          </p:cNvPr>
          <p:cNvSpPr>
            <a:spLocks noGrp="1"/>
          </p:cNvSpPr>
          <p:nvPr>
            <p:ph type="title" idx="4294967295"/>
          </p:nvPr>
        </p:nvSpPr>
        <p:spPr>
          <a:xfrm>
            <a:off x="523091" y="290132"/>
            <a:ext cx="10515600" cy="558800"/>
          </a:xfrm>
        </p:spPr>
        <p:txBody>
          <a:bodyPr>
            <a:normAutofit/>
          </a:bodyPr>
          <a:lstStyle/>
          <a:p>
            <a:r>
              <a:rPr lang="en-NZ" sz="3200" b="1" dirty="0">
                <a:solidFill>
                  <a:srgbClr val="3A4A5A"/>
                </a:solidFill>
                <a:latin typeface="Source Sans Pro" panose="020B0503030403020204" pitchFamily="34" charset="0"/>
                <a:ea typeface="Source Sans Pro" panose="020B0503030403020204" pitchFamily="34" charset="0"/>
              </a:rPr>
              <a:t>Direction for the public sector</a:t>
            </a:r>
          </a:p>
        </p:txBody>
      </p:sp>
      <p:sp>
        <p:nvSpPr>
          <p:cNvPr id="3" name="Text Placeholder 2">
            <a:extLst>
              <a:ext uri="{FF2B5EF4-FFF2-40B4-BE49-F238E27FC236}">
                <a16:creationId xmlns:a16="http://schemas.microsoft.com/office/drawing/2014/main" id="{822A5C5C-65C4-FD44-E3BC-AA06DCF7DEF5}"/>
              </a:ext>
            </a:extLst>
          </p:cNvPr>
          <p:cNvSpPr>
            <a:spLocks noGrp="1"/>
          </p:cNvSpPr>
          <p:nvPr>
            <p:ph type="body" idx="4294967295"/>
          </p:nvPr>
        </p:nvSpPr>
        <p:spPr>
          <a:xfrm>
            <a:off x="630621" y="998538"/>
            <a:ext cx="10779125" cy="2819836"/>
          </a:xfrm>
        </p:spPr>
        <p:txBody>
          <a:bodyPr>
            <a:normAutofit fontScale="92500" lnSpcReduction="10000"/>
          </a:bodyPr>
          <a:lstStyle/>
          <a:p>
            <a:pPr marL="0" indent="0">
              <a:lnSpc>
                <a:spcPct val="100000"/>
              </a:lnSpc>
              <a:spcBef>
                <a:spcPct val="0"/>
              </a:spcBef>
              <a:buNone/>
            </a:pPr>
            <a:r>
              <a:rPr lang="en-US" sz="2200" b="1" dirty="0">
                <a:solidFill>
                  <a:srgbClr val="3A4A5A"/>
                </a:solidFill>
                <a:latin typeface="Source Sans Pro" panose="020B0503030403020204" pitchFamily="34" charset="0"/>
                <a:ea typeface="Source Sans Pro" panose="020B0503030403020204" pitchFamily="34" charset="0"/>
                <a:cs typeface="+mj-cs"/>
              </a:rPr>
              <a:t>We need to start moving towards a more optimal future state to better respond to the needs of citizens</a:t>
            </a:r>
          </a:p>
          <a:p>
            <a:pPr>
              <a:spcAft>
                <a:spcPts val="385"/>
              </a:spcAft>
            </a:pPr>
            <a:r>
              <a:rPr lang="en-US" sz="1900" dirty="0">
                <a:solidFill>
                  <a:schemeClr val="bg2">
                    <a:lumMod val="25000"/>
                  </a:schemeClr>
                </a:solidFill>
                <a:latin typeface="Source Sans Pro" panose="020B0503030403020204" pitchFamily="34" charset="0"/>
                <a:ea typeface="Source Sans Pro" panose="020B0503030403020204" pitchFamily="34" charset="0"/>
              </a:rPr>
              <a:t>The Public Service Commissioner has identified priorities that will inform the case for change in the public sector operating model:</a:t>
            </a:r>
          </a:p>
          <a:p>
            <a:pPr marL="800100" lvl="1" indent="-342900">
              <a:buSzPts val="1000"/>
              <a:buFont typeface="Symbol" panose="05050102010706020507" pitchFamily="18" charset="2"/>
              <a:buChar char=""/>
              <a:tabLst>
                <a:tab pos="457200" algn="l"/>
              </a:tabLst>
            </a:pPr>
            <a:r>
              <a:rPr lang="en-AU" sz="1900" b="1" dirty="0">
                <a:solidFill>
                  <a:schemeClr val="bg2">
                    <a:lumMod val="25000"/>
                  </a:schemeClr>
                </a:solidFill>
                <a:effectLst/>
                <a:latin typeface="Source Sans Pro" panose="020B0503030403020204" pitchFamily="34" charset="0"/>
                <a:ea typeface="Source Sans Pro" panose="020B0503030403020204" pitchFamily="34" charset="0"/>
                <a:cs typeface="Aptos" panose="020B0004020202020204" pitchFamily="34" charset="0"/>
              </a:rPr>
              <a:t>Fewer, smarter agencies</a:t>
            </a:r>
            <a:r>
              <a:rPr lang="en-AU" sz="1900" b="1" dirty="0">
                <a:solidFill>
                  <a:schemeClr val="bg2">
                    <a:lumMod val="25000"/>
                  </a:schemeClr>
                </a:solidFill>
                <a:latin typeface="Source Sans Pro" panose="020B0503030403020204" pitchFamily="34" charset="0"/>
                <a:ea typeface="Source Sans Pro" panose="020B0503030403020204" pitchFamily="34" charset="0"/>
                <a:cs typeface="Aptos" panose="020B0004020202020204" pitchFamily="34" charset="0"/>
              </a:rPr>
              <a:t> - </a:t>
            </a:r>
            <a:r>
              <a:rPr lang="en-AU" sz="1900" dirty="0">
                <a:solidFill>
                  <a:schemeClr val="bg2">
                    <a:lumMod val="25000"/>
                  </a:schemeClr>
                </a:solidFill>
                <a:effectLst/>
                <a:latin typeface="Source Sans Pro" panose="020B0503030403020204" pitchFamily="34" charset="0"/>
                <a:ea typeface="Source Sans Pro" panose="020B0503030403020204" pitchFamily="34" charset="0"/>
                <a:cs typeface="Aptos" panose="020B0004020202020204" pitchFamily="34" charset="0"/>
              </a:rPr>
              <a:t>reduce the number of departments, and group by how citizens interact with government.</a:t>
            </a:r>
            <a:endParaRPr lang="en-NZ" sz="1900" dirty="0">
              <a:solidFill>
                <a:schemeClr val="bg2">
                  <a:lumMod val="25000"/>
                </a:schemeClr>
              </a:solidFill>
              <a:effectLst/>
              <a:latin typeface="Source Sans Pro" panose="020B0503030403020204" pitchFamily="34" charset="0"/>
              <a:ea typeface="Source Sans Pro" panose="020B0503030403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AU" sz="1900" b="1" dirty="0">
                <a:solidFill>
                  <a:schemeClr val="bg2">
                    <a:lumMod val="25000"/>
                  </a:schemeClr>
                </a:solidFill>
                <a:effectLst/>
                <a:latin typeface="Source Sans Pro" panose="020B0503030403020204" pitchFamily="34" charset="0"/>
                <a:ea typeface="Source Sans Pro" panose="020B0503030403020204" pitchFamily="34" charset="0"/>
                <a:cs typeface="Aptos" panose="020B0004020202020204" pitchFamily="34" charset="0"/>
              </a:rPr>
              <a:t>Digital-first transformation</a:t>
            </a:r>
            <a:r>
              <a:rPr lang="en-AU" sz="1900" b="1" dirty="0">
                <a:solidFill>
                  <a:schemeClr val="bg2">
                    <a:lumMod val="25000"/>
                  </a:schemeClr>
                </a:solidFill>
                <a:latin typeface="Source Sans Pro" panose="020B0503030403020204" pitchFamily="34" charset="0"/>
                <a:ea typeface="Source Sans Pro" panose="020B0503030403020204" pitchFamily="34" charset="0"/>
                <a:cs typeface="Aptos" panose="020B0004020202020204" pitchFamily="34" charset="0"/>
              </a:rPr>
              <a:t> - </a:t>
            </a:r>
            <a:r>
              <a:rPr lang="en-AU" sz="1900" dirty="0">
                <a:solidFill>
                  <a:schemeClr val="bg2">
                    <a:lumMod val="25000"/>
                  </a:schemeClr>
                </a:solidFill>
                <a:effectLst/>
                <a:latin typeface="Source Sans Pro" panose="020B0503030403020204" pitchFamily="34" charset="0"/>
                <a:ea typeface="Source Sans Pro" panose="020B0503030403020204" pitchFamily="34" charset="0"/>
                <a:cs typeface="Aptos" panose="020B0004020202020204" pitchFamily="34" charset="0"/>
              </a:rPr>
              <a:t>accelerate adoption of digital technologies and AI to streamline services and reduce costs.</a:t>
            </a:r>
            <a:endParaRPr lang="en-NZ" sz="1900" dirty="0">
              <a:solidFill>
                <a:schemeClr val="bg2">
                  <a:lumMod val="25000"/>
                </a:schemeClr>
              </a:solidFill>
              <a:effectLst/>
              <a:latin typeface="Source Sans Pro" panose="020B0503030403020204" pitchFamily="34" charset="0"/>
              <a:ea typeface="Source Sans Pro" panose="020B0503030403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AU" sz="1900" b="1" dirty="0">
                <a:solidFill>
                  <a:schemeClr val="bg2">
                    <a:lumMod val="25000"/>
                  </a:schemeClr>
                </a:solidFill>
                <a:effectLst/>
                <a:latin typeface="Source Sans Pro" panose="020B0503030403020204" pitchFamily="34" charset="0"/>
                <a:ea typeface="Source Sans Pro" panose="020B0503030403020204" pitchFamily="34" charset="0"/>
                <a:cs typeface="Aptos" panose="020B0004020202020204" pitchFamily="34" charset="0"/>
              </a:rPr>
              <a:t>System-wide co-ordination</a:t>
            </a:r>
            <a:r>
              <a:rPr lang="en-AU" sz="1900" b="1" dirty="0">
                <a:solidFill>
                  <a:schemeClr val="bg2">
                    <a:lumMod val="25000"/>
                  </a:schemeClr>
                </a:solidFill>
                <a:latin typeface="Source Sans Pro" panose="020B0503030403020204" pitchFamily="34" charset="0"/>
                <a:ea typeface="Source Sans Pro" panose="020B0503030403020204" pitchFamily="34" charset="0"/>
                <a:cs typeface="Aptos" panose="020B0004020202020204" pitchFamily="34" charset="0"/>
              </a:rPr>
              <a:t> -</a:t>
            </a:r>
            <a:r>
              <a:rPr lang="en-AU" sz="1900" dirty="0">
                <a:solidFill>
                  <a:schemeClr val="bg2">
                    <a:lumMod val="25000"/>
                  </a:schemeClr>
                </a:solidFill>
                <a:effectLst/>
                <a:latin typeface="Source Sans Pro" panose="020B0503030403020204" pitchFamily="34" charset="0"/>
                <a:ea typeface="Source Sans Pro" panose="020B0503030403020204" pitchFamily="34" charset="0"/>
                <a:cs typeface="Aptos" panose="020B0004020202020204" pitchFamily="34" charset="0"/>
              </a:rPr>
              <a:t> centralise decision-making and investment in digital infrastructure for greater efficiency and value.</a:t>
            </a:r>
            <a:endParaRPr lang="en-NZ" sz="1900" dirty="0">
              <a:solidFill>
                <a:schemeClr val="bg2">
                  <a:lumMod val="25000"/>
                </a:schemeClr>
              </a:solidFill>
              <a:effectLst/>
              <a:latin typeface="Source Sans Pro" panose="020B0503030403020204" pitchFamily="34" charset="0"/>
              <a:ea typeface="Source Sans Pro" panose="020B0503030403020204" pitchFamily="34" charset="0"/>
              <a:cs typeface="Aptos" panose="020B0004020202020204" pitchFamily="34" charset="0"/>
            </a:endParaRPr>
          </a:p>
          <a:p>
            <a:pPr marL="800100" lvl="1" indent="-342900">
              <a:spcAft>
                <a:spcPts val="385"/>
              </a:spcAft>
              <a:buFont typeface="Arial" panose="020B0604020202020204" pitchFamily="34" charset="0"/>
              <a:buChar char="•"/>
            </a:pPr>
            <a:endParaRPr lang="en-US" sz="2200" dirty="0">
              <a:solidFill>
                <a:prstClr val="black"/>
              </a:solidFill>
              <a:latin typeface="Source Sans Pro" panose="020B0503030403020204" pitchFamily="34" charset="0"/>
              <a:ea typeface="Source Sans Pro" panose="020B0503030403020204" pitchFamily="34" charset="0"/>
            </a:endParaRPr>
          </a:p>
          <a:p>
            <a:endParaRPr lang="en-NZ" sz="2000" dirty="0"/>
          </a:p>
        </p:txBody>
      </p:sp>
      <p:graphicFrame>
        <p:nvGraphicFramePr>
          <p:cNvPr id="4" name="Text Placeholder 2">
            <a:extLst>
              <a:ext uri="{FF2B5EF4-FFF2-40B4-BE49-F238E27FC236}">
                <a16:creationId xmlns:a16="http://schemas.microsoft.com/office/drawing/2014/main" id="{FA3A378B-8D70-944B-0858-5737DCBCCBB8}"/>
              </a:ext>
            </a:extLst>
          </p:cNvPr>
          <p:cNvGraphicFramePr/>
          <p:nvPr/>
        </p:nvGraphicFramePr>
        <p:xfrm>
          <a:off x="1384604" y="3690358"/>
          <a:ext cx="9422792" cy="3292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735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391CE-41B5-AC75-6977-DB9A2B8BE24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F430952-FC5D-8802-9EE4-11B30DE1FE68}"/>
              </a:ext>
            </a:extLst>
          </p:cNvPr>
          <p:cNvSpPr/>
          <p:nvPr/>
        </p:nvSpPr>
        <p:spPr>
          <a:xfrm>
            <a:off x="394755" y="1090207"/>
            <a:ext cx="11054291" cy="74474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NZ" dirty="0">
                <a:solidFill>
                  <a:schemeClr val="tx2"/>
                </a:solidFill>
                <a:latin typeface="Source Sans Pro" panose="020B0503030403020204" pitchFamily="34" charset="0"/>
                <a:ea typeface="Source Sans Pro" panose="020B0503030403020204" pitchFamily="34" charset="0"/>
              </a:rPr>
              <a:t>The Minister for the Public Service and Minister of Finance issued an updated </a:t>
            </a:r>
            <a:r>
              <a:rPr lang="en-NZ" dirty="0">
                <a:solidFill>
                  <a:schemeClr val="tx2"/>
                </a:solidFill>
                <a:latin typeface="Source Sans Pro" panose="020B0503030403020204" pitchFamily="34" charset="0"/>
                <a:ea typeface="Source Sans Pro" panose="020B0503030403020204" pitchFamily="34" charset="0"/>
                <a:hlinkClick r:id="rId2"/>
              </a:rPr>
              <a:t>Enduring Letter of Expectations for Statutory Crown entity boards in April 2024</a:t>
            </a:r>
            <a:r>
              <a:rPr lang="en-NZ" dirty="0">
                <a:solidFill>
                  <a:schemeClr val="tx2"/>
                </a:solidFill>
                <a:latin typeface="Source Sans Pro" panose="020B0503030403020204" pitchFamily="34" charset="0"/>
                <a:ea typeface="Source Sans Pro" panose="020B0503030403020204" pitchFamily="34" charset="0"/>
              </a:rPr>
              <a:t>.</a:t>
            </a:r>
            <a:endParaRPr kumimoji="0" lang="en-AU" sz="180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B7B10001-8859-212C-D0C7-DC2CF2B60951}"/>
              </a:ext>
            </a:extLst>
          </p:cNvPr>
          <p:cNvSpPr>
            <a:spLocks noGrp="1"/>
          </p:cNvSpPr>
          <p:nvPr>
            <p:ph type="title"/>
          </p:nvPr>
        </p:nvSpPr>
        <p:spPr>
          <a:xfrm>
            <a:off x="247650" y="340044"/>
            <a:ext cx="10515600" cy="558799"/>
          </a:xfrm>
        </p:spPr>
        <p:txBody>
          <a:bodyPr/>
          <a:lstStyle/>
          <a:p>
            <a:r>
              <a:rPr lang="en-NZ" sz="3200" b="1" dirty="0"/>
              <a:t>Enduring Letter of Expectations</a:t>
            </a:r>
          </a:p>
        </p:txBody>
      </p:sp>
      <p:pic>
        <p:nvPicPr>
          <p:cNvPr id="16" name="Graphic 15" descr="Statistics with solid fill">
            <a:extLst>
              <a:ext uri="{FF2B5EF4-FFF2-40B4-BE49-F238E27FC236}">
                <a16:creationId xmlns:a16="http://schemas.microsoft.com/office/drawing/2014/main" id="{78319CD8-EEBF-F394-84F8-EEB2924FB2A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4755" y="2907925"/>
            <a:ext cx="744740" cy="744740"/>
          </a:xfrm>
          <a:prstGeom prst="rect">
            <a:avLst/>
          </a:prstGeom>
        </p:spPr>
      </p:pic>
      <p:sp>
        <p:nvSpPr>
          <p:cNvPr id="17" name="TextBox 16">
            <a:extLst>
              <a:ext uri="{FF2B5EF4-FFF2-40B4-BE49-F238E27FC236}">
                <a16:creationId xmlns:a16="http://schemas.microsoft.com/office/drawing/2014/main" id="{7EDAC0AA-EF0D-97C5-7A09-F39328D79A2A}"/>
              </a:ext>
            </a:extLst>
          </p:cNvPr>
          <p:cNvSpPr txBox="1"/>
          <p:nvPr/>
        </p:nvSpPr>
        <p:spPr>
          <a:xfrm>
            <a:off x="1372186" y="2889403"/>
            <a:ext cx="96577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Drive </a:t>
            </a:r>
            <a:r>
              <a:rPr kumimoji="0" lang="en-US" sz="160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greater value from funding and public assets, and understanding reprioritisation </a:t>
            </a:r>
            <a:r>
              <a:rPr kumimoji="0" lang="en-US" sz="16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should be used to deliver better results</a:t>
            </a:r>
            <a:endParaRPr kumimoji="0" lang="en-AU" sz="16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800B8B8E-DEB7-E34C-CB44-4C52E35411D1}"/>
              </a:ext>
            </a:extLst>
          </p:cNvPr>
          <p:cNvSpPr txBox="1"/>
          <p:nvPr/>
        </p:nvSpPr>
        <p:spPr>
          <a:xfrm>
            <a:off x="1372185" y="4124460"/>
            <a:ext cx="9929755"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Full </a:t>
            </a:r>
            <a:r>
              <a:rPr kumimoji="0" lang="en-US" sz="160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understanding of entity cost drivers and performance against key outcomes</a:t>
            </a:r>
            <a:r>
              <a:rPr kumimoji="0" lang="en-US" sz="16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 and clearly account for these in reporting</a:t>
            </a:r>
            <a:endParaRPr kumimoji="0" lang="en-AU" sz="16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sp>
        <p:nvSpPr>
          <p:cNvPr id="19" name="TextBox 18">
            <a:extLst>
              <a:ext uri="{FF2B5EF4-FFF2-40B4-BE49-F238E27FC236}">
                <a16:creationId xmlns:a16="http://schemas.microsoft.com/office/drawing/2014/main" id="{FAF3653B-6FA6-2300-49D7-E0998D5CD896}"/>
              </a:ext>
            </a:extLst>
          </p:cNvPr>
          <p:cNvSpPr txBox="1"/>
          <p:nvPr/>
        </p:nvSpPr>
        <p:spPr>
          <a:xfrm>
            <a:off x="1372186" y="5341655"/>
            <a:ext cx="97657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Take a </a:t>
            </a:r>
            <a:r>
              <a:rPr kumimoji="0" lang="en-US" sz="160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continuous improvement approach </a:t>
            </a:r>
            <a:r>
              <a:rPr kumimoji="0" lang="en-US" sz="16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rPr>
              <a:t>to activities and programmes, incorporating evidence and evaluation practices to improve services</a:t>
            </a:r>
            <a:endParaRPr kumimoji="0" lang="en-AU" sz="1600" b="0" i="0" u="none" strike="noStrike" kern="1200" cap="none" spc="0" normalizeH="0" baseline="0" noProof="0" dirty="0">
              <a:ln>
                <a:noFill/>
              </a:ln>
              <a:solidFill>
                <a:srgbClr val="44546A"/>
              </a:solidFill>
              <a:effectLst/>
              <a:uLnTx/>
              <a:uFillTx/>
              <a:latin typeface="Source Sans Pro" panose="020B0503030403020204" pitchFamily="34" charset="0"/>
              <a:ea typeface="Source Sans Pro" panose="020B0503030403020204" pitchFamily="34" charset="0"/>
            </a:endParaRPr>
          </a:p>
        </p:txBody>
      </p:sp>
      <p:pic>
        <p:nvPicPr>
          <p:cNvPr id="1026" name="Picture 2" descr="Continuous improvement ">
            <a:extLst>
              <a:ext uri="{FF2B5EF4-FFF2-40B4-BE49-F238E27FC236}">
                <a16:creationId xmlns:a16="http://schemas.microsoft.com/office/drawing/2014/main" id="{AF6A4BC5-9347-FF05-50EF-3266749B2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56" y="5307440"/>
            <a:ext cx="744740" cy="744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ph ">
            <a:extLst>
              <a:ext uri="{FF2B5EF4-FFF2-40B4-BE49-F238E27FC236}">
                <a16:creationId xmlns:a16="http://schemas.microsoft.com/office/drawing/2014/main" id="{70A471CA-6CE7-67BB-A3C1-DCE25630D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096" y="4054447"/>
            <a:ext cx="744740" cy="74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86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FA56-42EA-A319-49AB-72DDA28F6007}"/>
              </a:ext>
            </a:extLst>
          </p:cNvPr>
          <p:cNvSpPr>
            <a:spLocks noGrp="1"/>
          </p:cNvSpPr>
          <p:nvPr>
            <p:ph type="title"/>
          </p:nvPr>
        </p:nvSpPr>
        <p:spPr>
          <a:xfrm>
            <a:off x="387350" y="1231900"/>
            <a:ext cx="6083300" cy="4914900"/>
          </a:xfrm>
        </p:spPr>
        <p:txBody>
          <a:bodyPr/>
          <a:lstStyle/>
          <a:p>
            <a:br>
              <a:rPr lang="en-US" sz="2000" dirty="0">
                <a:solidFill>
                  <a:schemeClr val="tx2"/>
                </a:solidFill>
              </a:rPr>
            </a:br>
            <a:br>
              <a:rPr lang="en-US" sz="2000" dirty="0">
                <a:solidFill>
                  <a:schemeClr val="tx2"/>
                </a:solidFill>
              </a:rPr>
            </a:br>
            <a:br>
              <a:rPr lang="en-US" sz="2000" dirty="0">
                <a:solidFill>
                  <a:schemeClr val="tx2"/>
                </a:solidFill>
              </a:rPr>
            </a:br>
            <a:r>
              <a:rPr lang="en-US" sz="2000" dirty="0">
                <a:solidFill>
                  <a:schemeClr val="tx2"/>
                </a:solidFill>
              </a:rPr>
              <a:t>Crown entities are part of government and are owned by the Crown. Establishing a Crown entity reflects a decision by Parliament that a function or functions should be carried out at </a:t>
            </a:r>
            <a:r>
              <a:rPr lang="en-US" sz="2000" dirty="0" err="1">
                <a:solidFill>
                  <a:schemeClr val="tx2"/>
                </a:solidFill>
              </a:rPr>
              <a:t>ʻarmʼs-lengthʼ</a:t>
            </a:r>
            <a:r>
              <a:rPr lang="en-US" sz="2000" dirty="0">
                <a:solidFill>
                  <a:schemeClr val="tx2"/>
                </a:solidFill>
              </a:rPr>
              <a:t>. </a:t>
            </a:r>
            <a:br>
              <a:rPr lang="en-US" sz="2000" dirty="0">
                <a:solidFill>
                  <a:schemeClr val="tx2"/>
                </a:solidFill>
              </a:rPr>
            </a:br>
            <a:br>
              <a:rPr lang="en-US" sz="2000" dirty="0">
                <a:solidFill>
                  <a:schemeClr val="tx2"/>
                </a:solidFill>
              </a:rPr>
            </a:br>
            <a:br>
              <a:rPr lang="en-US" sz="2000" dirty="0">
                <a:solidFill>
                  <a:schemeClr val="tx2"/>
                </a:solidFill>
              </a:rPr>
            </a:br>
            <a:r>
              <a:rPr lang="en-US" sz="2000" dirty="0">
                <a:solidFill>
                  <a:schemeClr val="tx2"/>
                </a:solidFill>
              </a:rPr>
              <a:t>The Crown Entities Act provides the framework for establishing, governing and operating all categories of Crown entities. It also clarifies the roles, responsibilities and the accountability relationships between Crown entities and their boards, responsible ministers, and their departments.</a:t>
            </a:r>
            <a:br>
              <a:rPr lang="en-US" sz="2000" dirty="0">
                <a:solidFill>
                  <a:schemeClr val="tx2"/>
                </a:solidFill>
              </a:rPr>
            </a:br>
            <a:br>
              <a:rPr lang="en-US" sz="2000" dirty="0">
                <a:solidFill>
                  <a:schemeClr val="tx2"/>
                </a:solidFill>
              </a:rPr>
            </a:br>
            <a:br>
              <a:rPr lang="en-US" sz="2000" dirty="0">
                <a:solidFill>
                  <a:schemeClr val="tx2"/>
                </a:solidFill>
              </a:rPr>
            </a:br>
            <a:r>
              <a:rPr lang="en-US" sz="2000" dirty="0">
                <a:solidFill>
                  <a:schemeClr val="tx2"/>
                </a:solidFill>
              </a:rPr>
              <a:t>Ministers are answerable to Parliament for overseeing and managing the Crown's interests in, and relationships with, the Crown entities in their portfolios.</a:t>
            </a:r>
          </a:p>
        </p:txBody>
      </p:sp>
      <p:sp>
        <p:nvSpPr>
          <p:cNvPr id="6" name="Title 1">
            <a:extLst>
              <a:ext uri="{FF2B5EF4-FFF2-40B4-BE49-F238E27FC236}">
                <a16:creationId xmlns:a16="http://schemas.microsoft.com/office/drawing/2014/main" id="{FF3DBAC2-601A-9616-CD23-7F0AC96ADBA6}"/>
              </a:ext>
            </a:extLst>
          </p:cNvPr>
          <p:cNvSpPr txBox="1">
            <a:spLocks/>
          </p:cNvSpPr>
          <p:nvPr/>
        </p:nvSpPr>
        <p:spPr>
          <a:xfrm>
            <a:off x="387350" y="304801"/>
            <a:ext cx="10515600" cy="558799"/>
          </a:xfrm>
          <a:prstGeom prst="rect">
            <a:avLst/>
          </a:prstGeom>
        </p:spPr>
        <p:txBody>
          <a:bodyPr anchor="b"/>
          <a:lstStyle>
            <a:lvl1pPr algn="l" defTabSz="914400" rtl="0" eaLnBrk="1" latinLnBrk="0" hangingPunct="1">
              <a:lnSpc>
                <a:spcPct val="90000"/>
              </a:lnSpc>
              <a:spcBef>
                <a:spcPct val="0"/>
              </a:spcBef>
              <a:buNone/>
              <a:defRPr sz="3600" b="0" kern="1200">
                <a:solidFill>
                  <a:srgbClr val="3A4A5A"/>
                </a:solidFill>
                <a:latin typeface="Source Sans Pro" panose="020B0503030403020204" pitchFamily="34" charset="0"/>
                <a:ea typeface="Source Sans Pro" panose="020B050303040302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1" i="0" u="none" strike="noStrike" kern="1200" cap="none" spc="0" normalizeH="0" baseline="0" noProof="0" dirty="0">
                <a:ln>
                  <a:noFill/>
                </a:ln>
                <a:solidFill>
                  <a:srgbClr val="3A4A5A"/>
                </a:solidFill>
                <a:effectLst/>
                <a:uLnTx/>
                <a:uFillTx/>
              </a:rPr>
              <a:t>What is a Crown entity?</a:t>
            </a:r>
          </a:p>
        </p:txBody>
      </p:sp>
      <p:sp>
        <p:nvSpPr>
          <p:cNvPr id="7" name="TextBox 6">
            <a:extLst>
              <a:ext uri="{FF2B5EF4-FFF2-40B4-BE49-F238E27FC236}">
                <a16:creationId xmlns:a16="http://schemas.microsoft.com/office/drawing/2014/main" id="{431FB846-9097-3ABE-3D2F-34ED45C23121}"/>
              </a:ext>
            </a:extLst>
          </p:cNvPr>
          <p:cNvSpPr txBox="1"/>
          <p:nvPr/>
        </p:nvSpPr>
        <p:spPr>
          <a:xfrm>
            <a:off x="6559550" y="1037709"/>
            <a:ext cx="5245100" cy="5109091"/>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Types of Crown entities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Crown entities are defined under the CEA as falling within five main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Statutory entities comprising</a:t>
            </a: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Crown agents (e.g. ACC, NZTA)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autonomous Crown entities (ACEs, such as Te Papa)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independent Crown entities (ICEs, such as the Commerce Commission)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Crown entity companies </a:t>
            </a: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(e.g. Crown Research Institutes, and other companies such as Radio New Zealand)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Crown entity subsidiaries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School boards of trustees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Tertiary Education Institutions</a:t>
            </a:r>
            <a:endParaRPr kumimoji="0" lang="en-AU" sz="17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2763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5695-95B7-2E15-FA51-B3237413D9C0}"/>
              </a:ext>
            </a:extLst>
          </p:cNvPr>
          <p:cNvSpPr>
            <a:spLocks noGrp="1"/>
          </p:cNvSpPr>
          <p:nvPr>
            <p:ph type="title"/>
          </p:nvPr>
        </p:nvSpPr>
        <p:spPr>
          <a:xfrm>
            <a:off x="814401" y="331548"/>
            <a:ext cx="10780699" cy="558799"/>
          </a:xfrm>
        </p:spPr>
        <p:txBody>
          <a:bodyPr lIns="91440" tIns="45720" rIns="91440" bIns="45720" anchor="b"/>
          <a:lstStyle/>
          <a:p>
            <a:r>
              <a:rPr lang="en-NZ" sz="3200" b="1" dirty="0"/>
              <a:t>Crown Entities Act 2004 (some important sections)</a:t>
            </a:r>
          </a:p>
        </p:txBody>
      </p:sp>
      <p:sp>
        <p:nvSpPr>
          <p:cNvPr id="3" name="Text Placeholder 2">
            <a:extLst>
              <a:ext uri="{FF2B5EF4-FFF2-40B4-BE49-F238E27FC236}">
                <a16:creationId xmlns:a16="http://schemas.microsoft.com/office/drawing/2014/main" id="{413C8328-D6AF-07B5-4E27-7B2909D6AE7C}"/>
              </a:ext>
            </a:extLst>
          </p:cNvPr>
          <p:cNvSpPr>
            <a:spLocks noGrp="1"/>
          </p:cNvSpPr>
          <p:nvPr>
            <p:ph type="body" idx="1"/>
          </p:nvPr>
        </p:nvSpPr>
        <p:spPr>
          <a:xfrm>
            <a:off x="679450" y="1102117"/>
            <a:ext cx="10845800" cy="5225520"/>
          </a:xfrm>
        </p:spPr>
        <p:txBody>
          <a:bodyPr lIns="91440" tIns="45720" rIns="91440" bIns="45720" anchor="t"/>
          <a:lstStyle/>
          <a:p>
            <a:pPr marL="342900" lvl="0" indent="-342900" algn="just">
              <a:spcBef>
                <a:spcPts val="600"/>
              </a:spcBef>
              <a:spcAft>
                <a:spcPts val="600"/>
              </a:spcAft>
              <a:buSzPts val="1100"/>
              <a:buFont typeface="Arial" panose="020B0604020202020204" pitchFamily="34" charset="0"/>
              <a:buChar char="•"/>
              <a:tabLst>
                <a:tab pos="455295" algn="l"/>
              </a:tabLst>
            </a:pPr>
            <a:r>
              <a:rPr lang="en-NZ" dirty="0">
                <a:solidFill>
                  <a:srgbClr val="5C646F"/>
                </a:solidFill>
                <a:cs typeface="Times New Roman" panose="02020603050405020304" pitchFamily="18" charset="0"/>
              </a:rPr>
              <a:t>Board members have </a:t>
            </a:r>
            <a:r>
              <a:rPr lang="en-NZ" dirty="0">
                <a:solidFill>
                  <a:srgbClr val="5C646F"/>
                </a:solidFill>
                <a:effectLst/>
                <a:cs typeface="Times New Roman" panose="02020603050405020304" pitchFamily="18" charset="0"/>
              </a:rPr>
              <a:t>an </a:t>
            </a:r>
            <a:r>
              <a:rPr lang="en-NZ" b="1" dirty="0">
                <a:solidFill>
                  <a:srgbClr val="5C646F"/>
                </a:solidFill>
                <a:effectLst/>
                <a:cs typeface="Times New Roman" panose="02020603050405020304" pitchFamily="18" charset="0"/>
              </a:rPr>
              <a:t>individual and collective duty </a:t>
            </a:r>
            <a:r>
              <a:rPr lang="en-NZ" dirty="0">
                <a:solidFill>
                  <a:srgbClr val="5C646F"/>
                </a:solidFill>
                <a:effectLst/>
                <a:cs typeface="Times New Roman" panose="02020603050405020304" pitchFamily="18" charset="0"/>
              </a:rPr>
              <a:t>to their </a:t>
            </a:r>
            <a:r>
              <a:rPr lang="en-NZ" dirty="0">
                <a:solidFill>
                  <a:srgbClr val="5C646F"/>
                </a:solidFill>
                <a:cs typeface="Times New Roman" panose="02020603050405020304" pitchFamily="18" charset="0"/>
              </a:rPr>
              <a:t>responsible Minister (</a:t>
            </a:r>
            <a:r>
              <a:rPr lang="en-NZ" dirty="0">
                <a:solidFill>
                  <a:srgbClr val="5C646F"/>
                </a:solidFill>
                <a:cs typeface="Times New Roman" panose="02020603050405020304" pitchFamily="18" charset="0"/>
                <a:hlinkClick r:id="rId2">
                  <a:extLst>
                    <a:ext uri="{A12FA001-AC4F-418D-AE19-62706E023703}">
                      <ahyp:hlinkClr xmlns:ahyp="http://schemas.microsoft.com/office/drawing/2018/hyperlinkcolor" val="tx"/>
                    </a:ext>
                  </a:extLst>
                </a:hlinkClick>
              </a:rPr>
              <a:t>ss49-57</a:t>
            </a:r>
            <a:r>
              <a:rPr lang="en-NZ" dirty="0">
                <a:solidFill>
                  <a:srgbClr val="5C646F"/>
                </a:solidFill>
                <a:cs typeface="Times New Roman" panose="02020603050405020304" pitchFamily="18" charset="0"/>
              </a:rPr>
              <a:t>)</a:t>
            </a:r>
            <a:endParaRPr lang="en-NZ" dirty="0">
              <a:solidFill>
                <a:srgbClr val="5C646F"/>
              </a:solidFill>
              <a:effectLst/>
              <a:cs typeface="Times New Roman" panose="02020603050405020304" pitchFamily="18" charset="0"/>
            </a:endParaRPr>
          </a:p>
          <a:p>
            <a:pPr marL="285750" lvl="0" indent="-285750" algn="just">
              <a:spcBef>
                <a:spcPts val="600"/>
              </a:spcBef>
              <a:spcAft>
                <a:spcPts val="600"/>
              </a:spcAft>
              <a:buSzPts val="1100"/>
              <a:buFont typeface="Arial" panose="020B0604020202020204" pitchFamily="34" charset="0"/>
              <a:buChar char="•"/>
              <a:tabLst>
                <a:tab pos="455295" algn="l"/>
              </a:tabLst>
            </a:pPr>
            <a:r>
              <a:rPr lang="en-NZ" b="1" dirty="0">
                <a:solidFill>
                  <a:srgbClr val="5C646F"/>
                </a:solidFill>
                <a:effectLst/>
                <a:cs typeface="Times New Roman" panose="02020603050405020304" pitchFamily="18" charset="0"/>
              </a:rPr>
              <a:t>Individual duties </a:t>
            </a:r>
            <a:r>
              <a:rPr lang="en-NZ" dirty="0">
                <a:solidFill>
                  <a:srgbClr val="5C646F"/>
                </a:solidFill>
                <a:effectLst/>
                <a:cs typeface="Times New Roman" panose="02020603050405020304" pitchFamily="18" charset="0"/>
              </a:rPr>
              <a:t>include acting with honesty and integrity, acting with reasonable care, diligence and skill, and in good faith and not at the expense of the entity’s </a:t>
            </a:r>
            <a:r>
              <a:rPr lang="en-NZ" dirty="0">
                <a:solidFill>
                  <a:srgbClr val="5C646F"/>
                </a:solidFill>
                <a:cs typeface="Times New Roman" panose="02020603050405020304" pitchFamily="18" charset="0"/>
              </a:rPr>
              <a:t>interest (</a:t>
            </a:r>
            <a:r>
              <a:rPr lang="en-NZ" dirty="0">
                <a:solidFill>
                  <a:srgbClr val="5C646F"/>
                </a:solidFill>
                <a:cs typeface="Times New Roman" panose="02020603050405020304" pitchFamily="18" charset="0"/>
                <a:hlinkClick r:id="rId3">
                  <a:extLst>
                    <a:ext uri="{A12FA001-AC4F-418D-AE19-62706E023703}">
                      <ahyp:hlinkClr xmlns:ahyp="http://schemas.microsoft.com/office/drawing/2018/hyperlinkcolor" val="tx"/>
                    </a:ext>
                  </a:extLst>
                </a:hlinkClick>
              </a:rPr>
              <a:t>ss53-57</a:t>
            </a:r>
            <a:r>
              <a:rPr lang="en-NZ" dirty="0">
                <a:solidFill>
                  <a:srgbClr val="5C646F"/>
                </a:solidFill>
                <a:cs typeface="Times New Roman" panose="02020603050405020304" pitchFamily="18" charset="0"/>
              </a:rPr>
              <a:t>) </a:t>
            </a:r>
            <a:endParaRPr lang="en-NZ" dirty="0">
              <a:solidFill>
                <a:srgbClr val="5C646F"/>
              </a:solidFill>
              <a:effectLst/>
              <a:cs typeface="Times New Roman" panose="02020603050405020304" pitchFamily="18" charset="0"/>
            </a:endParaRPr>
          </a:p>
          <a:p>
            <a:pPr marL="285750" lvl="0" indent="-285750" algn="just">
              <a:spcBef>
                <a:spcPts val="600"/>
              </a:spcBef>
              <a:spcAft>
                <a:spcPts val="600"/>
              </a:spcAft>
              <a:buSzPts val="1100"/>
              <a:buFont typeface="Arial" panose="020B0604020202020204" pitchFamily="34" charset="0"/>
              <a:buChar char="•"/>
              <a:tabLst>
                <a:tab pos="455295" algn="l"/>
              </a:tabLst>
            </a:pPr>
            <a:r>
              <a:rPr lang="en-NZ" dirty="0">
                <a:solidFill>
                  <a:srgbClr val="5C646F"/>
                </a:solidFill>
                <a:effectLst/>
                <a:cs typeface="Times New Roman"/>
              </a:rPr>
              <a:t>The </a:t>
            </a:r>
            <a:r>
              <a:rPr lang="en-NZ" b="1" dirty="0">
                <a:solidFill>
                  <a:srgbClr val="5C646F"/>
                </a:solidFill>
                <a:effectLst/>
                <a:cs typeface="Times New Roman"/>
              </a:rPr>
              <a:t>board’s collective duties </a:t>
            </a:r>
            <a:r>
              <a:rPr lang="en-NZ" dirty="0">
                <a:solidFill>
                  <a:srgbClr val="5C646F"/>
                </a:solidFill>
                <a:effectLst/>
                <a:cs typeface="Times New Roman"/>
              </a:rPr>
              <a:t>include the board ensuring that:</a:t>
            </a:r>
          </a:p>
          <a:p>
            <a:pPr marL="742950" lvl="1" indent="-285750" algn="just">
              <a:spcBef>
                <a:spcPts val="600"/>
              </a:spcBef>
              <a:spcAft>
                <a:spcPts val="600"/>
              </a:spcAft>
              <a:buSzPts val="1100"/>
              <a:buFont typeface="Arial" panose="020B0604020202020204" pitchFamily="34" charset="0"/>
              <a:buChar char="•"/>
              <a:tabLst>
                <a:tab pos="455295" algn="l"/>
              </a:tabLst>
            </a:pPr>
            <a:r>
              <a:rPr lang="en-NZ" sz="1800" dirty="0">
                <a:solidFill>
                  <a:srgbClr val="5C646F"/>
                </a:solidFill>
                <a:effectLst/>
                <a:latin typeface="Source Sans Pro" panose="020B0503030403020204" pitchFamily="34" charset="0"/>
                <a:ea typeface="Source Sans Pro" panose="020B0503030403020204" pitchFamily="34" charset="0"/>
                <a:cs typeface="Times New Roman"/>
              </a:rPr>
              <a:t>the entity performs its functions efficiently and effectively, and in a manner consistent with the spirit of service to the public (</a:t>
            </a:r>
            <a:r>
              <a:rPr lang="en-NZ" sz="1800" dirty="0">
                <a:solidFill>
                  <a:srgbClr val="5C646F"/>
                </a:solidFill>
                <a:effectLst/>
                <a:latin typeface="Source Sans Pro" panose="020B0503030403020204" pitchFamily="34" charset="0"/>
                <a:ea typeface="Source Sans Pro" panose="020B0503030403020204" pitchFamily="34" charset="0"/>
                <a:cs typeface="Times New Roman"/>
                <a:hlinkClick r:id="rId4">
                  <a:extLst>
                    <a:ext uri="{A12FA001-AC4F-418D-AE19-62706E023703}">
                      <ahyp:hlinkClr xmlns:ahyp="http://schemas.microsoft.com/office/drawing/2018/hyperlinkcolor" val="tx"/>
                    </a:ext>
                  </a:extLst>
                </a:hlinkClick>
              </a:rPr>
              <a:t>s50</a:t>
            </a:r>
            <a:r>
              <a:rPr lang="en-NZ" sz="1800" dirty="0">
                <a:solidFill>
                  <a:srgbClr val="5C646F"/>
                </a:solidFill>
                <a:effectLst/>
                <a:latin typeface="Source Sans Pro" panose="020B0503030403020204" pitchFamily="34" charset="0"/>
                <a:ea typeface="Source Sans Pro" panose="020B0503030403020204" pitchFamily="34" charset="0"/>
                <a:cs typeface="Times New Roman"/>
              </a:rPr>
              <a:t>)</a:t>
            </a:r>
          </a:p>
          <a:p>
            <a:pPr marL="742950" lvl="1" indent="-285750" algn="just">
              <a:spcBef>
                <a:spcPts val="600"/>
              </a:spcBef>
              <a:spcAft>
                <a:spcPts val="600"/>
              </a:spcAft>
              <a:buSzPts val="1100"/>
              <a:buFont typeface="Arial" panose="020B0604020202020204" pitchFamily="34" charset="0"/>
              <a:buChar char="•"/>
              <a:tabLst>
                <a:tab pos="455295" algn="l"/>
              </a:tabLst>
            </a:pPr>
            <a:r>
              <a:rPr lang="en-NZ" sz="1800" dirty="0">
                <a:solidFill>
                  <a:srgbClr val="5C646F"/>
                </a:solidFill>
                <a:latin typeface="Source Sans Pro" panose="020B0503030403020204" pitchFamily="34" charset="0"/>
                <a:ea typeface="Source Sans Pro" panose="020B0503030403020204" pitchFamily="34" charset="0"/>
                <a:cs typeface="Times New Roman"/>
              </a:rPr>
              <a:t>the entity operates in a financially responsible manner (</a:t>
            </a:r>
            <a:r>
              <a:rPr lang="en-NZ" sz="1800" dirty="0">
                <a:solidFill>
                  <a:srgbClr val="5C646F"/>
                </a:solidFill>
                <a:latin typeface="Source Sans Pro" panose="020B0503030403020204" pitchFamily="34" charset="0"/>
                <a:ea typeface="Source Sans Pro" panose="020B0503030403020204" pitchFamily="34" charset="0"/>
                <a:cs typeface="Times New Roman"/>
                <a:hlinkClick r:id="rId5">
                  <a:extLst>
                    <a:ext uri="{A12FA001-AC4F-418D-AE19-62706E023703}">
                      <ahyp:hlinkClr xmlns:ahyp="http://schemas.microsoft.com/office/drawing/2018/hyperlinkcolor" val="tx"/>
                    </a:ext>
                  </a:extLst>
                </a:hlinkClick>
              </a:rPr>
              <a:t>s51</a:t>
            </a:r>
            <a:r>
              <a:rPr lang="en-NZ" sz="1800" dirty="0">
                <a:solidFill>
                  <a:srgbClr val="5C646F"/>
                </a:solidFill>
                <a:latin typeface="Source Sans Pro" panose="020B0503030403020204" pitchFamily="34" charset="0"/>
                <a:ea typeface="Source Sans Pro" panose="020B0503030403020204" pitchFamily="34" charset="0"/>
                <a:cs typeface="Times New Roman"/>
              </a:rPr>
              <a:t>)</a:t>
            </a:r>
            <a:endParaRPr lang="en-NZ" sz="1800" dirty="0">
              <a:solidFill>
                <a:srgbClr val="5C646F"/>
              </a:solidFill>
              <a:effectLst/>
              <a:latin typeface="Source Sans Pro" panose="020B0503030403020204" pitchFamily="34" charset="0"/>
              <a:ea typeface="Source Sans Pro" panose="020B0503030403020204" pitchFamily="34" charset="0"/>
              <a:cs typeface="Times New Roman"/>
            </a:endParaRPr>
          </a:p>
          <a:p>
            <a:pPr marL="285750" lvl="0" indent="-285750" algn="just">
              <a:spcBef>
                <a:spcPts val="600"/>
              </a:spcBef>
              <a:spcAft>
                <a:spcPts val="600"/>
              </a:spcAft>
              <a:buSzPts val="1100"/>
              <a:buFont typeface="Arial" panose="020B0604020202020204" pitchFamily="34" charset="0"/>
              <a:buChar char="•"/>
              <a:tabLst>
                <a:tab pos="455295" algn="l"/>
              </a:tabLst>
            </a:pPr>
            <a:r>
              <a:rPr lang="en-NZ" b="1" dirty="0">
                <a:solidFill>
                  <a:srgbClr val="5C646F"/>
                </a:solidFill>
                <a:effectLst/>
                <a:cs typeface="Times New Roman"/>
              </a:rPr>
              <a:t>Conflict of interest provisions </a:t>
            </a:r>
            <a:r>
              <a:rPr lang="en-NZ" dirty="0">
                <a:solidFill>
                  <a:srgbClr val="5C646F"/>
                </a:solidFill>
                <a:effectLst/>
                <a:cs typeface="Times New Roman"/>
              </a:rPr>
              <a:t>are more specific than those of many private boards (</a:t>
            </a:r>
            <a:r>
              <a:rPr lang="en-NZ" dirty="0">
                <a:solidFill>
                  <a:srgbClr val="5C646F"/>
                </a:solidFill>
                <a:effectLst/>
                <a:cs typeface="Times New Roman"/>
                <a:hlinkClick r:id="rId6">
                  <a:extLst>
                    <a:ext uri="{A12FA001-AC4F-418D-AE19-62706E023703}">
                      <ahyp:hlinkClr xmlns:ahyp="http://schemas.microsoft.com/office/drawing/2018/hyperlinkcolor" val="tx"/>
                    </a:ext>
                  </a:extLst>
                </a:hlinkClick>
              </a:rPr>
              <a:t>ss62-72</a:t>
            </a:r>
            <a:r>
              <a:rPr lang="en-NZ" dirty="0">
                <a:solidFill>
                  <a:srgbClr val="5C646F"/>
                </a:solidFill>
                <a:effectLst/>
                <a:cs typeface="Times New Roman"/>
              </a:rPr>
              <a:t>) – if in doubt, it is best to reach out to your monitoring agency and th</a:t>
            </a:r>
            <a:r>
              <a:rPr lang="en-NZ" dirty="0">
                <a:solidFill>
                  <a:srgbClr val="5C646F"/>
                </a:solidFill>
                <a:cs typeface="Times New Roman"/>
              </a:rPr>
              <a:t>e Commission for advice</a:t>
            </a:r>
            <a:endParaRPr lang="en-NZ" dirty="0">
              <a:solidFill>
                <a:srgbClr val="5C646F"/>
              </a:solidFill>
              <a:effectLst/>
              <a:cs typeface="Times New Roman"/>
            </a:endParaRPr>
          </a:p>
          <a:p>
            <a:pPr marL="285750" lvl="0" indent="-285750" algn="just">
              <a:spcBef>
                <a:spcPts val="600"/>
              </a:spcBef>
              <a:spcAft>
                <a:spcPts val="600"/>
              </a:spcAft>
              <a:buSzPts val="1100"/>
              <a:buFont typeface="Arial" panose="020B0604020202020204" pitchFamily="34" charset="0"/>
              <a:buChar char="•"/>
              <a:tabLst>
                <a:tab pos="455295" algn="l"/>
              </a:tabLst>
            </a:pPr>
            <a:r>
              <a:rPr lang="en-NZ" dirty="0">
                <a:solidFill>
                  <a:srgbClr val="5C646F"/>
                </a:solidFill>
                <a:effectLst/>
                <a:cs typeface="Times New Roman" panose="02020603050405020304" pitchFamily="18" charset="0"/>
              </a:rPr>
              <a:t>The </a:t>
            </a:r>
            <a:r>
              <a:rPr lang="en-NZ" dirty="0">
                <a:solidFill>
                  <a:srgbClr val="5C646F"/>
                </a:solidFill>
                <a:effectLst/>
                <a:cs typeface="Times New Roman" panose="02020603050405020304" pitchFamily="18" charset="0"/>
                <a:hlinkClick r:id="rId7">
                  <a:extLst>
                    <a:ext uri="{A12FA001-AC4F-418D-AE19-62706E023703}">
                      <ahyp:hlinkClr xmlns:ahyp="http://schemas.microsoft.com/office/drawing/2018/hyperlinkcolor" val="tx"/>
                    </a:ext>
                  </a:extLst>
                </a:hlinkClick>
              </a:rPr>
              <a:t>Code of Conduct for Crown Entity Board Members</a:t>
            </a:r>
            <a:r>
              <a:rPr lang="en-NZ" dirty="0">
                <a:solidFill>
                  <a:srgbClr val="5C646F"/>
                </a:solidFill>
                <a:effectLst/>
                <a:cs typeface="Times New Roman" panose="02020603050405020304" pitchFamily="18" charset="0"/>
              </a:rPr>
              <a:t> applies to all statutory Crown entity board members and should be read in conjunction with the duties above</a:t>
            </a:r>
          </a:p>
          <a:p>
            <a:pPr marL="285750" lvl="0" indent="-285750" algn="just">
              <a:spcBef>
                <a:spcPts val="600"/>
              </a:spcBef>
              <a:spcAft>
                <a:spcPts val="600"/>
              </a:spcAft>
              <a:buSzPts val="1100"/>
              <a:buFont typeface="Arial" panose="020B0604020202020204" pitchFamily="34" charset="0"/>
              <a:buChar char="•"/>
              <a:tabLst>
                <a:tab pos="455295" algn="l"/>
              </a:tabLst>
            </a:pPr>
            <a:r>
              <a:rPr lang="en-US" dirty="0">
                <a:solidFill>
                  <a:srgbClr val="5C646F"/>
                </a:solidFill>
              </a:rPr>
              <a:t>Chief executive employment and remuneration </a:t>
            </a:r>
            <a:r>
              <a:rPr lang="en-US" b="0" i="0" dirty="0">
                <a:solidFill>
                  <a:srgbClr val="5C646F"/>
                </a:solidFill>
                <a:effectLst/>
              </a:rPr>
              <a:t>(</a:t>
            </a:r>
            <a:r>
              <a:rPr lang="en-US" b="0" i="0" dirty="0">
                <a:solidFill>
                  <a:srgbClr val="5C646F"/>
                </a:solidFill>
                <a:effectLst/>
                <a:hlinkClick r:id="rId8">
                  <a:extLst>
                    <a:ext uri="{A12FA001-AC4F-418D-AE19-62706E023703}">
                      <ahyp:hlinkClr xmlns:ahyp="http://schemas.microsoft.com/office/drawing/2018/hyperlinkcolor" val="tx"/>
                    </a:ext>
                  </a:extLst>
                </a:hlinkClick>
              </a:rPr>
              <a:t>s117</a:t>
            </a:r>
            <a:r>
              <a:rPr lang="en-US" b="0" i="0" dirty="0">
                <a:solidFill>
                  <a:srgbClr val="5C646F"/>
                </a:solidFill>
                <a:effectLst/>
              </a:rPr>
              <a:t>). The </a:t>
            </a:r>
            <a:r>
              <a:rPr lang="en-US" dirty="0">
                <a:solidFill>
                  <a:srgbClr val="5C646F"/>
                </a:solidFill>
                <a:cs typeface="Times New Roman"/>
              </a:rPr>
              <a:t>board</a:t>
            </a:r>
            <a:r>
              <a:rPr lang="en-US" b="0" i="0" dirty="0">
                <a:solidFill>
                  <a:srgbClr val="5C646F"/>
                </a:solidFill>
                <a:effectLst/>
              </a:rPr>
              <a:t> must obtain the written consent of the Public Service Commissioner before—</a:t>
            </a:r>
          </a:p>
          <a:p>
            <a:pPr lvl="1" algn="just" fontAlgn="base"/>
            <a:r>
              <a:rPr lang="en-US" sz="1800" b="0" i="0" dirty="0">
                <a:solidFill>
                  <a:srgbClr val="5C646F"/>
                </a:solidFill>
                <a:effectLst/>
                <a:latin typeface="Source Sans Pro" panose="020B0503030403020204" pitchFamily="34" charset="0"/>
                <a:ea typeface="Source Sans Pro" panose="020B0503030403020204" pitchFamily="34" charset="0"/>
              </a:rPr>
              <a:t>(a) finalising the terms and conditions; or</a:t>
            </a:r>
          </a:p>
          <a:p>
            <a:pPr lvl="1" algn="just" fontAlgn="base"/>
            <a:r>
              <a:rPr lang="en-US" sz="1800" b="0" i="0" dirty="0">
                <a:solidFill>
                  <a:srgbClr val="5C646F"/>
                </a:solidFill>
                <a:effectLst/>
                <a:latin typeface="Source Sans Pro" panose="020B0503030403020204" pitchFamily="34" charset="0"/>
                <a:ea typeface="Source Sans Pro" panose="020B0503030403020204" pitchFamily="34" charset="0"/>
              </a:rPr>
              <a:t>(b) amending any or all of the terms and conditions once they have been finalized.</a:t>
            </a:r>
            <a:endParaRPr lang="en-NZ" sz="1800" dirty="0">
              <a:solidFill>
                <a:srgbClr val="5C646F"/>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68791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1579F-ECB7-3F5F-09CF-3A9F4C4CBCB5}"/>
            </a:ext>
          </a:extLst>
        </p:cNvPr>
        <p:cNvGrpSpPr/>
        <p:nvPr/>
      </p:nvGrpSpPr>
      <p:grpSpPr>
        <a:xfrm>
          <a:off x="0" y="0"/>
          <a:ext cx="0" cy="0"/>
          <a:chOff x="0" y="0"/>
          <a:chExt cx="0" cy="0"/>
        </a:xfrm>
      </p:grpSpPr>
      <p:pic>
        <p:nvPicPr>
          <p:cNvPr id="5" name="Picture 4" descr="A diagram of a company&#10;&#10;Description automatically generated">
            <a:extLst>
              <a:ext uri="{FF2B5EF4-FFF2-40B4-BE49-F238E27FC236}">
                <a16:creationId xmlns:a16="http://schemas.microsoft.com/office/drawing/2014/main" id="{1D0ADF1C-2B72-A9BE-516A-59AF8A1A4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1" y="1282787"/>
            <a:ext cx="5460701" cy="4508413"/>
          </a:xfrm>
          <a:prstGeom prst="rect">
            <a:avLst/>
          </a:prstGeom>
        </p:spPr>
      </p:pic>
      <p:sp>
        <p:nvSpPr>
          <p:cNvPr id="6" name="Title 1">
            <a:extLst>
              <a:ext uri="{FF2B5EF4-FFF2-40B4-BE49-F238E27FC236}">
                <a16:creationId xmlns:a16="http://schemas.microsoft.com/office/drawing/2014/main" id="{312B0256-2AA1-CE32-5F28-541922823E02}"/>
              </a:ext>
            </a:extLst>
          </p:cNvPr>
          <p:cNvSpPr txBox="1">
            <a:spLocks/>
          </p:cNvSpPr>
          <p:nvPr/>
        </p:nvSpPr>
        <p:spPr>
          <a:xfrm>
            <a:off x="501650" y="307143"/>
            <a:ext cx="10515600" cy="558799"/>
          </a:xfrm>
          <a:prstGeom prst="rect">
            <a:avLst/>
          </a:prstGeom>
        </p:spPr>
        <p:txBody>
          <a:bodyPr anchor="b"/>
          <a:lstStyle>
            <a:lvl1pPr algn="l" defTabSz="914400" rtl="0" eaLnBrk="1" latinLnBrk="0" hangingPunct="1">
              <a:lnSpc>
                <a:spcPct val="90000"/>
              </a:lnSpc>
              <a:spcBef>
                <a:spcPct val="0"/>
              </a:spcBef>
              <a:buNone/>
              <a:defRPr sz="3600" b="0" kern="1200">
                <a:solidFill>
                  <a:srgbClr val="3A4A5A"/>
                </a:solidFill>
                <a:latin typeface="Source Sans Pro" panose="020B0503030403020204" pitchFamily="34" charset="0"/>
                <a:ea typeface="Source Sans Pro" panose="020B050303040302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1" i="0" u="none" strike="noStrike" kern="1200" cap="none" spc="0" normalizeH="0" baseline="0" noProof="0" dirty="0">
                <a:ln>
                  <a:noFill/>
                </a:ln>
                <a:solidFill>
                  <a:srgbClr val="3A4A5A"/>
                </a:solidFill>
                <a:effectLst/>
                <a:uLnTx/>
                <a:uFillTx/>
                <a:latin typeface="Source Sans Pro"/>
                <a:ea typeface="Source Sans Pro"/>
                <a:cs typeface="+mj-cs"/>
              </a:rPr>
              <a:t>Crown Entities Act 2004 – the ‘it takes three’ relationship</a:t>
            </a:r>
            <a:endParaRPr kumimoji="0" lang="en-NZ" sz="3200" b="1" i="0" u="none" strike="noStrike" kern="1200" cap="none" spc="0" normalizeH="0" baseline="0" noProof="0" dirty="0">
              <a:ln>
                <a:noFill/>
              </a:ln>
              <a:solidFill>
                <a:srgbClr val="3A4A5A"/>
              </a:solidFill>
              <a:effectLst/>
              <a:uLnTx/>
              <a:uFillTx/>
              <a:latin typeface="Source Sans Pro" panose="020B0503030403020204" pitchFamily="34" charset="0"/>
              <a:ea typeface="Source Sans Pro" panose="020B0503030403020204" pitchFamily="34" charset="0"/>
              <a:cs typeface="+mj-cs"/>
            </a:endParaRPr>
          </a:p>
        </p:txBody>
      </p:sp>
      <p:pic>
        <p:nvPicPr>
          <p:cNvPr id="8" name="Picture 7">
            <a:extLst>
              <a:ext uri="{FF2B5EF4-FFF2-40B4-BE49-F238E27FC236}">
                <a16:creationId xmlns:a16="http://schemas.microsoft.com/office/drawing/2014/main" id="{53EEBC90-2E99-9520-9C05-6BE241A5A5DF}"/>
              </a:ext>
            </a:extLst>
          </p:cNvPr>
          <p:cNvPicPr>
            <a:picLocks noChangeAspect="1"/>
          </p:cNvPicPr>
          <p:nvPr/>
        </p:nvPicPr>
        <p:blipFill>
          <a:blip r:embed="rId3"/>
          <a:stretch>
            <a:fillRect/>
          </a:stretch>
        </p:blipFill>
        <p:spPr>
          <a:xfrm>
            <a:off x="6222879" y="1585913"/>
            <a:ext cx="5451596" cy="4205287"/>
          </a:xfrm>
          <a:prstGeom prst="rect">
            <a:avLst/>
          </a:prstGeom>
        </p:spPr>
      </p:pic>
    </p:spTree>
    <p:extLst>
      <p:ext uri="{BB962C8B-B14F-4D97-AF65-F5344CB8AC3E}">
        <p14:creationId xmlns:p14="http://schemas.microsoft.com/office/powerpoint/2010/main" val="1291967523"/>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104E1C8-CB80-4577-A712-0407529FBABE}" vid="{1317B3A9-1F55-429A-8398-00365D822807}"/>
    </a:ext>
  </a:extLst>
</a:theme>
</file>

<file path=ppt/theme/theme2.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104E1C8-CB80-4577-A712-0407529FBABE}" vid="{C46225B7-4AFD-431B-8251-A7ECE0B2D546}"/>
    </a:ext>
  </a:extLst>
</a:theme>
</file>

<file path=ppt/theme/theme3.xml><?xml version="1.0" encoding="utf-8"?>
<a:theme xmlns:a="http://schemas.openxmlformats.org/drawingml/2006/main" name="1_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104E1C8-CB80-4577-A712-0407529FBABE}" vid="{1317B3A9-1F55-429A-8398-00365D82280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9EAF5B95240F459FD0CBA9EF1021FD" ma:contentTypeVersion="546" ma:contentTypeDescription="Create a new document." ma:contentTypeScope="" ma:versionID="44fe4f77b80724c5e3a6847f68ba0507">
  <xsd:schema xmlns:xsd="http://www.w3.org/2001/XMLSchema" xmlns:xs="http://www.w3.org/2001/XMLSchema" xmlns:p="http://schemas.microsoft.com/office/2006/metadata/properties" xmlns:ns2="b28f2803-99d4-4f13-820e-7b15efeeb991" xmlns:ns3="12165527-d881-4234-97f9-ee139a3f0c31" targetNamespace="http://schemas.microsoft.com/office/2006/metadata/properties" ma:root="true" ma:fieldsID="7e9eb3a9a105f1c0bbe112c086c8926b" ns2:_="" ns3:_="">
    <xsd:import namespace="b28f2803-99d4-4f13-820e-7b15efeeb991"/>
    <xsd:import namespace="12165527-d881-4234-97f9-ee139a3f0c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3:_dlc_DocId" minOccurs="0"/>
                <xsd:element ref="ns3:_dlc_DocIdUrl" minOccurs="0"/>
                <xsd:element ref="ns3:_dlc_DocIdPersistId"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f2803-99d4-4f13-820e-7b15efeeb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38d99aa-dc1b-4568-bbf8-76f48c855b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165527-d881-4234-97f9-ee139a3f0c3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TaxCatchAll" ma:index="27" nillable="true" ma:displayName="Taxonomy Catch All Column" ma:hidden="true" ma:list="{5e89c457-9277-480b-894a-54e1ac89e124}" ma:internalName="TaxCatchAll" ma:showField="CatchAllData" ma:web="12165527-d881-4234-97f9-ee139a3f0c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2165527-d881-4234-97f9-ee139a3f0c31">TKMNZ-320376015-700587</_dlc_DocId>
    <_dlc_DocIdUrl xmlns="12165527-d881-4234-97f9-ee139a3f0c31">
      <Url>https://sscnz.sharepoint.com/sites/sscdms/70757/_layouts/15/DocIdRedir.aspx?ID=TKMNZ-320376015-700587</Url>
      <Description>TKMNZ-320376015-700587</Description>
    </_dlc_DocIdUrl>
    <TaxCatchAll xmlns="12165527-d881-4234-97f9-ee139a3f0c31" xsi:nil="true"/>
    <lcf76f155ced4ddcb4097134ff3c332f xmlns="b28f2803-99d4-4f13-820e-7b15efeeb9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2A3135-E899-40A8-8700-E5D10D0F16C3}">
  <ds:schemaRefs>
    <ds:schemaRef ds:uri="http://schemas.microsoft.com/sharepoint/events"/>
  </ds:schemaRefs>
</ds:datastoreItem>
</file>

<file path=customXml/itemProps2.xml><?xml version="1.0" encoding="utf-8"?>
<ds:datastoreItem xmlns:ds="http://schemas.openxmlformats.org/officeDocument/2006/customXml" ds:itemID="{86A90793-411B-4540-9632-C8304047A978}">
  <ds:schemaRefs>
    <ds:schemaRef ds:uri="http://schemas.microsoft.com/sharepoint/v3/contenttype/forms"/>
  </ds:schemaRefs>
</ds:datastoreItem>
</file>

<file path=customXml/itemProps3.xml><?xml version="1.0" encoding="utf-8"?>
<ds:datastoreItem xmlns:ds="http://schemas.openxmlformats.org/officeDocument/2006/customXml" ds:itemID="{D0936C73-73A0-4B33-BEE6-2CE7BF20204D}">
  <ds:schemaRefs>
    <ds:schemaRef ds:uri="12165527-d881-4234-97f9-ee139a3f0c31"/>
    <ds:schemaRef ds:uri="b28f2803-99d4-4f13-820e-7b15efeeb9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BC6B27A-8D8A-42D1-8DDC-C139932EE568}">
  <ds:schemaRefs>
    <ds:schemaRef ds:uri="http://schemas.microsoft.com/office/2006/documentManagement/types"/>
    <ds:schemaRef ds:uri="http://purl.org/dc/terms/"/>
    <ds:schemaRef ds:uri="http://purl.org/dc/dcmitype/"/>
    <ds:schemaRef ds:uri="b28f2803-99d4-4f13-820e-7b15efeeb991"/>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12165527-d881-4234-97f9-ee139a3f0c31"/>
    <ds:schemaRef ds:uri="http://www.w3.org/XML/1998/namespace"/>
  </ds:schemaRefs>
</ds:datastoreItem>
</file>

<file path=docMetadata/LabelInfo.xml><?xml version="1.0" encoding="utf-8"?>
<clbl:labelList xmlns:clbl="http://schemas.microsoft.com/office/2020/mipLabelMetadata">
  <clbl:label id="{41e14a91-587d-4fbf-8dea-d6aea7148019}" enabled="0" method="" siteId="{41e14a91-587d-4fbf-8dea-d6aea7148019}" removed="1"/>
</clbl:labelList>
</file>

<file path=docProps/app.xml><?xml version="1.0" encoding="utf-8"?>
<Properties xmlns="http://schemas.openxmlformats.org/officeDocument/2006/extended-properties" xmlns:vt="http://schemas.openxmlformats.org/officeDocument/2006/docPropsVTypes">
  <Template>office theme</Template>
  <TotalTime>55</TotalTime>
  <Words>2521</Words>
  <Application>Microsoft Office PowerPoint</Application>
  <PresentationFormat>Widescreen</PresentationFormat>
  <Paragraphs>244</Paragraphs>
  <Slides>22</Slides>
  <Notes>6</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Content Slides</vt:lpstr>
      <vt:lpstr>End slide</vt:lpstr>
      <vt:lpstr>1_Content Slides</vt:lpstr>
      <vt:lpstr>Office Theme</vt:lpstr>
      <vt:lpstr>   </vt:lpstr>
      <vt:lpstr>Context and overview</vt:lpstr>
      <vt:lpstr>Context and overview</vt:lpstr>
      <vt:lpstr>Public sector context</vt:lpstr>
      <vt:lpstr>Direction for the public sector</vt:lpstr>
      <vt:lpstr>Enduring Letter of Expectations</vt:lpstr>
      <vt:lpstr>   Crown entities are part of government and are owned by the Crown. Establishing a Crown entity reflects a decision by Parliament that a function or functions should be carried out at ʻarmʼs-lengthʼ.    The Crown Entities Act provides the framework for establishing, governing and operating all categories of Crown entities. It also clarifies the roles, responsibilities and the accountability relationships between Crown entities and their boards, responsible ministers, and their departments.   Ministers are answerable to Parliament for overseeing and managing the Crown's interests in, and relationships with, the Crown entities in their portfolios.</vt:lpstr>
      <vt:lpstr>Crown Entities Act 2004 (some important sections)</vt:lpstr>
      <vt:lpstr>PowerPoint Presentation</vt:lpstr>
      <vt:lpstr>It takes three addresses four main principles in detail, applicable to all three parties, often in quite different ways</vt:lpstr>
      <vt:lpstr>The extent to which a minister has control over a statutory Crown entity varies by category.   Ministerial powers to direct on government policy vary depending on the type of statutory entity.   There are some limits to Ministerial powers, for instance they cannot give directions to a Crown entity on a statutorily independent function and cannot direct a Crown entity, board member, employee or office holder to provide a service to, or bring about a particular result, in respect of a person or persons.  </vt:lpstr>
      <vt:lpstr>Ministerial Levers for driving Crown entity performance </vt:lpstr>
      <vt:lpstr>The Accountability Cycle for Crown Entities </vt:lpstr>
      <vt:lpstr>What are the critical ingredients for driving better performance?</vt:lpstr>
      <vt:lpstr>What does good monitoring look like and what can you expect from your department?</vt:lpstr>
      <vt:lpstr>How can Central agencies help drive Crown entity performance?</vt:lpstr>
      <vt:lpstr>Integrity and Conduct</vt:lpstr>
      <vt:lpstr>Code of Conduct - for Crown Entity Board Members</vt:lpstr>
      <vt:lpstr>Key takeaways</vt:lpstr>
      <vt:lpstr>Resource and Guidance Material</vt:lpstr>
      <vt:lpstr>Key contacts at the Public Service Commission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Smaller specialist Crown entities induction</dc:title>
  <dc:creator>Leonie Mercer</dc:creator>
  <cp:lastModifiedBy>Maria Harris</cp:lastModifiedBy>
  <cp:revision>5</cp:revision>
  <dcterms:created xsi:type="dcterms:W3CDTF">2025-09-14T23:34:24Z</dcterms:created>
  <dcterms:modified xsi:type="dcterms:W3CDTF">2026-03-16T21:23:48Z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0x010100459EAF5B95240F459FD0CBA9EF1021FD</vt:lpwstr>
  </property>
  <property fmtid="{D5CDD505-2E9C-101B-9397-08002B2CF9AE}" pid="3" name="MediaServiceImageTags">
    <vt:lpwstr/>
  </property>
  <property fmtid="{D5CDD505-2E9C-101B-9397-08002B2CF9AE}" pid="4" name="_dlc_DocIdItemGuid">
    <vt:lpwstr>0aa3e047-e444-454a-ad23-44ad5db0c499</vt:lpwstr>
  </property>
</Properties>
</file>