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5"/>
    <p:sldMasterId id="2147483664" r:id="rId6"/>
    <p:sldMasterId id="2147483648" r:id="rId7"/>
    <p:sldMasterId id="2147483670" r:id="rId8"/>
  </p:sldMasterIdLst>
  <p:notesMasterIdLst>
    <p:notesMasterId r:id="rId84"/>
  </p:notesMasterIdLst>
  <p:sldIdLst>
    <p:sldId id="268" r:id="rId9"/>
    <p:sldId id="258" r:id="rId10"/>
    <p:sldId id="287" r:id="rId11"/>
    <p:sldId id="332" r:id="rId12"/>
    <p:sldId id="333" r:id="rId13"/>
    <p:sldId id="334" r:id="rId14"/>
    <p:sldId id="261" r:id="rId15"/>
    <p:sldId id="262" r:id="rId16"/>
    <p:sldId id="274" r:id="rId17"/>
    <p:sldId id="275" r:id="rId18"/>
    <p:sldId id="276" r:id="rId19"/>
    <p:sldId id="278" r:id="rId20"/>
    <p:sldId id="331" r:id="rId21"/>
    <p:sldId id="279" r:id="rId22"/>
    <p:sldId id="280" r:id="rId23"/>
    <p:sldId id="281" r:id="rId24"/>
    <p:sldId id="282" r:id="rId25"/>
    <p:sldId id="283" r:id="rId26"/>
    <p:sldId id="284" r:id="rId27"/>
    <p:sldId id="298" r:id="rId28"/>
    <p:sldId id="326" r:id="rId29"/>
    <p:sldId id="286" r:id="rId30"/>
    <p:sldId id="277" r:id="rId31"/>
    <p:sldId id="288" r:id="rId32"/>
    <p:sldId id="285" r:id="rId33"/>
    <p:sldId id="290" r:id="rId34"/>
    <p:sldId id="291" r:id="rId35"/>
    <p:sldId id="292" r:id="rId36"/>
    <p:sldId id="293" r:id="rId37"/>
    <p:sldId id="294" r:id="rId38"/>
    <p:sldId id="295" r:id="rId39"/>
    <p:sldId id="327" r:id="rId40"/>
    <p:sldId id="296" r:id="rId41"/>
    <p:sldId id="297" r:id="rId42"/>
    <p:sldId id="289" r:id="rId43"/>
    <p:sldId id="263" r:id="rId44"/>
    <p:sldId id="299" r:id="rId45"/>
    <p:sldId id="300" r:id="rId46"/>
    <p:sldId id="302" r:id="rId47"/>
    <p:sldId id="303" r:id="rId48"/>
    <p:sldId id="301" r:id="rId49"/>
    <p:sldId id="304" r:id="rId50"/>
    <p:sldId id="305" r:id="rId51"/>
    <p:sldId id="307" r:id="rId52"/>
    <p:sldId id="306" r:id="rId53"/>
    <p:sldId id="308" r:id="rId54"/>
    <p:sldId id="309" r:id="rId55"/>
    <p:sldId id="310" r:id="rId56"/>
    <p:sldId id="311" r:id="rId57"/>
    <p:sldId id="312" r:id="rId58"/>
    <p:sldId id="313" r:id="rId59"/>
    <p:sldId id="314" r:id="rId60"/>
    <p:sldId id="315" r:id="rId61"/>
    <p:sldId id="316" r:id="rId62"/>
    <p:sldId id="319" r:id="rId63"/>
    <p:sldId id="317" r:id="rId64"/>
    <p:sldId id="320" r:id="rId65"/>
    <p:sldId id="318" r:id="rId66"/>
    <p:sldId id="321" r:id="rId67"/>
    <p:sldId id="335" r:id="rId68"/>
    <p:sldId id="336" r:id="rId69"/>
    <p:sldId id="337" r:id="rId70"/>
    <p:sldId id="338" r:id="rId71"/>
    <p:sldId id="368" r:id="rId72"/>
    <p:sldId id="364" r:id="rId73"/>
    <p:sldId id="369" r:id="rId74"/>
    <p:sldId id="370" r:id="rId75"/>
    <p:sldId id="371" r:id="rId76"/>
    <p:sldId id="372" r:id="rId77"/>
    <p:sldId id="373" r:id="rId78"/>
    <p:sldId id="323" r:id="rId79"/>
    <p:sldId id="322" r:id="rId80"/>
    <p:sldId id="325" r:id="rId81"/>
    <p:sldId id="260" r:id="rId82"/>
    <p:sldId id="266" r:id="rId83"/>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291D8B-BFAA-DCB0-5D5D-8A3C325FCD3E}" name="Nick Brown" initials="NB" userId="S::Nick.Brown@publicservice.govt.nz::606250a6-0875-468b-9dbb-10f10baa47c4" providerId="AD"/>
  <p188:author id="{B4DE6AC0-C340-B0C6-CC04-0D38F7A7E6A6}" name="Hannah Stapley" initials="HS" userId="S::hannah.stapley@publicservice.govt.nz::d52876ed-7404-4819-9214-156dfeef0fc3" providerId="AD"/>
  <p188:author id="{1A8BEAE7-E6D2-E875-C3D2-C4C51FDF5CEF}" name="Hugh Lawrence" initials="HL" userId="S::Hugh.Lawrence@publicservice.govt.nz::b3b51cda-6b88-4e5c-844e-2348e70b74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F9B75-8E07-4EEA-B912-5C763326E325}" v="1" dt="2023-03-09T20:10:40.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notesMaster" Target="notesMasters/notesMaster1.xml"/><Relationship Id="rId89" Type="http://schemas.microsoft.com/office/2016/11/relationships/changesInfo" Target="changesInfos/changesInfo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1.xml"/><Relationship Id="rId90" Type="http://schemas.microsoft.com/office/2015/10/relationships/revisionInfo" Target="revisionInfo.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tableStyles" Target="tableStyle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3.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theme" Target="theme/theme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Anderson" userId="S::rob.anderson@publicservice.govt.nz::39cfebca-eefc-4c0e-a3ff-08a5d333310d" providerId="AD" clId="Web-{7ACF392D-68C6-5C19-064D-C5B53B3227EA}"/>
    <pc:docChg chg="modSld">
      <pc:chgData name="Rob Anderson" userId="S::rob.anderson@publicservice.govt.nz::39cfebca-eefc-4c0e-a3ff-08a5d333310d" providerId="AD" clId="Web-{7ACF392D-68C6-5C19-064D-C5B53B3227EA}" dt="2022-08-23T05:02:24.484" v="3" actId="20577"/>
      <pc:docMkLst>
        <pc:docMk/>
      </pc:docMkLst>
      <pc:sldChg chg="modSp">
        <pc:chgData name="Rob Anderson" userId="S::rob.anderson@publicservice.govt.nz::39cfebca-eefc-4c0e-a3ff-08a5d333310d" providerId="AD" clId="Web-{7ACF392D-68C6-5C19-064D-C5B53B3227EA}" dt="2022-08-23T05:02:24.484" v="3" actId="20577"/>
        <pc:sldMkLst>
          <pc:docMk/>
          <pc:sldMk cId="1529067151" sldId="258"/>
        </pc:sldMkLst>
        <pc:spChg chg="mod">
          <ac:chgData name="Rob Anderson" userId="S::rob.anderson@publicservice.govt.nz::39cfebca-eefc-4c0e-a3ff-08a5d333310d" providerId="AD" clId="Web-{7ACF392D-68C6-5C19-064D-C5B53B3227EA}" dt="2022-08-23T05:02:24.484" v="3" actId="20577"/>
          <ac:spMkLst>
            <pc:docMk/>
            <pc:sldMk cId="1529067151" sldId="258"/>
            <ac:spMk id="3" creationId="{B733FBC7-7F0A-4BEF-8595-1430050D1554}"/>
          </ac:spMkLst>
        </pc:spChg>
      </pc:sldChg>
    </pc:docChg>
  </pc:docChgLst>
  <pc:docChgLst>
    <pc:chgData name="Hannah Stapley" userId="S::hannah.stapley@publicservice.govt.nz::d52876ed-7404-4819-9214-156dfeef0fc3" providerId="AD" clId="Web-{45E2934A-61EB-BBD1-7B5E-86F776B09907}"/>
    <pc:docChg chg="mod modSld">
      <pc:chgData name="Hannah Stapley" userId="S::hannah.stapley@publicservice.govt.nz::d52876ed-7404-4819-9214-156dfeef0fc3" providerId="AD" clId="Web-{45E2934A-61EB-BBD1-7B5E-86F776B09907}" dt="2022-08-23T05:00:45.178" v="291"/>
      <pc:docMkLst>
        <pc:docMk/>
      </pc:docMkLst>
      <pc:sldChg chg="modSp">
        <pc:chgData name="Hannah Stapley" userId="S::hannah.stapley@publicservice.govt.nz::d52876ed-7404-4819-9214-156dfeef0fc3" providerId="AD" clId="Web-{45E2934A-61EB-BBD1-7B5E-86F776B09907}" dt="2022-08-23T04:35:22.914" v="18" actId="20577"/>
        <pc:sldMkLst>
          <pc:docMk/>
          <pc:sldMk cId="3286224297" sldId="262"/>
        </pc:sldMkLst>
        <pc:spChg chg="mod">
          <ac:chgData name="Hannah Stapley" userId="S::hannah.stapley@publicservice.govt.nz::d52876ed-7404-4819-9214-156dfeef0fc3" providerId="AD" clId="Web-{45E2934A-61EB-BBD1-7B5E-86F776B09907}" dt="2022-08-23T04:35:22.914" v="18" actId="20577"/>
          <ac:spMkLst>
            <pc:docMk/>
            <pc:sldMk cId="3286224297" sldId="262"/>
            <ac:spMk id="3" creationId="{3923FD3F-A58D-41D4-B002-829C6EDAA4B5}"/>
          </ac:spMkLst>
        </pc:spChg>
      </pc:sldChg>
      <pc:sldChg chg="modSp">
        <pc:chgData name="Hannah Stapley" userId="S::hannah.stapley@publicservice.govt.nz::d52876ed-7404-4819-9214-156dfeef0fc3" providerId="AD" clId="Web-{45E2934A-61EB-BBD1-7B5E-86F776B09907}" dt="2022-08-23T04:51:12.817" v="167" actId="20577"/>
        <pc:sldMkLst>
          <pc:docMk/>
          <pc:sldMk cId="315504218" sldId="263"/>
        </pc:sldMkLst>
        <pc:spChg chg="mod">
          <ac:chgData name="Hannah Stapley" userId="S::hannah.stapley@publicservice.govt.nz::d52876ed-7404-4819-9214-156dfeef0fc3" providerId="AD" clId="Web-{45E2934A-61EB-BBD1-7B5E-86F776B09907}" dt="2022-08-23T04:51:12.817" v="167" actId="20577"/>
          <ac:spMkLst>
            <pc:docMk/>
            <pc:sldMk cId="315504218" sldId="263"/>
            <ac:spMk id="3" creationId="{D1EBA8FE-B0BE-4061-9D0E-44F24E91F92B}"/>
          </ac:spMkLst>
        </pc:spChg>
      </pc:sldChg>
      <pc:sldChg chg="modSp">
        <pc:chgData name="Hannah Stapley" userId="S::hannah.stapley@publicservice.govt.nz::d52876ed-7404-4819-9214-156dfeef0fc3" providerId="AD" clId="Web-{45E2934A-61EB-BBD1-7B5E-86F776B09907}" dt="2022-08-23T04:36:03.087" v="21" actId="20577"/>
        <pc:sldMkLst>
          <pc:docMk/>
          <pc:sldMk cId="1381432583" sldId="275"/>
        </pc:sldMkLst>
        <pc:spChg chg="mod">
          <ac:chgData name="Hannah Stapley" userId="S::hannah.stapley@publicservice.govt.nz::d52876ed-7404-4819-9214-156dfeef0fc3" providerId="AD" clId="Web-{45E2934A-61EB-BBD1-7B5E-86F776B09907}" dt="2022-08-23T04:36:03.087" v="21" actId="20577"/>
          <ac:spMkLst>
            <pc:docMk/>
            <pc:sldMk cId="1381432583" sldId="275"/>
            <ac:spMk id="3" creationId="{2D87037D-4EFC-4056-8814-C3FEAD7D33EF}"/>
          </ac:spMkLst>
        </pc:spChg>
      </pc:sldChg>
      <pc:sldChg chg="modSp">
        <pc:chgData name="Hannah Stapley" userId="S::hannah.stapley@publicservice.govt.nz::d52876ed-7404-4819-9214-156dfeef0fc3" providerId="AD" clId="Web-{45E2934A-61EB-BBD1-7B5E-86F776B09907}" dt="2022-08-23T04:37:02.230" v="30" actId="20577"/>
        <pc:sldMkLst>
          <pc:docMk/>
          <pc:sldMk cId="3837257223" sldId="276"/>
        </pc:sldMkLst>
        <pc:spChg chg="mod">
          <ac:chgData name="Hannah Stapley" userId="S::hannah.stapley@publicservice.govt.nz::d52876ed-7404-4819-9214-156dfeef0fc3" providerId="AD" clId="Web-{45E2934A-61EB-BBD1-7B5E-86F776B09907}" dt="2022-08-23T04:37:02.230" v="30" actId="20577"/>
          <ac:spMkLst>
            <pc:docMk/>
            <pc:sldMk cId="3837257223" sldId="276"/>
            <ac:spMk id="3" creationId="{861301A7-8FDC-468F-A97B-5EA9491A31A4}"/>
          </ac:spMkLst>
        </pc:spChg>
      </pc:sldChg>
      <pc:sldChg chg="modSp">
        <pc:chgData name="Hannah Stapley" userId="S::hannah.stapley@publicservice.govt.nz::d52876ed-7404-4819-9214-156dfeef0fc3" providerId="AD" clId="Web-{45E2934A-61EB-BBD1-7B5E-86F776B09907}" dt="2022-08-23T04:44:18.946" v="100" actId="20577"/>
        <pc:sldMkLst>
          <pc:docMk/>
          <pc:sldMk cId="3691535510" sldId="277"/>
        </pc:sldMkLst>
        <pc:spChg chg="mod">
          <ac:chgData name="Hannah Stapley" userId="S::hannah.stapley@publicservice.govt.nz::d52876ed-7404-4819-9214-156dfeef0fc3" providerId="AD" clId="Web-{45E2934A-61EB-BBD1-7B5E-86F776B09907}" dt="2022-08-23T04:44:18.946" v="100" actId="20577"/>
          <ac:spMkLst>
            <pc:docMk/>
            <pc:sldMk cId="3691535510" sldId="277"/>
            <ac:spMk id="3" creationId="{4D7EADD7-DFFC-4676-B200-7B4EA2441CD7}"/>
          </ac:spMkLst>
        </pc:spChg>
      </pc:sldChg>
      <pc:sldChg chg="modSp">
        <pc:chgData name="Hannah Stapley" userId="S::hannah.stapley@publicservice.govt.nz::d52876ed-7404-4819-9214-156dfeef0fc3" providerId="AD" clId="Web-{45E2934A-61EB-BBD1-7B5E-86F776B09907}" dt="2022-08-23T04:37:30.262" v="40" actId="20577"/>
        <pc:sldMkLst>
          <pc:docMk/>
          <pc:sldMk cId="4181698001" sldId="278"/>
        </pc:sldMkLst>
        <pc:spChg chg="mod">
          <ac:chgData name="Hannah Stapley" userId="S::hannah.stapley@publicservice.govt.nz::d52876ed-7404-4819-9214-156dfeef0fc3" providerId="AD" clId="Web-{45E2934A-61EB-BBD1-7B5E-86F776B09907}" dt="2022-08-23T04:37:30.262" v="40" actId="20577"/>
          <ac:spMkLst>
            <pc:docMk/>
            <pc:sldMk cId="4181698001" sldId="278"/>
            <ac:spMk id="3" creationId="{D3698A36-858D-47FB-B93F-797F90A57354}"/>
          </ac:spMkLst>
        </pc:spChg>
      </pc:sldChg>
      <pc:sldChg chg="modSp">
        <pc:chgData name="Hannah Stapley" userId="S::hannah.stapley@publicservice.govt.nz::d52876ed-7404-4819-9214-156dfeef0fc3" providerId="AD" clId="Web-{45E2934A-61EB-BBD1-7B5E-86F776B09907}" dt="2022-08-23T04:38:38.514" v="47" actId="20577"/>
        <pc:sldMkLst>
          <pc:docMk/>
          <pc:sldMk cId="1673662442" sldId="279"/>
        </pc:sldMkLst>
        <pc:spChg chg="mod">
          <ac:chgData name="Hannah Stapley" userId="S::hannah.stapley@publicservice.govt.nz::d52876ed-7404-4819-9214-156dfeef0fc3" providerId="AD" clId="Web-{45E2934A-61EB-BBD1-7B5E-86F776B09907}" dt="2022-08-23T04:38:38.514" v="47" actId="20577"/>
          <ac:spMkLst>
            <pc:docMk/>
            <pc:sldMk cId="1673662442" sldId="279"/>
            <ac:spMk id="3" creationId="{7052D5DE-6D33-436A-9102-12CE68D179D0}"/>
          </ac:spMkLst>
        </pc:spChg>
      </pc:sldChg>
      <pc:sldChg chg="modSp addCm modCm">
        <pc:chgData name="Hannah Stapley" userId="S::hannah.stapley@publicservice.govt.nz::d52876ed-7404-4819-9214-156dfeef0fc3" providerId="AD" clId="Web-{45E2934A-61EB-BBD1-7B5E-86F776B09907}" dt="2022-08-23T04:41:14.331" v="65" actId="20577"/>
        <pc:sldMkLst>
          <pc:docMk/>
          <pc:sldMk cId="3835305008" sldId="281"/>
        </pc:sldMkLst>
        <pc:spChg chg="mod">
          <ac:chgData name="Hannah Stapley" userId="S::hannah.stapley@publicservice.govt.nz::d52876ed-7404-4819-9214-156dfeef0fc3" providerId="AD" clId="Web-{45E2934A-61EB-BBD1-7B5E-86F776B09907}" dt="2022-08-23T04:41:14.331" v="65" actId="20577"/>
          <ac:spMkLst>
            <pc:docMk/>
            <pc:sldMk cId="3835305008" sldId="281"/>
            <ac:spMk id="3" creationId="{D0F0EDF1-B37D-47C0-8F7D-E0F7EC700846}"/>
          </ac:spMkLst>
        </pc:spChg>
      </pc:sldChg>
      <pc:sldChg chg="modSp">
        <pc:chgData name="Hannah Stapley" userId="S::hannah.stapley@publicservice.govt.nz::d52876ed-7404-4819-9214-156dfeef0fc3" providerId="AD" clId="Web-{45E2934A-61EB-BBD1-7B5E-86F776B09907}" dt="2022-08-23T04:41:43.363" v="68" actId="20577"/>
        <pc:sldMkLst>
          <pc:docMk/>
          <pc:sldMk cId="4149783743" sldId="282"/>
        </pc:sldMkLst>
        <pc:spChg chg="mod">
          <ac:chgData name="Hannah Stapley" userId="S::hannah.stapley@publicservice.govt.nz::d52876ed-7404-4819-9214-156dfeef0fc3" providerId="AD" clId="Web-{45E2934A-61EB-BBD1-7B5E-86F776B09907}" dt="2022-08-23T04:41:43.363" v="68" actId="20577"/>
          <ac:spMkLst>
            <pc:docMk/>
            <pc:sldMk cId="4149783743" sldId="282"/>
            <ac:spMk id="3" creationId="{C5363014-B6D9-440D-9501-7A6696C81B84}"/>
          </ac:spMkLst>
        </pc:spChg>
      </pc:sldChg>
      <pc:sldChg chg="modSp">
        <pc:chgData name="Hannah Stapley" userId="S::hannah.stapley@publicservice.govt.nz::d52876ed-7404-4819-9214-156dfeef0fc3" providerId="AD" clId="Web-{45E2934A-61EB-BBD1-7B5E-86F776B09907}" dt="2022-08-23T04:42:36.208" v="77" actId="20577"/>
        <pc:sldMkLst>
          <pc:docMk/>
          <pc:sldMk cId="2779944848" sldId="283"/>
        </pc:sldMkLst>
        <pc:spChg chg="mod">
          <ac:chgData name="Hannah Stapley" userId="S::hannah.stapley@publicservice.govt.nz::d52876ed-7404-4819-9214-156dfeef0fc3" providerId="AD" clId="Web-{45E2934A-61EB-BBD1-7B5E-86F776B09907}" dt="2022-08-23T04:42:36.208" v="77" actId="20577"/>
          <ac:spMkLst>
            <pc:docMk/>
            <pc:sldMk cId="2779944848" sldId="283"/>
            <ac:spMk id="3" creationId="{58D9ABB1-2BA4-4586-8049-23337DD22F37}"/>
          </ac:spMkLst>
        </pc:spChg>
      </pc:sldChg>
      <pc:sldChg chg="modSp">
        <pc:chgData name="Hannah Stapley" userId="S::hannah.stapley@publicservice.govt.nz::d52876ed-7404-4819-9214-156dfeef0fc3" providerId="AD" clId="Web-{45E2934A-61EB-BBD1-7B5E-86F776B09907}" dt="2022-08-23T04:43:04.318" v="84" actId="20577"/>
        <pc:sldMkLst>
          <pc:docMk/>
          <pc:sldMk cId="1059950850" sldId="284"/>
        </pc:sldMkLst>
        <pc:spChg chg="mod">
          <ac:chgData name="Hannah Stapley" userId="S::hannah.stapley@publicservice.govt.nz::d52876ed-7404-4819-9214-156dfeef0fc3" providerId="AD" clId="Web-{45E2934A-61EB-BBD1-7B5E-86F776B09907}" dt="2022-08-23T04:43:04.318" v="84" actId="20577"/>
          <ac:spMkLst>
            <pc:docMk/>
            <pc:sldMk cId="1059950850" sldId="284"/>
            <ac:spMk id="3" creationId="{02D72541-1446-49A7-A89C-F37749D01A41}"/>
          </ac:spMkLst>
        </pc:spChg>
      </pc:sldChg>
      <pc:sldChg chg="modSp">
        <pc:chgData name="Hannah Stapley" userId="S::hannah.stapley@publicservice.govt.nz::d52876ed-7404-4819-9214-156dfeef0fc3" providerId="AD" clId="Web-{45E2934A-61EB-BBD1-7B5E-86F776B09907}" dt="2022-08-23T04:45:22.135" v="112" actId="20577"/>
        <pc:sldMkLst>
          <pc:docMk/>
          <pc:sldMk cId="352909600" sldId="285"/>
        </pc:sldMkLst>
        <pc:spChg chg="mod">
          <ac:chgData name="Hannah Stapley" userId="S::hannah.stapley@publicservice.govt.nz::d52876ed-7404-4819-9214-156dfeef0fc3" providerId="AD" clId="Web-{45E2934A-61EB-BBD1-7B5E-86F776B09907}" dt="2022-08-23T04:45:22.135" v="112" actId="20577"/>
          <ac:spMkLst>
            <pc:docMk/>
            <pc:sldMk cId="352909600" sldId="285"/>
            <ac:spMk id="3" creationId="{EC6AF6F3-F76A-4F1D-B460-899652F83C32}"/>
          </ac:spMkLst>
        </pc:spChg>
      </pc:sldChg>
      <pc:sldChg chg="modSp">
        <pc:chgData name="Hannah Stapley" userId="S::hannah.stapley@publicservice.govt.nz::d52876ed-7404-4819-9214-156dfeef0fc3" providerId="AD" clId="Web-{45E2934A-61EB-BBD1-7B5E-86F776B09907}" dt="2022-08-23T04:45:04.744" v="110" actId="20577"/>
        <pc:sldMkLst>
          <pc:docMk/>
          <pc:sldMk cId="2635448609" sldId="288"/>
        </pc:sldMkLst>
        <pc:spChg chg="mod">
          <ac:chgData name="Hannah Stapley" userId="S::hannah.stapley@publicservice.govt.nz::d52876ed-7404-4819-9214-156dfeef0fc3" providerId="AD" clId="Web-{45E2934A-61EB-BBD1-7B5E-86F776B09907}" dt="2022-08-23T04:45:04.744" v="110" actId="20577"/>
          <ac:spMkLst>
            <pc:docMk/>
            <pc:sldMk cId="2635448609" sldId="288"/>
            <ac:spMk id="3" creationId="{7805C1C2-EE71-4C85-BF59-A456723BA90A}"/>
          </ac:spMkLst>
        </pc:spChg>
      </pc:sldChg>
      <pc:sldChg chg="modSp">
        <pc:chgData name="Hannah Stapley" userId="S::hannah.stapley@publicservice.govt.nz::d52876ed-7404-4819-9214-156dfeef0fc3" providerId="AD" clId="Web-{45E2934A-61EB-BBD1-7B5E-86F776B09907}" dt="2022-08-23T04:50:47.894" v="155" actId="20577"/>
        <pc:sldMkLst>
          <pc:docMk/>
          <pc:sldMk cId="1877514546" sldId="289"/>
        </pc:sldMkLst>
        <pc:spChg chg="mod">
          <ac:chgData name="Hannah Stapley" userId="S::hannah.stapley@publicservice.govt.nz::d52876ed-7404-4819-9214-156dfeef0fc3" providerId="AD" clId="Web-{45E2934A-61EB-BBD1-7B5E-86F776B09907}" dt="2022-08-23T04:50:47.894" v="155" actId="20577"/>
          <ac:spMkLst>
            <pc:docMk/>
            <pc:sldMk cId="1877514546" sldId="289"/>
            <ac:spMk id="3" creationId="{DD1D3048-08EF-4269-BC7E-438BFC993AE7}"/>
          </ac:spMkLst>
        </pc:spChg>
      </pc:sldChg>
      <pc:sldChg chg="modSp">
        <pc:chgData name="Hannah Stapley" userId="S::hannah.stapley@publicservice.govt.nz::d52876ed-7404-4819-9214-156dfeef0fc3" providerId="AD" clId="Web-{45E2934A-61EB-BBD1-7B5E-86F776B09907}" dt="2022-08-23T04:46:26.277" v="115" actId="20577"/>
        <pc:sldMkLst>
          <pc:docMk/>
          <pc:sldMk cId="1038546055" sldId="290"/>
        </pc:sldMkLst>
        <pc:spChg chg="mod">
          <ac:chgData name="Hannah Stapley" userId="S::hannah.stapley@publicservice.govt.nz::d52876ed-7404-4819-9214-156dfeef0fc3" providerId="AD" clId="Web-{45E2934A-61EB-BBD1-7B5E-86F776B09907}" dt="2022-08-23T04:46:26.277" v="115" actId="20577"/>
          <ac:spMkLst>
            <pc:docMk/>
            <pc:sldMk cId="1038546055" sldId="290"/>
            <ac:spMk id="3" creationId="{A326653E-B2EB-43C2-8C52-6A033DDEEC48}"/>
          </ac:spMkLst>
        </pc:spChg>
      </pc:sldChg>
      <pc:sldChg chg="modSp">
        <pc:chgData name="Hannah Stapley" userId="S::hannah.stapley@publicservice.govt.nz::d52876ed-7404-4819-9214-156dfeef0fc3" providerId="AD" clId="Web-{45E2934A-61EB-BBD1-7B5E-86F776B09907}" dt="2022-08-23T04:46:39.293" v="116" actId="20577"/>
        <pc:sldMkLst>
          <pc:docMk/>
          <pc:sldMk cId="2912707626" sldId="291"/>
        </pc:sldMkLst>
        <pc:spChg chg="mod">
          <ac:chgData name="Hannah Stapley" userId="S::hannah.stapley@publicservice.govt.nz::d52876ed-7404-4819-9214-156dfeef0fc3" providerId="AD" clId="Web-{45E2934A-61EB-BBD1-7B5E-86F776B09907}" dt="2022-08-23T04:46:39.293" v="116" actId="20577"/>
          <ac:spMkLst>
            <pc:docMk/>
            <pc:sldMk cId="2912707626" sldId="291"/>
            <ac:spMk id="3" creationId="{C22F5337-E4B7-4BE7-92CB-3C59CB2B33F4}"/>
          </ac:spMkLst>
        </pc:spChg>
      </pc:sldChg>
      <pc:sldChg chg="modSp addCm">
        <pc:chgData name="Hannah Stapley" userId="S::hannah.stapley@publicservice.govt.nz::d52876ed-7404-4819-9214-156dfeef0fc3" providerId="AD" clId="Web-{45E2934A-61EB-BBD1-7B5E-86F776B09907}" dt="2022-08-23T04:47:47.499" v="122" actId="20577"/>
        <pc:sldMkLst>
          <pc:docMk/>
          <pc:sldMk cId="3306777019" sldId="292"/>
        </pc:sldMkLst>
        <pc:spChg chg="mod">
          <ac:chgData name="Hannah Stapley" userId="S::hannah.stapley@publicservice.govt.nz::d52876ed-7404-4819-9214-156dfeef0fc3" providerId="AD" clId="Web-{45E2934A-61EB-BBD1-7B5E-86F776B09907}" dt="2022-08-23T04:47:47.499" v="122" actId="20577"/>
          <ac:spMkLst>
            <pc:docMk/>
            <pc:sldMk cId="3306777019" sldId="292"/>
            <ac:spMk id="3" creationId="{23DE2117-4710-4B2B-BE91-E38962A04AF8}"/>
          </ac:spMkLst>
        </pc:spChg>
      </pc:sldChg>
      <pc:sldChg chg="modSp">
        <pc:chgData name="Hannah Stapley" userId="S::hannah.stapley@publicservice.govt.nz::d52876ed-7404-4819-9214-156dfeef0fc3" providerId="AD" clId="Web-{45E2934A-61EB-BBD1-7B5E-86F776B09907}" dt="2022-08-23T04:48:18.093" v="127" actId="20577"/>
        <pc:sldMkLst>
          <pc:docMk/>
          <pc:sldMk cId="3796894081" sldId="293"/>
        </pc:sldMkLst>
        <pc:spChg chg="mod">
          <ac:chgData name="Hannah Stapley" userId="S::hannah.stapley@publicservice.govt.nz::d52876ed-7404-4819-9214-156dfeef0fc3" providerId="AD" clId="Web-{45E2934A-61EB-BBD1-7B5E-86F776B09907}" dt="2022-08-23T04:48:18.093" v="127" actId="20577"/>
          <ac:spMkLst>
            <pc:docMk/>
            <pc:sldMk cId="3796894081" sldId="293"/>
            <ac:spMk id="3" creationId="{6904CD31-29D9-41E1-A67B-4B2A7BA8A39E}"/>
          </ac:spMkLst>
        </pc:spChg>
      </pc:sldChg>
      <pc:sldChg chg="modSp">
        <pc:chgData name="Hannah Stapley" userId="S::hannah.stapley@publicservice.govt.nz::d52876ed-7404-4819-9214-156dfeef0fc3" providerId="AD" clId="Web-{45E2934A-61EB-BBD1-7B5E-86F776B09907}" dt="2022-08-23T04:48:30.469" v="133" actId="20577"/>
        <pc:sldMkLst>
          <pc:docMk/>
          <pc:sldMk cId="1318251876" sldId="294"/>
        </pc:sldMkLst>
        <pc:spChg chg="mod">
          <ac:chgData name="Hannah Stapley" userId="S::hannah.stapley@publicservice.govt.nz::d52876ed-7404-4819-9214-156dfeef0fc3" providerId="AD" clId="Web-{45E2934A-61EB-BBD1-7B5E-86F776B09907}" dt="2022-08-23T04:48:30.469" v="133" actId="20577"/>
          <ac:spMkLst>
            <pc:docMk/>
            <pc:sldMk cId="1318251876" sldId="294"/>
            <ac:spMk id="3" creationId="{6DC563E8-CAEE-492D-B08D-F99DEFC3357E}"/>
          </ac:spMkLst>
        </pc:spChg>
      </pc:sldChg>
      <pc:sldChg chg="modSp">
        <pc:chgData name="Hannah Stapley" userId="S::hannah.stapley@publicservice.govt.nz::d52876ed-7404-4819-9214-156dfeef0fc3" providerId="AD" clId="Web-{45E2934A-61EB-BBD1-7B5E-86F776B09907}" dt="2022-08-23T04:48:48.016" v="138" actId="20577"/>
        <pc:sldMkLst>
          <pc:docMk/>
          <pc:sldMk cId="2585541776" sldId="295"/>
        </pc:sldMkLst>
        <pc:spChg chg="mod">
          <ac:chgData name="Hannah Stapley" userId="S::hannah.stapley@publicservice.govt.nz::d52876ed-7404-4819-9214-156dfeef0fc3" providerId="AD" clId="Web-{45E2934A-61EB-BBD1-7B5E-86F776B09907}" dt="2022-08-23T04:48:48.016" v="138" actId="20577"/>
          <ac:spMkLst>
            <pc:docMk/>
            <pc:sldMk cId="2585541776" sldId="295"/>
            <ac:spMk id="3" creationId="{D9589A1A-189A-473E-928F-44F934460973}"/>
          </ac:spMkLst>
        </pc:spChg>
      </pc:sldChg>
      <pc:sldChg chg="modSp">
        <pc:chgData name="Hannah Stapley" userId="S::hannah.stapley@publicservice.govt.nz::d52876ed-7404-4819-9214-156dfeef0fc3" providerId="AD" clId="Web-{45E2934A-61EB-BBD1-7B5E-86F776B09907}" dt="2022-08-23T04:50:23.456" v="149" actId="20577"/>
        <pc:sldMkLst>
          <pc:docMk/>
          <pc:sldMk cId="3820653413" sldId="297"/>
        </pc:sldMkLst>
        <pc:spChg chg="mod">
          <ac:chgData name="Hannah Stapley" userId="S::hannah.stapley@publicservice.govt.nz::d52876ed-7404-4819-9214-156dfeef0fc3" providerId="AD" clId="Web-{45E2934A-61EB-BBD1-7B5E-86F776B09907}" dt="2022-08-23T04:50:23.456" v="149" actId="20577"/>
          <ac:spMkLst>
            <pc:docMk/>
            <pc:sldMk cId="3820653413" sldId="297"/>
            <ac:spMk id="3" creationId="{86EB7AB4-4753-4063-A8A8-908D59444A23}"/>
          </ac:spMkLst>
        </pc:spChg>
      </pc:sldChg>
      <pc:sldChg chg="modSp">
        <pc:chgData name="Hannah Stapley" userId="S::hannah.stapley@publicservice.govt.nz::d52876ed-7404-4819-9214-156dfeef0fc3" providerId="AD" clId="Web-{45E2934A-61EB-BBD1-7B5E-86F776B09907}" dt="2022-08-23T04:43:34.179" v="88" actId="20577"/>
        <pc:sldMkLst>
          <pc:docMk/>
          <pc:sldMk cId="2850348893" sldId="298"/>
        </pc:sldMkLst>
        <pc:spChg chg="mod">
          <ac:chgData name="Hannah Stapley" userId="S::hannah.stapley@publicservice.govt.nz::d52876ed-7404-4819-9214-156dfeef0fc3" providerId="AD" clId="Web-{45E2934A-61EB-BBD1-7B5E-86F776B09907}" dt="2022-08-23T04:43:34.179" v="88" actId="20577"/>
          <ac:spMkLst>
            <pc:docMk/>
            <pc:sldMk cId="2850348893" sldId="298"/>
            <ac:spMk id="3" creationId="{E5F43EE0-DCE3-4D20-8AC1-9FFCE3FAF362}"/>
          </ac:spMkLst>
        </pc:spChg>
      </pc:sldChg>
      <pc:sldChg chg="modSp">
        <pc:chgData name="Hannah Stapley" userId="S::hannah.stapley@publicservice.govt.nz::d52876ed-7404-4819-9214-156dfeef0fc3" providerId="AD" clId="Web-{45E2934A-61EB-BBD1-7B5E-86F776B09907}" dt="2022-08-23T04:51:42.115" v="172" actId="20577"/>
        <pc:sldMkLst>
          <pc:docMk/>
          <pc:sldMk cId="3510828474" sldId="299"/>
        </pc:sldMkLst>
        <pc:spChg chg="mod">
          <ac:chgData name="Hannah Stapley" userId="S::hannah.stapley@publicservice.govt.nz::d52876ed-7404-4819-9214-156dfeef0fc3" providerId="AD" clId="Web-{45E2934A-61EB-BBD1-7B5E-86F776B09907}" dt="2022-08-23T04:51:42.115" v="172" actId="20577"/>
          <ac:spMkLst>
            <pc:docMk/>
            <pc:sldMk cId="3510828474" sldId="299"/>
            <ac:spMk id="3" creationId="{1626C16B-860A-4838-937E-B8848069405A}"/>
          </ac:spMkLst>
        </pc:spChg>
      </pc:sldChg>
      <pc:sldChg chg="modSp">
        <pc:chgData name="Hannah Stapley" userId="S::hannah.stapley@publicservice.govt.nz::d52876ed-7404-4819-9214-156dfeef0fc3" providerId="AD" clId="Web-{45E2934A-61EB-BBD1-7B5E-86F776B09907}" dt="2022-08-23T04:52:03.147" v="178" actId="20577"/>
        <pc:sldMkLst>
          <pc:docMk/>
          <pc:sldMk cId="729594919" sldId="300"/>
        </pc:sldMkLst>
        <pc:spChg chg="mod">
          <ac:chgData name="Hannah Stapley" userId="S::hannah.stapley@publicservice.govt.nz::d52876ed-7404-4819-9214-156dfeef0fc3" providerId="AD" clId="Web-{45E2934A-61EB-BBD1-7B5E-86F776B09907}" dt="2022-08-23T04:52:03.147" v="178" actId="20577"/>
          <ac:spMkLst>
            <pc:docMk/>
            <pc:sldMk cId="729594919" sldId="300"/>
            <ac:spMk id="3" creationId="{71E5FE71-C8EC-4102-A9BC-3337C2814006}"/>
          </ac:spMkLst>
        </pc:spChg>
      </pc:sldChg>
      <pc:sldChg chg="modSp">
        <pc:chgData name="Hannah Stapley" userId="S::hannah.stapley@publicservice.govt.nz::d52876ed-7404-4819-9214-156dfeef0fc3" providerId="AD" clId="Web-{45E2934A-61EB-BBD1-7B5E-86F776B09907}" dt="2022-08-23T04:53:38.306" v="193" actId="20577"/>
        <pc:sldMkLst>
          <pc:docMk/>
          <pc:sldMk cId="649556451" sldId="301"/>
        </pc:sldMkLst>
        <pc:spChg chg="mod">
          <ac:chgData name="Hannah Stapley" userId="S::hannah.stapley@publicservice.govt.nz::d52876ed-7404-4819-9214-156dfeef0fc3" providerId="AD" clId="Web-{45E2934A-61EB-BBD1-7B5E-86F776B09907}" dt="2022-08-23T04:53:38.306" v="193" actId="20577"/>
          <ac:spMkLst>
            <pc:docMk/>
            <pc:sldMk cId="649556451" sldId="301"/>
            <ac:spMk id="3" creationId="{DB6663B6-1EEB-4011-8C38-22F128C62D1A}"/>
          </ac:spMkLst>
        </pc:spChg>
      </pc:sldChg>
      <pc:sldChg chg="modSp">
        <pc:chgData name="Hannah Stapley" userId="S::hannah.stapley@publicservice.govt.nz::d52876ed-7404-4819-9214-156dfeef0fc3" providerId="AD" clId="Web-{45E2934A-61EB-BBD1-7B5E-86F776B09907}" dt="2022-08-23T04:52:45.195" v="188" actId="20577"/>
        <pc:sldMkLst>
          <pc:docMk/>
          <pc:sldMk cId="3075540725" sldId="302"/>
        </pc:sldMkLst>
        <pc:spChg chg="mod">
          <ac:chgData name="Hannah Stapley" userId="S::hannah.stapley@publicservice.govt.nz::d52876ed-7404-4819-9214-156dfeef0fc3" providerId="AD" clId="Web-{45E2934A-61EB-BBD1-7B5E-86F776B09907}" dt="2022-08-23T04:52:45.195" v="188" actId="20577"/>
          <ac:spMkLst>
            <pc:docMk/>
            <pc:sldMk cId="3075540725" sldId="302"/>
            <ac:spMk id="3" creationId="{3FFAC122-DD16-44E2-8A09-7963BD7A14F6}"/>
          </ac:spMkLst>
        </pc:spChg>
      </pc:sldChg>
      <pc:sldChg chg="addCm">
        <pc:chgData name="Hannah Stapley" userId="S::hannah.stapley@publicservice.govt.nz::d52876ed-7404-4819-9214-156dfeef0fc3" providerId="AD" clId="Web-{45E2934A-61EB-BBD1-7B5E-86F776B09907}" dt="2022-08-23T04:53:17.368" v="189"/>
        <pc:sldMkLst>
          <pc:docMk/>
          <pc:sldMk cId="223822523" sldId="303"/>
        </pc:sldMkLst>
      </pc:sldChg>
      <pc:sldChg chg="modSp">
        <pc:chgData name="Hannah Stapley" userId="S::hannah.stapley@publicservice.govt.nz::d52876ed-7404-4819-9214-156dfeef0fc3" providerId="AD" clId="Web-{45E2934A-61EB-BBD1-7B5E-86F776B09907}" dt="2022-08-23T04:54:12.619" v="197" actId="20577"/>
        <pc:sldMkLst>
          <pc:docMk/>
          <pc:sldMk cId="1064040686" sldId="304"/>
        </pc:sldMkLst>
        <pc:spChg chg="mod">
          <ac:chgData name="Hannah Stapley" userId="S::hannah.stapley@publicservice.govt.nz::d52876ed-7404-4819-9214-156dfeef0fc3" providerId="AD" clId="Web-{45E2934A-61EB-BBD1-7B5E-86F776B09907}" dt="2022-08-23T04:54:12.619" v="197" actId="20577"/>
          <ac:spMkLst>
            <pc:docMk/>
            <pc:sldMk cId="1064040686" sldId="304"/>
            <ac:spMk id="3" creationId="{EB6E495F-FD69-47FB-B7B4-E698772CE62E}"/>
          </ac:spMkLst>
        </pc:spChg>
      </pc:sldChg>
      <pc:sldChg chg="modSp">
        <pc:chgData name="Hannah Stapley" userId="S::hannah.stapley@publicservice.govt.nz::d52876ed-7404-4819-9214-156dfeef0fc3" providerId="AD" clId="Web-{45E2934A-61EB-BBD1-7B5E-86F776B09907}" dt="2022-08-23T04:55:34.168" v="222" actId="20577"/>
        <pc:sldMkLst>
          <pc:docMk/>
          <pc:sldMk cId="3650251401" sldId="306"/>
        </pc:sldMkLst>
        <pc:spChg chg="mod">
          <ac:chgData name="Hannah Stapley" userId="S::hannah.stapley@publicservice.govt.nz::d52876ed-7404-4819-9214-156dfeef0fc3" providerId="AD" clId="Web-{45E2934A-61EB-BBD1-7B5E-86F776B09907}" dt="2022-08-23T04:55:34.168" v="222" actId="20577"/>
          <ac:spMkLst>
            <pc:docMk/>
            <pc:sldMk cId="3650251401" sldId="306"/>
            <ac:spMk id="3" creationId="{C829CD19-7D37-4982-B4C7-2E6BA27E5FC3}"/>
          </ac:spMkLst>
        </pc:spChg>
      </pc:sldChg>
      <pc:sldChg chg="modSp">
        <pc:chgData name="Hannah Stapley" userId="S::hannah.stapley@publicservice.govt.nz::d52876ed-7404-4819-9214-156dfeef0fc3" providerId="AD" clId="Web-{45E2934A-61EB-BBD1-7B5E-86F776B09907}" dt="2022-08-23T04:55:05.699" v="214" actId="20577"/>
        <pc:sldMkLst>
          <pc:docMk/>
          <pc:sldMk cId="99049402" sldId="307"/>
        </pc:sldMkLst>
        <pc:spChg chg="mod">
          <ac:chgData name="Hannah Stapley" userId="S::hannah.stapley@publicservice.govt.nz::d52876ed-7404-4819-9214-156dfeef0fc3" providerId="AD" clId="Web-{45E2934A-61EB-BBD1-7B5E-86F776B09907}" dt="2022-08-23T04:55:05.699" v="214" actId="20577"/>
          <ac:spMkLst>
            <pc:docMk/>
            <pc:sldMk cId="99049402" sldId="307"/>
            <ac:spMk id="3" creationId="{02E17551-7BE3-4DD1-9C7C-B3A729E09542}"/>
          </ac:spMkLst>
        </pc:spChg>
      </pc:sldChg>
      <pc:sldChg chg="modSp">
        <pc:chgData name="Hannah Stapley" userId="S::hannah.stapley@publicservice.govt.nz::d52876ed-7404-4819-9214-156dfeef0fc3" providerId="AD" clId="Web-{45E2934A-61EB-BBD1-7B5E-86F776B09907}" dt="2022-08-23T04:55:51.403" v="225" actId="20577"/>
        <pc:sldMkLst>
          <pc:docMk/>
          <pc:sldMk cId="2294295456" sldId="308"/>
        </pc:sldMkLst>
        <pc:spChg chg="mod">
          <ac:chgData name="Hannah Stapley" userId="S::hannah.stapley@publicservice.govt.nz::d52876ed-7404-4819-9214-156dfeef0fc3" providerId="AD" clId="Web-{45E2934A-61EB-BBD1-7B5E-86F776B09907}" dt="2022-08-23T04:55:51.403" v="225" actId="20577"/>
          <ac:spMkLst>
            <pc:docMk/>
            <pc:sldMk cId="2294295456" sldId="308"/>
            <ac:spMk id="3" creationId="{51825AFB-C6C2-40D0-8A8F-BC0BBE589380}"/>
          </ac:spMkLst>
        </pc:spChg>
      </pc:sldChg>
      <pc:sldChg chg="modSp">
        <pc:chgData name="Hannah Stapley" userId="S::hannah.stapley@publicservice.govt.nz::d52876ed-7404-4819-9214-156dfeef0fc3" providerId="AD" clId="Web-{45E2934A-61EB-BBD1-7B5E-86F776B09907}" dt="2022-08-23T04:56:04.013" v="228" actId="20577"/>
        <pc:sldMkLst>
          <pc:docMk/>
          <pc:sldMk cId="1967056712" sldId="309"/>
        </pc:sldMkLst>
        <pc:spChg chg="mod">
          <ac:chgData name="Hannah Stapley" userId="S::hannah.stapley@publicservice.govt.nz::d52876ed-7404-4819-9214-156dfeef0fc3" providerId="AD" clId="Web-{45E2934A-61EB-BBD1-7B5E-86F776B09907}" dt="2022-08-23T04:56:04.013" v="228" actId="20577"/>
          <ac:spMkLst>
            <pc:docMk/>
            <pc:sldMk cId="1967056712" sldId="309"/>
            <ac:spMk id="3" creationId="{CE447F36-5F26-42FD-90E1-6D4B31650884}"/>
          </ac:spMkLst>
        </pc:spChg>
      </pc:sldChg>
      <pc:sldChg chg="modSp">
        <pc:chgData name="Hannah Stapley" userId="S::hannah.stapley@publicservice.govt.nz::d52876ed-7404-4819-9214-156dfeef0fc3" providerId="AD" clId="Web-{45E2934A-61EB-BBD1-7B5E-86F776B09907}" dt="2022-08-23T04:56:43.045" v="238" actId="20577"/>
        <pc:sldMkLst>
          <pc:docMk/>
          <pc:sldMk cId="2833380688" sldId="311"/>
        </pc:sldMkLst>
        <pc:spChg chg="mod">
          <ac:chgData name="Hannah Stapley" userId="S::hannah.stapley@publicservice.govt.nz::d52876ed-7404-4819-9214-156dfeef0fc3" providerId="AD" clId="Web-{45E2934A-61EB-BBD1-7B5E-86F776B09907}" dt="2022-08-23T04:56:43.045" v="238" actId="20577"/>
          <ac:spMkLst>
            <pc:docMk/>
            <pc:sldMk cId="2833380688" sldId="311"/>
            <ac:spMk id="3" creationId="{0AD1C5D4-3CB3-4248-8D88-91922A081913}"/>
          </ac:spMkLst>
        </pc:spChg>
      </pc:sldChg>
      <pc:sldChg chg="modSp">
        <pc:chgData name="Hannah Stapley" userId="S::hannah.stapley@publicservice.govt.nz::d52876ed-7404-4819-9214-156dfeef0fc3" providerId="AD" clId="Web-{45E2934A-61EB-BBD1-7B5E-86F776B09907}" dt="2022-08-23T04:57:09.265" v="248" actId="20577"/>
        <pc:sldMkLst>
          <pc:docMk/>
          <pc:sldMk cId="3217201025" sldId="312"/>
        </pc:sldMkLst>
        <pc:spChg chg="mod">
          <ac:chgData name="Hannah Stapley" userId="S::hannah.stapley@publicservice.govt.nz::d52876ed-7404-4819-9214-156dfeef0fc3" providerId="AD" clId="Web-{45E2934A-61EB-BBD1-7B5E-86F776B09907}" dt="2022-08-23T04:57:09.265" v="248" actId="20577"/>
          <ac:spMkLst>
            <pc:docMk/>
            <pc:sldMk cId="3217201025" sldId="312"/>
            <ac:spMk id="3" creationId="{D5EA18F3-ACF1-46CE-BB8F-5451C88BA8BF}"/>
          </ac:spMkLst>
        </pc:spChg>
      </pc:sldChg>
      <pc:sldChg chg="modSp">
        <pc:chgData name="Hannah Stapley" userId="S::hannah.stapley@publicservice.govt.nz::d52876ed-7404-4819-9214-156dfeef0fc3" providerId="AD" clId="Web-{45E2934A-61EB-BBD1-7B5E-86F776B09907}" dt="2022-08-23T04:57:23.828" v="252" actId="20577"/>
        <pc:sldMkLst>
          <pc:docMk/>
          <pc:sldMk cId="614539527" sldId="313"/>
        </pc:sldMkLst>
        <pc:spChg chg="mod">
          <ac:chgData name="Hannah Stapley" userId="S::hannah.stapley@publicservice.govt.nz::d52876ed-7404-4819-9214-156dfeef0fc3" providerId="AD" clId="Web-{45E2934A-61EB-BBD1-7B5E-86F776B09907}" dt="2022-08-23T04:57:23.828" v="252" actId="20577"/>
          <ac:spMkLst>
            <pc:docMk/>
            <pc:sldMk cId="614539527" sldId="313"/>
            <ac:spMk id="3" creationId="{77F4F5DB-E0A6-4DA9-8E3C-9B541AF0EEEE}"/>
          </ac:spMkLst>
        </pc:spChg>
      </pc:sldChg>
      <pc:sldChg chg="modSp">
        <pc:chgData name="Hannah Stapley" userId="S::hannah.stapley@publicservice.govt.nz::d52876ed-7404-4819-9214-156dfeef0fc3" providerId="AD" clId="Web-{45E2934A-61EB-BBD1-7B5E-86F776B09907}" dt="2022-08-23T04:57:39.282" v="257" actId="20577"/>
        <pc:sldMkLst>
          <pc:docMk/>
          <pc:sldMk cId="3041372409" sldId="314"/>
        </pc:sldMkLst>
        <pc:spChg chg="mod">
          <ac:chgData name="Hannah Stapley" userId="S::hannah.stapley@publicservice.govt.nz::d52876ed-7404-4819-9214-156dfeef0fc3" providerId="AD" clId="Web-{45E2934A-61EB-BBD1-7B5E-86F776B09907}" dt="2022-08-23T04:57:39.282" v="257" actId="20577"/>
          <ac:spMkLst>
            <pc:docMk/>
            <pc:sldMk cId="3041372409" sldId="314"/>
            <ac:spMk id="3" creationId="{FF85BA49-EF22-463D-A91C-84A13B88DDCD}"/>
          </ac:spMkLst>
        </pc:spChg>
      </pc:sldChg>
      <pc:sldChg chg="modSp">
        <pc:chgData name="Hannah Stapley" userId="S::hannah.stapley@publicservice.govt.nz::d52876ed-7404-4819-9214-156dfeef0fc3" providerId="AD" clId="Web-{45E2934A-61EB-BBD1-7B5E-86F776B09907}" dt="2022-08-23T04:58:23.705" v="262" actId="20577"/>
        <pc:sldMkLst>
          <pc:docMk/>
          <pc:sldMk cId="3966737235" sldId="316"/>
        </pc:sldMkLst>
        <pc:spChg chg="mod">
          <ac:chgData name="Hannah Stapley" userId="S::hannah.stapley@publicservice.govt.nz::d52876ed-7404-4819-9214-156dfeef0fc3" providerId="AD" clId="Web-{45E2934A-61EB-BBD1-7B5E-86F776B09907}" dt="2022-08-23T04:58:23.705" v="262" actId="20577"/>
          <ac:spMkLst>
            <pc:docMk/>
            <pc:sldMk cId="3966737235" sldId="316"/>
            <ac:spMk id="3" creationId="{124A3ACD-1C77-418B-A093-FEAC7C033765}"/>
          </ac:spMkLst>
        </pc:spChg>
      </pc:sldChg>
      <pc:sldChg chg="modSp">
        <pc:chgData name="Hannah Stapley" userId="S::hannah.stapley@publicservice.govt.nz::d52876ed-7404-4819-9214-156dfeef0fc3" providerId="AD" clId="Web-{45E2934A-61EB-BBD1-7B5E-86F776B09907}" dt="2022-08-23T04:59:21.441" v="273" actId="20577"/>
        <pc:sldMkLst>
          <pc:docMk/>
          <pc:sldMk cId="1153438443" sldId="317"/>
        </pc:sldMkLst>
        <pc:spChg chg="mod">
          <ac:chgData name="Hannah Stapley" userId="S::hannah.stapley@publicservice.govt.nz::d52876ed-7404-4819-9214-156dfeef0fc3" providerId="AD" clId="Web-{45E2934A-61EB-BBD1-7B5E-86F776B09907}" dt="2022-08-23T04:59:21.441" v="273" actId="20577"/>
          <ac:spMkLst>
            <pc:docMk/>
            <pc:sldMk cId="1153438443" sldId="317"/>
            <ac:spMk id="3" creationId="{E4D851F6-C412-49BA-B373-30C794761059}"/>
          </ac:spMkLst>
        </pc:spChg>
      </pc:sldChg>
      <pc:sldChg chg="modSp">
        <pc:chgData name="Hannah Stapley" userId="S::hannah.stapley@publicservice.govt.nz::d52876ed-7404-4819-9214-156dfeef0fc3" providerId="AD" clId="Web-{45E2934A-61EB-BBD1-7B5E-86F776B09907}" dt="2022-08-23T04:58:54.846" v="264" actId="20577"/>
        <pc:sldMkLst>
          <pc:docMk/>
          <pc:sldMk cId="926260101" sldId="319"/>
        </pc:sldMkLst>
        <pc:spChg chg="mod">
          <ac:chgData name="Hannah Stapley" userId="S::hannah.stapley@publicservice.govt.nz::d52876ed-7404-4819-9214-156dfeef0fc3" providerId="AD" clId="Web-{45E2934A-61EB-BBD1-7B5E-86F776B09907}" dt="2022-08-23T04:58:54.846" v="264" actId="20577"/>
          <ac:spMkLst>
            <pc:docMk/>
            <pc:sldMk cId="926260101" sldId="319"/>
            <ac:spMk id="3" creationId="{DD0040F8-9C38-4595-A0DE-BCFE307EE203}"/>
          </ac:spMkLst>
        </pc:spChg>
      </pc:sldChg>
      <pc:sldChg chg="modSp">
        <pc:chgData name="Hannah Stapley" userId="S::hannah.stapley@publicservice.govt.nz::d52876ed-7404-4819-9214-156dfeef0fc3" providerId="AD" clId="Web-{45E2934A-61EB-BBD1-7B5E-86F776B09907}" dt="2022-08-23T04:59:44.020" v="281" actId="20577"/>
        <pc:sldMkLst>
          <pc:docMk/>
          <pc:sldMk cId="4062796814" sldId="320"/>
        </pc:sldMkLst>
        <pc:spChg chg="mod">
          <ac:chgData name="Hannah Stapley" userId="S::hannah.stapley@publicservice.govt.nz::d52876ed-7404-4819-9214-156dfeef0fc3" providerId="AD" clId="Web-{45E2934A-61EB-BBD1-7B5E-86F776B09907}" dt="2022-08-23T04:59:44.020" v="281" actId="20577"/>
          <ac:spMkLst>
            <pc:docMk/>
            <pc:sldMk cId="4062796814" sldId="320"/>
            <ac:spMk id="3" creationId="{45234E45-1E70-4A4B-BA34-5E6FCEB7E44A}"/>
          </ac:spMkLst>
        </pc:spChg>
      </pc:sldChg>
      <pc:sldChg chg="modSp">
        <pc:chgData name="Hannah Stapley" userId="S::hannah.stapley@publicservice.govt.nz::d52876ed-7404-4819-9214-156dfeef0fc3" providerId="AD" clId="Web-{45E2934A-61EB-BBD1-7B5E-86F776B09907}" dt="2022-08-23T05:00:17.755" v="290" actId="20577"/>
        <pc:sldMkLst>
          <pc:docMk/>
          <pc:sldMk cId="896161412" sldId="321"/>
        </pc:sldMkLst>
        <pc:spChg chg="mod">
          <ac:chgData name="Hannah Stapley" userId="S::hannah.stapley@publicservice.govt.nz::d52876ed-7404-4819-9214-156dfeef0fc3" providerId="AD" clId="Web-{45E2934A-61EB-BBD1-7B5E-86F776B09907}" dt="2022-08-23T05:00:17.755" v="290" actId="20577"/>
          <ac:spMkLst>
            <pc:docMk/>
            <pc:sldMk cId="896161412" sldId="321"/>
            <ac:spMk id="3" creationId="{E114461B-75CE-4FA2-8D1C-F75AB579F4C9}"/>
          </ac:spMkLst>
        </pc:spChg>
      </pc:sldChg>
      <pc:sldChg chg="addCm">
        <pc:chgData name="Hannah Stapley" userId="S::hannah.stapley@publicservice.govt.nz::d52876ed-7404-4819-9214-156dfeef0fc3" providerId="AD" clId="Web-{45E2934A-61EB-BBD1-7B5E-86F776B09907}" dt="2022-08-23T05:00:45.178" v="291"/>
        <pc:sldMkLst>
          <pc:docMk/>
          <pc:sldMk cId="41188597" sldId="325"/>
        </pc:sldMkLst>
      </pc:sldChg>
      <pc:sldChg chg="modSp">
        <pc:chgData name="Hannah Stapley" userId="S::hannah.stapley@publicservice.govt.nz::d52876ed-7404-4819-9214-156dfeef0fc3" providerId="AD" clId="Web-{45E2934A-61EB-BBD1-7B5E-86F776B09907}" dt="2022-08-23T04:49:10.876" v="143" actId="20577"/>
        <pc:sldMkLst>
          <pc:docMk/>
          <pc:sldMk cId="2706800968" sldId="327"/>
        </pc:sldMkLst>
        <pc:spChg chg="mod">
          <ac:chgData name="Hannah Stapley" userId="S::hannah.stapley@publicservice.govt.nz::d52876ed-7404-4819-9214-156dfeef0fc3" providerId="AD" clId="Web-{45E2934A-61EB-BBD1-7B5E-86F776B09907}" dt="2022-08-23T04:49:10.876" v="143" actId="20577"/>
          <ac:spMkLst>
            <pc:docMk/>
            <pc:sldMk cId="2706800968" sldId="327"/>
            <ac:spMk id="3" creationId="{536E27C0-5BA7-4D29-BE37-7194CA3B3064}"/>
          </ac:spMkLst>
        </pc:spChg>
      </pc:sldChg>
      <pc:sldChg chg="modSp">
        <pc:chgData name="Hannah Stapley" userId="S::hannah.stapley@publicservice.govt.nz::d52876ed-7404-4819-9214-156dfeef0fc3" providerId="AD" clId="Web-{45E2934A-61EB-BBD1-7B5E-86F776B09907}" dt="2022-08-23T04:37:57.466" v="43" actId="1076"/>
        <pc:sldMkLst>
          <pc:docMk/>
          <pc:sldMk cId="2905128931" sldId="331"/>
        </pc:sldMkLst>
        <pc:spChg chg="mod">
          <ac:chgData name="Hannah Stapley" userId="S::hannah.stapley@publicservice.govt.nz::d52876ed-7404-4819-9214-156dfeef0fc3" providerId="AD" clId="Web-{45E2934A-61EB-BBD1-7B5E-86F776B09907}" dt="2022-08-23T04:37:57.466" v="43" actId="1076"/>
          <ac:spMkLst>
            <pc:docMk/>
            <pc:sldMk cId="2905128931" sldId="331"/>
            <ac:spMk id="3" creationId="{9C90D9DB-5723-4416-B038-A87B8A712281}"/>
          </ac:spMkLst>
        </pc:spChg>
      </pc:sldChg>
      <pc:sldChg chg="modSp addCm">
        <pc:chgData name="Hannah Stapley" userId="S::hannah.stapley@publicservice.govt.nz::d52876ed-7404-4819-9214-156dfeef0fc3" providerId="AD" clId="Web-{45E2934A-61EB-BBD1-7B5E-86F776B09907}" dt="2022-08-23T04:40:34.283" v="63"/>
        <pc:sldMkLst>
          <pc:docMk/>
          <pc:sldMk cId="4089628165" sldId="333"/>
        </pc:sldMkLst>
        <pc:spChg chg="mod">
          <ac:chgData name="Hannah Stapley" userId="S::hannah.stapley@publicservice.govt.nz::d52876ed-7404-4819-9214-156dfeef0fc3" providerId="AD" clId="Web-{45E2934A-61EB-BBD1-7B5E-86F776B09907}" dt="2022-08-23T04:32:55.597" v="2" actId="20577"/>
          <ac:spMkLst>
            <pc:docMk/>
            <pc:sldMk cId="4089628165" sldId="333"/>
            <ac:spMk id="3" creationId="{D0F0EDF1-B37D-47C0-8F7D-E0F7EC700846}"/>
          </ac:spMkLst>
        </pc:spChg>
      </pc:sldChg>
      <pc:sldChg chg="modSp">
        <pc:chgData name="Hannah Stapley" userId="S::hannah.stapley@publicservice.govt.nz::d52876ed-7404-4819-9214-156dfeef0fc3" providerId="AD" clId="Web-{45E2934A-61EB-BBD1-7B5E-86F776B09907}" dt="2022-08-23T04:33:52.630" v="14" actId="1076"/>
        <pc:sldMkLst>
          <pc:docMk/>
          <pc:sldMk cId="3378094201" sldId="334"/>
        </pc:sldMkLst>
        <pc:spChg chg="mod">
          <ac:chgData name="Hannah Stapley" userId="S::hannah.stapley@publicservice.govt.nz::d52876ed-7404-4819-9214-156dfeef0fc3" providerId="AD" clId="Web-{45E2934A-61EB-BBD1-7B5E-86F776B09907}" dt="2022-08-23T04:33:52.630" v="14" actId="1076"/>
          <ac:spMkLst>
            <pc:docMk/>
            <pc:sldMk cId="3378094201" sldId="334"/>
            <ac:spMk id="3" creationId="{D0F0EDF1-B37D-47C0-8F7D-E0F7EC700846}"/>
          </ac:spMkLst>
        </pc:spChg>
      </pc:sldChg>
    </pc:docChg>
  </pc:docChgLst>
  <pc:docChgLst>
    <pc:chgData name="Sophie Bird" userId="S::sophie.bird@publicservice.govt.nz::cefd2d95-37de-4f05-a5ff-efc630952ab8" providerId="AD" clId="Web-{17206A93-A27E-C763-A0DD-EC131E8547FB}"/>
    <pc:docChg chg="modSld">
      <pc:chgData name="Sophie Bird" userId="S::sophie.bird@publicservice.govt.nz::cefd2d95-37de-4f05-a5ff-efc630952ab8" providerId="AD" clId="Web-{17206A93-A27E-C763-A0DD-EC131E8547FB}" dt="2022-11-29T02:37:40.226" v="8" actId="20577"/>
      <pc:docMkLst>
        <pc:docMk/>
      </pc:docMkLst>
      <pc:sldChg chg="modSp">
        <pc:chgData name="Sophie Bird" userId="S::sophie.bird@publicservice.govt.nz::cefd2d95-37de-4f05-a5ff-efc630952ab8" providerId="AD" clId="Web-{17206A93-A27E-C763-A0DD-EC131E8547FB}" dt="2022-11-29T02:37:40.226" v="8" actId="20577"/>
        <pc:sldMkLst>
          <pc:docMk/>
          <pc:sldMk cId="785129883" sldId="318"/>
        </pc:sldMkLst>
        <pc:spChg chg="mod">
          <ac:chgData name="Sophie Bird" userId="S::sophie.bird@publicservice.govt.nz::cefd2d95-37de-4f05-a5ff-efc630952ab8" providerId="AD" clId="Web-{17206A93-A27E-C763-A0DD-EC131E8547FB}" dt="2022-11-29T02:37:40.226" v="8" actId="20577"/>
          <ac:spMkLst>
            <pc:docMk/>
            <pc:sldMk cId="785129883" sldId="318"/>
            <ac:spMk id="3" creationId="{5B8C9EB3-1CF5-4A56-9D38-C348DCFE8815}"/>
          </ac:spMkLst>
        </pc:spChg>
      </pc:sldChg>
    </pc:docChg>
  </pc:docChgLst>
  <pc:docChgLst>
    <pc:chgData name="Rob Anderson" userId="39cfebca-eefc-4c0e-a3ff-08a5d333310d" providerId="ADAL" clId="{FBFD6470-7FE6-4DD0-821F-46ED97E6F770}"/>
    <pc:docChg chg="undo custSel modSld">
      <pc:chgData name="Rob Anderson" userId="39cfebca-eefc-4c0e-a3ff-08a5d333310d" providerId="ADAL" clId="{FBFD6470-7FE6-4DD0-821F-46ED97E6F770}" dt="2022-08-17T23:10:28.018" v="4" actId="14100"/>
      <pc:docMkLst>
        <pc:docMk/>
      </pc:docMkLst>
      <pc:sldChg chg="modSp mod modClrScheme chgLayout">
        <pc:chgData name="Rob Anderson" userId="39cfebca-eefc-4c0e-a3ff-08a5d333310d" providerId="ADAL" clId="{FBFD6470-7FE6-4DD0-821F-46ED97E6F770}" dt="2022-08-17T23:10:01.414" v="1" actId="700"/>
        <pc:sldMkLst>
          <pc:docMk/>
          <pc:sldMk cId="3286224297" sldId="262"/>
        </pc:sldMkLst>
        <pc:spChg chg="mod ord">
          <ac:chgData name="Rob Anderson" userId="39cfebca-eefc-4c0e-a3ff-08a5d333310d" providerId="ADAL" clId="{FBFD6470-7FE6-4DD0-821F-46ED97E6F770}" dt="2022-08-17T23:10:01.414" v="1" actId="700"/>
          <ac:spMkLst>
            <pc:docMk/>
            <pc:sldMk cId="3286224297" sldId="262"/>
            <ac:spMk id="2" creationId="{66C3CC18-0E15-49BB-AE47-DFB470848474}"/>
          </ac:spMkLst>
        </pc:spChg>
        <pc:spChg chg="mod ord">
          <ac:chgData name="Rob Anderson" userId="39cfebca-eefc-4c0e-a3ff-08a5d333310d" providerId="ADAL" clId="{FBFD6470-7FE6-4DD0-821F-46ED97E6F770}" dt="2022-08-17T23:10:01.414" v="1" actId="700"/>
          <ac:spMkLst>
            <pc:docMk/>
            <pc:sldMk cId="3286224297" sldId="262"/>
            <ac:spMk id="3" creationId="{3923FD3F-A58D-41D4-B002-829C6EDAA4B5}"/>
          </ac:spMkLst>
        </pc:spChg>
      </pc:sldChg>
      <pc:sldChg chg="addSp delSp modSp mod modClrScheme chgLayout">
        <pc:chgData name="Rob Anderson" userId="39cfebca-eefc-4c0e-a3ff-08a5d333310d" providerId="ADAL" clId="{FBFD6470-7FE6-4DD0-821F-46ED97E6F770}" dt="2022-08-17T23:10:28.018" v="4" actId="14100"/>
        <pc:sldMkLst>
          <pc:docMk/>
          <pc:sldMk cId="569989014" sldId="274"/>
        </pc:sldMkLst>
        <pc:spChg chg="add del mod ord">
          <ac:chgData name="Rob Anderson" userId="39cfebca-eefc-4c0e-a3ff-08a5d333310d" providerId="ADAL" clId="{FBFD6470-7FE6-4DD0-821F-46ED97E6F770}" dt="2022-08-17T23:10:23.585" v="3" actId="700"/>
          <ac:spMkLst>
            <pc:docMk/>
            <pc:sldMk cId="569989014" sldId="274"/>
            <ac:spMk id="2" creationId="{12975416-0939-179F-DD5E-625837AF6855}"/>
          </ac:spMkLst>
        </pc:spChg>
        <pc:spChg chg="mod ord">
          <ac:chgData name="Rob Anderson" userId="39cfebca-eefc-4c0e-a3ff-08a5d333310d" providerId="ADAL" clId="{FBFD6470-7FE6-4DD0-821F-46ED97E6F770}" dt="2022-08-17T23:10:23.585" v="3" actId="700"/>
          <ac:spMkLst>
            <pc:docMk/>
            <pc:sldMk cId="569989014" sldId="274"/>
            <ac:spMk id="6" creationId="{E085436F-3EC9-4B75-B9F5-746741023FF6}"/>
          </ac:spMkLst>
        </pc:spChg>
        <pc:picChg chg="mod">
          <ac:chgData name="Rob Anderson" userId="39cfebca-eefc-4c0e-a3ff-08a5d333310d" providerId="ADAL" clId="{FBFD6470-7FE6-4DD0-821F-46ED97E6F770}" dt="2022-08-17T23:10:28.018" v="4" actId="14100"/>
          <ac:picMkLst>
            <pc:docMk/>
            <pc:sldMk cId="569989014" sldId="274"/>
            <ac:picMk id="4" creationId="{C4D99E94-75AE-4C16-866C-5FC7D4938DD6}"/>
          </ac:picMkLst>
        </pc:picChg>
      </pc:sldChg>
    </pc:docChg>
  </pc:docChgLst>
  <pc:docChgLst>
    <pc:chgData name="Nick Brown" userId="606250a6-0875-468b-9dbb-10f10baa47c4" providerId="ADAL" clId="{CFF6EA3B-D442-4198-85AE-59F6627279E3}"/>
    <pc:docChg chg="undo custSel modSld">
      <pc:chgData name="Nick Brown" userId="606250a6-0875-468b-9dbb-10f10baa47c4" providerId="ADAL" clId="{CFF6EA3B-D442-4198-85AE-59F6627279E3}" dt="2022-07-25T20:44:55.615" v="87" actId="20577"/>
      <pc:docMkLst>
        <pc:docMk/>
      </pc:docMkLst>
      <pc:sldChg chg="modSp mod delCm modCm">
        <pc:chgData name="Nick Brown" userId="606250a6-0875-468b-9dbb-10f10baa47c4" providerId="ADAL" clId="{CFF6EA3B-D442-4198-85AE-59F6627279E3}" dt="2022-07-25T20:44:55.615" v="87" actId="20577"/>
        <pc:sldMkLst>
          <pc:docMk/>
          <pc:sldMk cId="3307418175" sldId="332"/>
        </pc:sldMkLst>
        <pc:spChg chg="mod">
          <ac:chgData name="Nick Brown" userId="606250a6-0875-468b-9dbb-10f10baa47c4" providerId="ADAL" clId="{CFF6EA3B-D442-4198-85AE-59F6627279E3}" dt="2022-07-25T20:44:55.615" v="87" actId="20577"/>
          <ac:spMkLst>
            <pc:docMk/>
            <pc:sldMk cId="3307418175" sldId="332"/>
            <ac:spMk id="3" creationId="{D0F0EDF1-B37D-47C0-8F7D-E0F7EC700846}"/>
          </ac:spMkLst>
        </pc:spChg>
      </pc:sldChg>
      <pc:sldChg chg="modSp mod">
        <pc:chgData name="Nick Brown" userId="606250a6-0875-468b-9dbb-10f10baa47c4" providerId="ADAL" clId="{CFF6EA3B-D442-4198-85AE-59F6627279E3}" dt="2022-07-14T23:26:33.394" v="79" actId="14100"/>
        <pc:sldMkLst>
          <pc:docMk/>
          <pc:sldMk cId="4089628165" sldId="333"/>
        </pc:sldMkLst>
        <pc:spChg chg="mod">
          <ac:chgData name="Nick Brown" userId="606250a6-0875-468b-9dbb-10f10baa47c4" providerId="ADAL" clId="{CFF6EA3B-D442-4198-85AE-59F6627279E3}" dt="2022-07-14T23:26:33.394" v="79" actId="14100"/>
          <ac:spMkLst>
            <pc:docMk/>
            <pc:sldMk cId="4089628165" sldId="333"/>
            <ac:spMk id="3" creationId="{D0F0EDF1-B37D-47C0-8F7D-E0F7EC700846}"/>
          </ac:spMkLst>
        </pc:spChg>
      </pc:sldChg>
      <pc:sldChg chg="modSp mod">
        <pc:chgData name="Nick Brown" userId="606250a6-0875-468b-9dbb-10f10baa47c4" providerId="ADAL" clId="{CFF6EA3B-D442-4198-85AE-59F6627279E3}" dt="2022-07-14T23:27:47.631" v="86" actId="255"/>
        <pc:sldMkLst>
          <pc:docMk/>
          <pc:sldMk cId="3378094201" sldId="334"/>
        </pc:sldMkLst>
        <pc:spChg chg="mod">
          <ac:chgData name="Nick Brown" userId="606250a6-0875-468b-9dbb-10f10baa47c4" providerId="ADAL" clId="{CFF6EA3B-D442-4198-85AE-59F6627279E3}" dt="2022-07-14T23:27:47.631" v="86" actId="255"/>
          <ac:spMkLst>
            <pc:docMk/>
            <pc:sldMk cId="3378094201" sldId="334"/>
            <ac:spMk id="3" creationId="{D0F0EDF1-B37D-47C0-8F7D-E0F7EC700846}"/>
          </ac:spMkLst>
        </pc:spChg>
      </pc:sldChg>
    </pc:docChg>
  </pc:docChgLst>
  <pc:docChgLst>
    <pc:chgData name="Sophie Bird" userId="S::sophie.bird@publicservice.govt.nz::cefd2d95-37de-4f05-a5ff-efc630952ab8" providerId="AD" clId="Web-{C7286086-2E5D-52DC-13AA-AEAD511D86D4}"/>
    <pc:docChg chg="addSld delSld">
      <pc:chgData name="Sophie Bird" userId="S::sophie.bird@publicservice.govt.nz::cefd2d95-37de-4f05-a5ff-efc630952ab8" providerId="AD" clId="Web-{C7286086-2E5D-52DC-13AA-AEAD511D86D4}" dt="2022-10-03T01:52:44.753" v="3"/>
      <pc:docMkLst>
        <pc:docMk/>
      </pc:docMkLst>
      <pc:sldChg chg="add del">
        <pc:chgData name="Sophie Bird" userId="S::sophie.bird@publicservice.govt.nz::cefd2d95-37de-4f05-a5ff-efc630952ab8" providerId="AD" clId="Web-{C7286086-2E5D-52DC-13AA-AEAD511D86D4}" dt="2022-10-03T01:49:00.075" v="1"/>
        <pc:sldMkLst>
          <pc:docMk/>
          <pc:sldMk cId="642666417" sldId="286"/>
        </pc:sldMkLst>
      </pc:sldChg>
      <pc:sldChg chg="add del replId">
        <pc:chgData name="Sophie Bird" userId="S::sophie.bird@publicservice.govt.nz::cefd2d95-37de-4f05-a5ff-efc630952ab8" providerId="AD" clId="Web-{C7286086-2E5D-52DC-13AA-AEAD511D86D4}" dt="2022-10-03T01:52:44.753" v="3"/>
        <pc:sldMkLst>
          <pc:docMk/>
          <pc:sldMk cId="4281586823" sldId="335"/>
        </pc:sldMkLst>
      </pc:sldChg>
    </pc:docChg>
  </pc:docChgLst>
  <pc:docChgLst>
    <pc:chgData name="Hugh Lawrence" userId="b3b51cda-6b88-4e5c-844e-2348e70b74ab" providerId="ADAL" clId="{92FF5A3A-7358-41C9-B3F8-048530CBC970}"/>
    <pc:docChg chg="modSld">
      <pc:chgData name="Hugh Lawrence" userId="b3b51cda-6b88-4e5c-844e-2348e70b74ab" providerId="ADAL" clId="{92FF5A3A-7358-41C9-B3F8-048530CBC970}" dt="2022-07-27T23:37:01.814" v="9" actId="20577"/>
      <pc:docMkLst>
        <pc:docMk/>
      </pc:docMkLst>
      <pc:sldChg chg="modSp mod">
        <pc:chgData name="Hugh Lawrence" userId="b3b51cda-6b88-4e5c-844e-2348e70b74ab" providerId="ADAL" clId="{92FF5A3A-7358-41C9-B3F8-048530CBC970}" dt="2022-07-27T23:35:49.437" v="0" actId="1076"/>
        <pc:sldMkLst>
          <pc:docMk/>
          <pc:sldMk cId="1038546055" sldId="290"/>
        </pc:sldMkLst>
        <pc:spChg chg="mod">
          <ac:chgData name="Hugh Lawrence" userId="b3b51cda-6b88-4e5c-844e-2348e70b74ab" providerId="ADAL" clId="{92FF5A3A-7358-41C9-B3F8-048530CBC970}" dt="2022-07-27T23:35:49.437" v="0" actId="1076"/>
          <ac:spMkLst>
            <pc:docMk/>
            <pc:sldMk cId="1038546055" sldId="290"/>
            <ac:spMk id="3" creationId="{A326653E-B2EB-43C2-8C52-6A033DDEEC48}"/>
          </ac:spMkLst>
        </pc:spChg>
      </pc:sldChg>
      <pc:sldChg chg="modSp mod">
        <pc:chgData name="Hugh Lawrence" userId="b3b51cda-6b88-4e5c-844e-2348e70b74ab" providerId="ADAL" clId="{92FF5A3A-7358-41C9-B3F8-048530CBC970}" dt="2022-07-27T23:37:01.814" v="9" actId="20577"/>
        <pc:sldMkLst>
          <pc:docMk/>
          <pc:sldMk cId="729594919" sldId="300"/>
        </pc:sldMkLst>
        <pc:spChg chg="mod">
          <ac:chgData name="Hugh Lawrence" userId="b3b51cda-6b88-4e5c-844e-2348e70b74ab" providerId="ADAL" clId="{92FF5A3A-7358-41C9-B3F8-048530CBC970}" dt="2022-07-27T23:37:01.814" v="9" actId="20577"/>
          <ac:spMkLst>
            <pc:docMk/>
            <pc:sldMk cId="729594919" sldId="300"/>
            <ac:spMk id="3" creationId="{71E5FE71-C8EC-4102-A9BC-3337C2814006}"/>
          </ac:spMkLst>
        </pc:spChg>
      </pc:sldChg>
    </pc:docChg>
  </pc:docChgLst>
  <pc:docChgLst>
    <pc:chgData name="Sophie Bird" userId="S::sophie.bird@publicservice.govt.nz::cefd2d95-37de-4f05-a5ff-efc630952ab8" providerId="AD" clId="Web-{A7EFB8D9-2A55-6A0A-A304-5AC1FC94DB02}"/>
    <pc:docChg chg="modSld">
      <pc:chgData name="Sophie Bird" userId="S::sophie.bird@publicservice.govt.nz::cefd2d95-37de-4f05-a5ff-efc630952ab8" providerId="AD" clId="Web-{A7EFB8D9-2A55-6A0A-A304-5AC1FC94DB02}" dt="2022-11-29T02:42:01.212" v="0" actId="1076"/>
      <pc:docMkLst>
        <pc:docMk/>
      </pc:docMkLst>
      <pc:sldChg chg="modSp">
        <pc:chgData name="Sophie Bird" userId="S::sophie.bird@publicservice.govt.nz::cefd2d95-37de-4f05-a5ff-efc630952ab8" providerId="AD" clId="Web-{A7EFB8D9-2A55-6A0A-A304-5AC1FC94DB02}" dt="2022-11-29T02:42:01.212" v="0" actId="1076"/>
        <pc:sldMkLst>
          <pc:docMk/>
          <pc:sldMk cId="492740535" sldId="268"/>
        </pc:sldMkLst>
        <pc:spChg chg="mod">
          <ac:chgData name="Sophie Bird" userId="S::sophie.bird@publicservice.govt.nz::cefd2d95-37de-4f05-a5ff-efc630952ab8" providerId="AD" clId="Web-{A7EFB8D9-2A55-6A0A-A304-5AC1FC94DB02}" dt="2022-11-29T02:42:01.212" v="0" actId="1076"/>
          <ac:spMkLst>
            <pc:docMk/>
            <pc:sldMk cId="492740535" sldId="268"/>
            <ac:spMk id="5" creationId="{48610F03-E732-049B-7ED0-EEEFEF5A1729}"/>
          </ac:spMkLst>
        </pc:spChg>
      </pc:sldChg>
    </pc:docChg>
  </pc:docChgLst>
  <pc:docChgLst>
    <pc:chgData name="Maria Harris" userId="45915ddd-df99-4a61-ac2b-88fff5fefe8f" providerId="ADAL" clId="{8D52FA8F-54D9-4F9C-AF60-E23B8C74B4C1}"/>
    <pc:docChg chg="modSld">
      <pc:chgData name="Maria Harris" userId="45915ddd-df99-4a61-ac2b-88fff5fefe8f" providerId="ADAL" clId="{8D52FA8F-54D9-4F9C-AF60-E23B8C74B4C1}" dt="2023-03-07T21:25:31.702" v="25" actId="13926"/>
      <pc:docMkLst>
        <pc:docMk/>
      </pc:docMkLst>
      <pc:sldChg chg="modSp mod">
        <pc:chgData name="Maria Harris" userId="45915ddd-df99-4a61-ac2b-88fff5fefe8f" providerId="ADAL" clId="{8D52FA8F-54D9-4F9C-AF60-E23B8C74B4C1}" dt="2023-03-07T20:27:42.740" v="0" actId="2711"/>
        <pc:sldMkLst>
          <pc:docMk/>
          <pc:sldMk cId="3286224297" sldId="262"/>
        </pc:sldMkLst>
        <pc:spChg chg="mod">
          <ac:chgData name="Maria Harris" userId="45915ddd-df99-4a61-ac2b-88fff5fefe8f" providerId="ADAL" clId="{8D52FA8F-54D9-4F9C-AF60-E23B8C74B4C1}" dt="2023-03-07T20:27:42.740" v="0" actId="2711"/>
          <ac:spMkLst>
            <pc:docMk/>
            <pc:sldMk cId="3286224297" sldId="262"/>
            <ac:spMk id="3" creationId="{3923FD3F-A58D-41D4-B002-829C6EDAA4B5}"/>
          </ac:spMkLst>
        </pc:spChg>
      </pc:sldChg>
      <pc:sldChg chg="modSp mod">
        <pc:chgData name="Maria Harris" userId="45915ddd-df99-4a61-ac2b-88fff5fefe8f" providerId="ADAL" clId="{8D52FA8F-54D9-4F9C-AF60-E23B8C74B4C1}" dt="2023-03-07T20:31:42.756" v="17" actId="2711"/>
        <pc:sldMkLst>
          <pc:docMk/>
          <pc:sldMk cId="315504218" sldId="263"/>
        </pc:sldMkLst>
        <pc:spChg chg="mod">
          <ac:chgData name="Maria Harris" userId="45915ddd-df99-4a61-ac2b-88fff5fefe8f" providerId="ADAL" clId="{8D52FA8F-54D9-4F9C-AF60-E23B8C74B4C1}" dt="2023-03-07T20:31:42.756" v="17" actId="2711"/>
          <ac:spMkLst>
            <pc:docMk/>
            <pc:sldMk cId="315504218" sldId="263"/>
            <ac:spMk id="3" creationId="{D1EBA8FE-B0BE-4061-9D0E-44F24E91F92B}"/>
          </ac:spMkLst>
        </pc:spChg>
      </pc:sldChg>
      <pc:sldChg chg="modSp mod">
        <pc:chgData name="Maria Harris" userId="45915ddd-df99-4a61-ac2b-88fff5fefe8f" providerId="ADAL" clId="{8D52FA8F-54D9-4F9C-AF60-E23B8C74B4C1}" dt="2023-03-07T20:28:10.740" v="2" actId="2711"/>
        <pc:sldMkLst>
          <pc:docMk/>
          <pc:sldMk cId="1381432583" sldId="275"/>
        </pc:sldMkLst>
        <pc:spChg chg="mod">
          <ac:chgData name="Maria Harris" userId="45915ddd-df99-4a61-ac2b-88fff5fefe8f" providerId="ADAL" clId="{8D52FA8F-54D9-4F9C-AF60-E23B8C74B4C1}" dt="2023-03-07T20:28:10.740" v="2" actId="2711"/>
          <ac:spMkLst>
            <pc:docMk/>
            <pc:sldMk cId="1381432583" sldId="275"/>
            <ac:spMk id="3" creationId="{2D87037D-4EFC-4056-8814-C3FEAD7D33EF}"/>
          </ac:spMkLst>
        </pc:spChg>
      </pc:sldChg>
      <pc:sldChg chg="modSp mod">
        <pc:chgData name="Maria Harris" userId="45915ddd-df99-4a61-ac2b-88fff5fefe8f" providerId="ADAL" clId="{8D52FA8F-54D9-4F9C-AF60-E23B8C74B4C1}" dt="2023-03-07T20:28:21.549" v="3" actId="2711"/>
        <pc:sldMkLst>
          <pc:docMk/>
          <pc:sldMk cId="3837257223" sldId="276"/>
        </pc:sldMkLst>
        <pc:spChg chg="mod">
          <ac:chgData name="Maria Harris" userId="45915ddd-df99-4a61-ac2b-88fff5fefe8f" providerId="ADAL" clId="{8D52FA8F-54D9-4F9C-AF60-E23B8C74B4C1}" dt="2023-03-07T20:28:21.549" v="3" actId="2711"/>
          <ac:spMkLst>
            <pc:docMk/>
            <pc:sldMk cId="3837257223" sldId="276"/>
            <ac:spMk id="3" creationId="{861301A7-8FDC-468F-A97B-5EA9491A31A4}"/>
          </ac:spMkLst>
        </pc:spChg>
      </pc:sldChg>
      <pc:sldChg chg="modSp mod">
        <pc:chgData name="Maria Harris" userId="45915ddd-df99-4a61-ac2b-88fff5fefe8f" providerId="ADAL" clId="{8D52FA8F-54D9-4F9C-AF60-E23B8C74B4C1}" dt="2023-03-07T20:28:41.316" v="6" actId="404"/>
        <pc:sldMkLst>
          <pc:docMk/>
          <pc:sldMk cId="4181698001" sldId="278"/>
        </pc:sldMkLst>
        <pc:spChg chg="mod">
          <ac:chgData name="Maria Harris" userId="45915ddd-df99-4a61-ac2b-88fff5fefe8f" providerId="ADAL" clId="{8D52FA8F-54D9-4F9C-AF60-E23B8C74B4C1}" dt="2023-03-07T20:28:41.316" v="6" actId="404"/>
          <ac:spMkLst>
            <pc:docMk/>
            <pc:sldMk cId="4181698001" sldId="278"/>
            <ac:spMk id="3" creationId="{D3698A36-858D-47FB-B93F-797F90A57354}"/>
          </ac:spMkLst>
        </pc:spChg>
      </pc:sldChg>
      <pc:sldChg chg="modSp mod">
        <pc:chgData name="Maria Harris" userId="45915ddd-df99-4a61-ac2b-88fff5fefe8f" providerId="ADAL" clId="{8D52FA8F-54D9-4F9C-AF60-E23B8C74B4C1}" dt="2023-03-07T20:30:05.432" v="10" actId="2711"/>
        <pc:sldMkLst>
          <pc:docMk/>
          <pc:sldMk cId="2635448609" sldId="288"/>
        </pc:sldMkLst>
        <pc:spChg chg="mod">
          <ac:chgData name="Maria Harris" userId="45915ddd-df99-4a61-ac2b-88fff5fefe8f" providerId="ADAL" clId="{8D52FA8F-54D9-4F9C-AF60-E23B8C74B4C1}" dt="2023-03-07T20:30:05.432" v="10" actId="2711"/>
          <ac:spMkLst>
            <pc:docMk/>
            <pc:sldMk cId="2635448609" sldId="288"/>
            <ac:spMk id="3" creationId="{7805C1C2-EE71-4C85-BF59-A456723BA90A}"/>
          </ac:spMkLst>
        </pc:spChg>
      </pc:sldChg>
      <pc:sldChg chg="modSp mod">
        <pc:chgData name="Maria Harris" userId="45915ddd-df99-4a61-ac2b-88fff5fefe8f" providerId="ADAL" clId="{8D52FA8F-54D9-4F9C-AF60-E23B8C74B4C1}" dt="2023-03-07T20:31:35.753" v="16" actId="2711"/>
        <pc:sldMkLst>
          <pc:docMk/>
          <pc:sldMk cId="1877514546" sldId="289"/>
        </pc:sldMkLst>
        <pc:spChg chg="mod">
          <ac:chgData name="Maria Harris" userId="45915ddd-df99-4a61-ac2b-88fff5fefe8f" providerId="ADAL" clId="{8D52FA8F-54D9-4F9C-AF60-E23B8C74B4C1}" dt="2023-03-07T20:31:35.753" v="16" actId="2711"/>
          <ac:spMkLst>
            <pc:docMk/>
            <pc:sldMk cId="1877514546" sldId="289"/>
            <ac:spMk id="3" creationId="{DD1D3048-08EF-4269-BC7E-438BFC993AE7}"/>
          </ac:spMkLst>
        </pc:spChg>
      </pc:sldChg>
      <pc:sldChg chg="modSp">
        <pc:chgData name="Maria Harris" userId="45915ddd-df99-4a61-ac2b-88fff5fefe8f" providerId="ADAL" clId="{8D52FA8F-54D9-4F9C-AF60-E23B8C74B4C1}" dt="2023-03-07T20:30:34.419" v="11" actId="2711"/>
        <pc:sldMkLst>
          <pc:docMk/>
          <pc:sldMk cId="1038546055" sldId="290"/>
        </pc:sldMkLst>
        <pc:graphicFrameChg chg="mod">
          <ac:chgData name="Maria Harris" userId="45915ddd-df99-4a61-ac2b-88fff5fefe8f" providerId="ADAL" clId="{8D52FA8F-54D9-4F9C-AF60-E23B8C74B4C1}" dt="2023-03-07T20:30:34.419" v="11" actId="2711"/>
          <ac:graphicFrameMkLst>
            <pc:docMk/>
            <pc:sldMk cId="1038546055" sldId="290"/>
            <ac:graphicFrameMk id="4" creationId="{96FFE93B-2274-4D80-8509-C305E9E25823}"/>
          </ac:graphicFrameMkLst>
        </pc:graphicFrameChg>
      </pc:sldChg>
      <pc:sldChg chg="modSp mod">
        <pc:chgData name="Maria Harris" userId="45915ddd-df99-4a61-ac2b-88fff5fefe8f" providerId="ADAL" clId="{8D52FA8F-54D9-4F9C-AF60-E23B8C74B4C1}" dt="2023-03-07T20:31:05.542" v="14" actId="2711"/>
        <pc:sldMkLst>
          <pc:docMk/>
          <pc:sldMk cId="3796894081" sldId="293"/>
        </pc:sldMkLst>
        <pc:spChg chg="mod">
          <ac:chgData name="Maria Harris" userId="45915ddd-df99-4a61-ac2b-88fff5fefe8f" providerId="ADAL" clId="{8D52FA8F-54D9-4F9C-AF60-E23B8C74B4C1}" dt="2023-03-07T20:31:05.542" v="14" actId="2711"/>
          <ac:spMkLst>
            <pc:docMk/>
            <pc:sldMk cId="3796894081" sldId="293"/>
            <ac:spMk id="3" creationId="{6904CD31-29D9-41E1-A67B-4B2A7BA8A39E}"/>
          </ac:spMkLst>
        </pc:spChg>
      </pc:sldChg>
      <pc:sldChg chg="modSp mod">
        <pc:chgData name="Maria Harris" userId="45915ddd-df99-4a61-ac2b-88fff5fefe8f" providerId="ADAL" clId="{8D52FA8F-54D9-4F9C-AF60-E23B8C74B4C1}" dt="2023-03-07T20:31:24.906" v="15" actId="2711"/>
        <pc:sldMkLst>
          <pc:docMk/>
          <pc:sldMk cId="3820653413" sldId="297"/>
        </pc:sldMkLst>
        <pc:spChg chg="mod">
          <ac:chgData name="Maria Harris" userId="45915ddd-df99-4a61-ac2b-88fff5fefe8f" providerId="ADAL" clId="{8D52FA8F-54D9-4F9C-AF60-E23B8C74B4C1}" dt="2023-03-07T20:31:24.906" v="15" actId="2711"/>
          <ac:spMkLst>
            <pc:docMk/>
            <pc:sldMk cId="3820653413" sldId="297"/>
            <ac:spMk id="3" creationId="{86EB7AB4-4753-4063-A8A8-908D59444A23}"/>
          </ac:spMkLst>
        </pc:spChg>
      </pc:sldChg>
      <pc:sldChg chg="modSp mod">
        <pc:chgData name="Maria Harris" userId="45915ddd-df99-4a61-ac2b-88fff5fefe8f" providerId="ADAL" clId="{8D52FA8F-54D9-4F9C-AF60-E23B8C74B4C1}" dt="2023-03-07T20:31:56.885" v="18" actId="2711"/>
        <pc:sldMkLst>
          <pc:docMk/>
          <pc:sldMk cId="3075540725" sldId="302"/>
        </pc:sldMkLst>
        <pc:spChg chg="mod">
          <ac:chgData name="Maria Harris" userId="45915ddd-df99-4a61-ac2b-88fff5fefe8f" providerId="ADAL" clId="{8D52FA8F-54D9-4F9C-AF60-E23B8C74B4C1}" dt="2023-03-07T20:31:56.885" v="18" actId="2711"/>
          <ac:spMkLst>
            <pc:docMk/>
            <pc:sldMk cId="3075540725" sldId="302"/>
            <ac:spMk id="3" creationId="{3FFAC122-DD16-44E2-8A09-7963BD7A14F6}"/>
          </ac:spMkLst>
        </pc:spChg>
      </pc:sldChg>
      <pc:sldChg chg="modSp mod">
        <pc:chgData name="Maria Harris" userId="45915ddd-df99-4a61-ac2b-88fff5fefe8f" providerId="ADAL" clId="{8D52FA8F-54D9-4F9C-AF60-E23B8C74B4C1}" dt="2023-03-07T20:32:12.520" v="19" actId="2711"/>
        <pc:sldMkLst>
          <pc:docMk/>
          <pc:sldMk cId="1064040686" sldId="304"/>
        </pc:sldMkLst>
        <pc:spChg chg="mod">
          <ac:chgData name="Maria Harris" userId="45915ddd-df99-4a61-ac2b-88fff5fefe8f" providerId="ADAL" clId="{8D52FA8F-54D9-4F9C-AF60-E23B8C74B4C1}" dt="2023-03-07T20:32:12.520" v="19" actId="2711"/>
          <ac:spMkLst>
            <pc:docMk/>
            <pc:sldMk cId="1064040686" sldId="304"/>
            <ac:spMk id="3" creationId="{EB6E495F-FD69-47FB-B7B4-E698772CE62E}"/>
          </ac:spMkLst>
        </pc:spChg>
      </pc:sldChg>
      <pc:sldChg chg="modSp mod">
        <pc:chgData name="Maria Harris" userId="45915ddd-df99-4a61-ac2b-88fff5fefe8f" providerId="ADAL" clId="{8D52FA8F-54D9-4F9C-AF60-E23B8C74B4C1}" dt="2023-03-07T20:32:30.031" v="20" actId="2711"/>
        <pc:sldMkLst>
          <pc:docMk/>
          <pc:sldMk cId="2294295456" sldId="308"/>
        </pc:sldMkLst>
        <pc:spChg chg="mod">
          <ac:chgData name="Maria Harris" userId="45915ddd-df99-4a61-ac2b-88fff5fefe8f" providerId="ADAL" clId="{8D52FA8F-54D9-4F9C-AF60-E23B8C74B4C1}" dt="2023-03-07T20:32:30.031" v="20" actId="2711"/>
          <ac:spMkLst>
            <pc:docMk/>
            <pc:sldMk cId="2294295456" sldId="308"/>
            <ac:spMk id="3" creationId="{51825AFB-C6C2-40D0-8A8F-BC0BBE589380}"/>
          </ac:spMkLst>
        </pc:spChg>
      </pc:sldChg>
      <pc:sldChg chg="modSp mod">
        <pc:chgData name="Maria Harris" userId="45915ddd-df99-4a61-ac2b-88fff5fefe8f" providerId="ADAL" clId="{8D52FA8F-54D9-4F9C-AF60-E23B8C74B4C1}" dt="2023-03-07T20:33:33.433" v="21" actId="2711"/>
        <pc:sldMkLst>
          <pc:docMk/>
          <pc:sldMk cId="1338211721" sldId="322"/>
        </pc:sldMkLst>
        <pc:spChg chg="mod">
          <ac:chgData name="Maria Harris" userId="45915ddd-df99-4a61-ac2b-88fff5fefe8f" providerId="ADAL" clId="{8D52FA8F-54D9-4F9C-AF60-E23B8C74B4C1}" dt="2023-03-07T20:33:33.433" v="21" actId="2711"/>
          <ac:spMkLst>
            <pc:docMk/>
            <pc:sldMk cId="1338211721" sldId="322"/>
            <ac:spMk id="3" creationId="{B84C4B2F-CDA8-43FB-9B7C-CB4A1B146364}"/>
          </ac:spMkLst>
        </pc:spChg>
      </pc:sldChg>
      <pc:sldChg chg="modSp mod">
        <pc:chgData name="Maria Harris" userId="45915ddd-df99-4a61-ac2b-88fff5fefe8f" providerId="ADAL" clId="{8D52FA8F-54D9-4F9C-AF60-E23B8C74B4C1}" dt="2023-03-07T20:34:12.888" v="23" actId="2711"/>
        <pc:sldMkLst>
          <pc:docMk/>
          <pc:sldMk cId="41188597" sldId="325"/>
        </pc:sldMkLst>
        <pc:spChg chg="mod">
          <ac:chgData name="Maria Harris" userId="45915ddd-df99-4a61-ac2b-88fff5fefe8f" providerId="ADAL" clId="{8D52FA8F-54D9-4F9C-AF60-E23B8C74B4C1}" dt="2023-03-07T20:34:12.888" v="23" actId="2711"/>
          <ac:spMkLst>
            <pc:docMk/>
            <pc:sldMk cId="41188597" sldId="325"/>
            <ac:spMk id="3" creationId="{288170BF-AB01-401F-A9E7-B36F593775E4}"/>
          </ac:spMkLst>
        </pc:spChg>
      </pc:sldChg>
      <pc:sldChg chg="modSp mod">
        <pc:chgData name="Maria Harris" userId="45915ddd-df99-4a61-ac2b-88fff5fefe8f" providerId="ADAL" clId="{8D52FA8F-54D9-4F9C-AF60-E23B8C74B4C1}" dt="2023-03-07T21:25:31.702" v="25" actId="13926"/>
        <pc:sldMkLst>
          <pc:docMk/>
          <pc:sldMk cId="2905128931" sldId="331"/>
        </pc:sldMkLst>
        <pc:spChg chg="mod">
          <ac:chgData name="Maria Harris" userId="45915ddd-df99-4a61-ac2b-88fff5fefe8f" providerId="ADAL" clId="{8D52FA8F-54D9-4F9C-AF60-E23B8C74B4C1}" dt="2023-03-07T21:25:31.702" v="25" actId="13926"/>
          <ac:spMkLst>
            <pc:docMk/>
            <pc:sldMk cId="2905128931" sldId="331"/>
            <ac:spMk id="3" creationId="{9C90D9DB-5723-4416-B038-A87B8A712281}"/>
          </ac:spMkLst>
        </pc:spChg>
      </pc:sldChg>
    </pc:docChg>
  </pc:docChgLst>
  <pc:docChgLst>
    <pc:chgData name="Sophie Bird" userId="S::sophie.bird@publicservice.govt.nz::cefd2d95-37de-4f05-a5ff-efc630952ab8" providerId="AD" clId="Web-{7B27F8B5-014E-5C37-2D35-95C12A9095C4}"/>
    <pc:docChg chg="modSld">
      <pc:chgData name="Sophie Bird" userId="S::sophie.bird@publicservice.govt.nz::cefd2d95-37de-4f05-a5ff-efc630952ab8" providerId="AD" clId="Web-{7B27F8B5-014E-5C37-2D35-95C12A9095C4}" dt="2022-11-28T21:48:12.812" v="13" actId="20577"/>
      <pc:docMkLst>
        <pc:docMk/>
      </pc:docMkLst>
      <pc:sldChg chg="modSp">
        <pc:chgData name="Sophie Bird" userId="S::sophie.bird@publicservice.govt.nz::cefd2d95-37de-4f05-a5ff-efc630952ab8" providerId="AD" clId="Web-{7B27F8B5-014E-5C37-2D35-95C12A9095C4}" dt="2022-11-28T21:47:45.623" v="10" actId="20577"/>
        <pc:sldMkLst>
          <pc:docMk/>
          <pc:sldMk cId="3306777019" sldId="292"/>
        </pc:sldMkLst>
        <pc:spChg chg="mod">
          <ac:chgData name="Sophie Bird" userId="S::sophie.bird@publicservice.govt.nz::cefd2d95-37de-4f05-a5ff-efc630952ab8" providerId="AD" clId="Web-{7B27F8B5-014E-5C37-2D35-95C12A9095C4}" dt="2022-11-28T21:47:45.623" v="10" actId="20577"/>
          <ac:spMkLst>
            <pc:docMk/>
            <pc:sldMk cId="3306777019" sldId="292"/>
            <ac:spMk id="3" creationId="{23DE2117-4710-4B2B-BE91-E38962A04AF8}"/>
          </ac:spMkLst>
        </pc:spChg>
      </pc:sldChg>
      <pc:sldChg chg="modSp">
        <pc:chgData name="Sophie Bird" userId="S::sophie.bird@publicservice.govt.nz::cefd2d95-37de-4f05-a5ff-efc630952ab8" providerId="AD" clId="Web-{7B27F8B5-014E-5C37-2D35-95C12A9095C4}" dt="2022-11-28T21:47:05.981" v="8" actId="20577"/>
        <pc:sldMkLst>
          <pc:docMk/>
          <pc:sldMk cId="3797336314" sldId="326"/>
        </pc:sldMkLst>
        <pc:spChg chg="mod">
          <ac:chgData name="Sophie Bird" userId="S::sophie.bird@publicservice.govt.nz::cefd2d95-37de-4f05-a5ff-efc630952ab8" providerId="AD" clId="Web-{7B27F8B5-014E-5C37-2D35-95C12A9095C4}" dt="2022-11-28T21:47:05.981" v="8" actId="20577"/>
          <ac:spMkLst>
            <pc:docMk/>
            <pc:sldMk cId="3797336314" sldId="326"/>
            <ac:spMk id="3" creationId="{CE581310-41FF-4B13-B106-D71C6C4F0F08}"/>
          </ac:spMkLst>
        </pc:spChg>
      </pc:sldChg>
      <pc:sldChg chg="modSp">
        <pc:chgData name="Sophie Bird" userId="S::sophie.bird@publicservice.govt.nz::cefd2d95-37de-4f05-a5ff-efc630952ab8" providerId="AD" clId="Web-{7B27F8B5-014E-5C37-2D35-95C12A9095C4}" dt="2022-11-28T21:48:12.812" v="13" actId="20577"/>
        <pc:sldMkLst>
          <pc:docMk/>
          <pc:sldMk cId="2706800968" sldId="327"/>
        </pc:sldMkLst>
        <pc:spChg chg="mod">
          <ac:chgData name="Sophie Bird" userId="S::sophie.bird@publicservice.govt.nz::cefd2d95-37de-4f05-a5ff-efc630952ab8" providerId="AD" clId="Web-{7B27F8B5-014E-5C37-2D35-95C12A9095C4}" dt="2022-11-28T21:48:12.812" v="13" actId="20577"/>
          <ac:spMkLst>
            <pc:docMk/>
            <pc:sldMk cId="2706800968" sldId="327"/>
            <ac:spMk id="3" creationId="{536E27C0-5BA7-4D29-BE37-7194CA3B3064}"/>
          </ac:spMkLst>
        </pc:spChg>
      </pc:sldChg>
    </pc:docChg>
  </pc:docChgLst>
  <pc:docChgLst>
    <pc:chgData name="Rob Anderson" userId="S::rob.anderson@publicservice.govt.nz::39cfebca-eefc-4c0e-a3ff-08a5d333310d" providerId="AD" clId="Web-{033721B3-5632-CDC0-EF26-400807004479}"/>
    <pc:docChg chg="modSld">
      <pc:chgData name="Rob Anderson" userId="S::rob.anderson@publicservice.govt.nz::39cfebca-eefc-4c0e-a3ff-08a5d333310d" providerId="AD" clId="Web-{033721B3-5632-CDC0-EF26-400807004479}" dt="2022-08-23T05:02:39.404" v="0" actId="1076"/>
      <pc:docMkLst>
        <pc:docMk/>
      </pc:docMkLst>
      <pc:sldChg chg="modSp">
        <pc:chgData name="Rob Anderson" userId="S::rob.anderson@publicservice.govt.nz::39cfebca-eefc-4c0e-a3ff-08a5d333310d" providerId="AD" clId="Web-{033721B3-5632-CDC0-EF26-400807004479}" dt="2022-08-23T05:02:39.404" v="0" actId="1076"/>
        <pc:sldMkLst>
          <pc:docMk/>
          <pc:sldMk cId="1529067151" sldId="258"/>
        </pc:sldMkLst>
        <pc:spChg chg="mod">
          <ac:chgData name="Rob Anderson" userId="S::rob.anderson@publicservice.govt.nz::39cfebca-eefc-4c0e-a3ff-08a5d333310d" providerId="AD" clId="Web-{033721B3-5632-CDC0-EF26-400807004479}" dt="2022-08-23T05:02:39.404" v="0" actId="1076"/>
          <ac:spMkLst>
            <pc:docMk/>
            <pc:sldMk cId="1529067151" sldId="258"/>
            <ac:spMk id="3" creationId="{B733FBC7-7F0A-4BEF-8595-1430050D1554}"/>
          </ac:spMkLst>
        </pc:spChg>
      </pc:sldChg>
    </pc:docChg>
  </pc:docChgLst>
  <pc:docChgLst>
    <pc:chgData name="Hugh Lawrence" userId="b3b51cda-6b88-4e5c-844e-2348e70b74ab" providerId="ADAL" clId="{75AD8693-8E84-4018-8F0E-9656E2944DA7}"/>
    <pc:docChg chg="undo custSel addSld delSld modSld">
      <pc:chgData name="Hugh Lawrence" userId="b3b51cda-6b88-4e5c-844e-2348e70b74ab" providerId="ADAL" clId="{75AD8693-8E84-4018-8F0E-9656E2944DA7}" dt="2022-08-29T01:10:20.242" v="1686" actId="47"/>
      <pc:docMkLst>
        <pc:docMk/>
      </pc:docMkLst>
      <pc:sldChg chg="modNotes">
        <pc:chgData name="Hugh Lawrence" userId="b3b51cda-6b88-4e5c-844e-2348e70b74ab" providerId="ADAL" clId="{75AD8693-8E84-4018-8F0E-9656E2944DA7}" dt="2022-08-28T21:22:48.990" v="1677" actId="6549"/>
        <pc:sldMkLst>
          <pc:docMk/>
          <pc:sldMk cId="1529067151" sldId="258"/>
        </pc:sldMkLst>
      </pc:sldChg>
      <pc:sldChg chg="modSp">
        <pc:chgData name="Hugh Lawrence" userId="b3b51cda-6b88-4e5c-844e-2348e70b74ab" providerId="ADAL" clId="{75AD8693-8E84-4018-8F0E-9656E2944DA7}" dt="2022-08-18T03:43:32.898" v="7"/>
        <pc:sldMkLst>
          <pc:docMk/>
          <pc:sldMk cId="1537280728" sldId="261"/>
        </pc:sldMkLst>
        <pc:graphicFrameChg chg="mod">
          <ac:chgData name="Hugh Lawrence" userId="b3b51cda-6b88-4e5c-844e-2348e70b74ab" providerId="ADAL" clId="{75AD8693-8E84-4018-8F0E-9656E2944DA7}" dt="2022-08-18T03:43:32.898" v="7"/>
          <ac:graphicFrameMkLst>
            <pc:docMk/>
            <pc:sldMk cId="1537280728" sldId="261"/>
            <ac:graphicFrameMk id="4" creationId="{1DDC3765-725C-4707-AFDF-2CFDDEFB8C9B}"/>
          </ac:graphicFrameMkLst>
        </pc:graphicFrameChg>
      </pc:sldChg>
      <pc:sldChg chg="modSp mod modNotes">
        <pc:chgData name="Hugh Lawrence" userId="b3b51cda-6b88-4e5c-844e-2348e70b74ab" providerId="ADAL" clId="{75AD8693-8E84-4018-8F0E-9656E2944DA7}" dt="2022-08-18T21:42:51.463" v="1234" actId="20577"/>
        <pc:sldMkLst>
          <pc:docMk/>
          <pc:sldMk cId="315504218" sldId="263"/>
        </pc:sldMkLst>
        <pc:spChg chg="mod">
          <ac:chgData name="Hugh Lawrence" userId="b3b51cda-6b88-4e5c-844e-2348e70b74ab" providerId="ADAL" clId="{75AD8693-8E84-4018-8F0E-9656E2944DA7}" dt="2022-08-18T21:42:51.463" v="1234" actId="20577"/>
          <ac:spMkLst>
            <pc:docMk/>
            <pc:sldMk cId="315504218" sldId="263"/>
            <ac:spMk id="3" creationId="{D1EBA8FE-B0BE-4061-9D0E-44F24E91F92B}"/>
          </ac:spMkLst>
        </pc:spChg>
      </pc:sldChg>
      <pc:sldChg chg="modSp mod">
        <pc:chgData name="Hugh Lawrence" userId="b3b51cda-6b88-4e5c-844e-2348e70b74ab" providerId="ADAL" clId="{75AD8693-8E84-4018-8F0E-9656E2944DA7}" dt="2022-08-18T03:44:21.268" v="55" actId="1076"/>
        <pc:sldMkLst>
          <pc:docMk/>
          <pc:sldMk cId="1381432583" sldId="275"/>
        </pc:sldMkLst>
        <pc:spChg chg="mod">
          <ac:chgData name="Hugh Lawrence" userId="b3b51cda-6b88-4e5c-844e-2348e70b74ab" providerId="ADAL" clId="{75AD8693-8E84-4018-8F0E-9656E2944DA7}" dt="2022-08-18T03:44:21.268" v="55" actId="1076"/>
          <ac:spMkLst>
            <pc:docMk/>
            <pc:sldMk cId="1381432583" sldId="275"/>
            <ac:spMk id="2" creationId="{39A8E57B-5741-434B-A805-829F978BA8F6}"/>
          </ac:spMkLst>
        </pc:spChg>
      </pc:sldChg>
      <pc:sldChg chg="modNotes">
        <pc:chgData name="Hugh Lawrence" userId="b3b51cda-6b88-4e5c-844e-2348e70b74ab" providerId="ADAL" clId="{75AD8693-8E84-4018-8F0E-9656E2944DA7}" dt="2022-08-28T21:23:44.641" v="1679" actId="313"/>
        <pc:sldMkLst>
          <pc:docMk/>
          <pc:sldMk cId="3837257223" sldId="276"/>
        </pc:sldMkLst>
      </pc:sldChg>
      <pc:sldChg chg="modSp mod">
        <pc:chgData name="Hugh Lawrence" userId="b3b51cda-6b88-4e5c-844e-2348e70b74ab" providerId="ADAL" clId="{75AD8693-8E84-4018-8F0E-9656E2944DA7}" dt="2022-08-18T03:56:11.580" v="456" actId="20577"/>
        <pc:sldMkLst>
          <pc:docMk/>
          <pc:sldMk cId="1673662442" sldId="279"/>
        </pc:sldMkLst>
        <pc:spChg chg="mod">
          <ac:chgData name="Hugh Lawrence" userId="b3b51cda-6b88-4e5c-844e-2348e70b74ab" providerId="ADAL" clId="{75AD8693-8E84-4018-8F0E-9656E2944DA7}" dt="2022-08-18T03:56:11.580" v="456" actId="20577"/>
          <ac:spMkLst>
            <pc:docMk/>
            <pc:sldMk cId="1673662442" sldId="279"/>
            <ac:spMk id="3" creationId="{7052D5DE-6D33-436A-9102-12CE68D179D0}"/>
          </ac:spMkLst>
        </pc:spChg>
      </pc:sldChg>
      <pc:sldChg chg="modSp">
        <pc:chgData name="Hugh Lawrence" userId="b3b51cda-6b88-4e5c-844e-2348e70b74ab" providerId="ADAL" clId="{75AD8693-8E84-4018-8F0E-9656E2944DA7}" dt="2022-08-23T05:32:43.976" v="1674"/>
        <pc:sldMkLst>
          <pc:docMk/>
          <pc:sldMk cId="3284609547" sldId="280"/>
        </pc:sldMkLst>
        <pc:graphicFrameChg chg="mod">
          <ac:chgData name="Hugh Lawrence" userId="b3b51cda-6b88-4e5c-844e-2348e70b74ab" providerId="ADAL" clId="{75AD8693-8E84-4018-8F0E-9656E2944DA7}" dt="2022-08-23T05:32:43.976" v="1674"/>
          <ac:graphicFrameMkLst>
            <pc:docMk/>
            <pc:sldMk cId="3284609547" sldId="280"/>
            <ac:graphicFrameMk id="4" creationId="{DE9F7C91-A47B-45B1-8293-A016723C51C8}"/>
          </ac:graphicFrameMkLst>
        </pc:graphicFrameChg>
      </pc:sldChg>
      <pc:sldChg chg="modCm">
        <pc:chgData name="Hugh Lawrence" userId="b3b51cda-6b88-4e5c-844e-2348e70b74ab" providerId="ADAL" clId="{75AD8693-8E84-4018-8F0E-9656E2944DA7}" dt="2022-08-23T05:36:05.037" v="1675"/>
        <pc:sldMkLst>
          <pc:docMk/>
          <pc:sldMk cId="3835305008" sldId="281"/>
        </pc:sldMkLst>
      </pc:sldChg>
      <pc:sldChg chg="modSp mod">
        <pc:chgData name="Hugh Lawrence" userId="b3b51cda-6b88-4e5c-844e-2348e70b74ab" providerId="ADAL" clId="{75AD8693-8E84-4018-8F0E-9656E2944DA7}" dt="2022-08-18T03:56:36.947" v="457" actId="12"/>
        <pc:sldMkLst>
          <pc:docMk/>
          <pc:sldMk cId="2779944848" sldId="283"/>
        </pc:sldMkLst>
        <pc:spChg chg="mod">
          <ac:chgData name="Hugh Lawrence" userId="b3b51cda-6b88-4e5c-844e-2348e70b74ab" providerId="ADAL" clId="{75AD8693-8E84-4018-8F0E-9656E2944DA7}" dt="2022-08-18T03:56:36.947" v="457" actId="12"/>
          <ac:spMkLst>
            <pc:docMk/>
            <pc:sldMk cId="2779944848" sldId="283"/>
            <ac:spMk id="3" creationId="{58D9ABB1-2BA4-4586-8049-23337DD22F37}"/>
          </ac:spMkLst>
        </pc:spChg>
      </pc:sldChg>
      <pc:sldChg chg="modSp mod">
        <pc:chgData name="Hugh Lawrence" userId="b3b51cda-6b88-4e5c-844e-2348e70b74ab" providerId="ADAL" clId="{75AD8693-8E84-4018-8F0E-9656E2944DA7}" dt="2022-08-18T21:25:54.086" v="741" actId="1076"/>
        <pc:sldMkLst>
          <pc:docMk/>
          <pc:sldMk cId="2400538647" sldId="287"/>
        </pc:sldMkLst>
        <pc:spChg chg="mod">
          <ac:chgData name="Hugh Lawrence" userId="b3b51cda-6b88-4e5c-844e-2348e70b74ab" providerId="ADAL" clId="{75AD8693-8E84-4018-8F0E-9656E2944DA7}" dt="2022-08-18T21:25:54.086" v="741" actId="1076"/>
          <ac:spMkLst>
            <pc:docMk/>
            <pc:sldMk cId="2400538647" sldId="287"/>
            <ac:spMk id="2" creationId="{20302401-7DEE-4E27-93EB-7D1C030F78F4}"/>
          </ac:spMkLst>
        </pc:spChg>
      </pc:sldChg>
      <pc:sldChg chg="modSp mod">
        <pc:chgData name="Hugh Lawrence" userId="b3b51cda-6b88-4e5c-844e-2348e70b74ab" providerId="ADAL" clId="{75AD8693-8E84-4018-8F0E-9656E2944DA7}" dt="2022-08-18T03:57:57.523" v="460" actId="20577"/>
        <pc:sldMkLst>
          <pc:docMk/>
          <pc:sldMk cId="2635448609" sldId="288"/>
        </pc:sldMkLst>
        <pc:spChg chg="mod">
          <ac:chgData name="Hugh Lawrence" userId="b3b51cda-6b88-4e5c-844e-2348e70b74ab" providerId="ADAL" clId="{75AD8693-8E84-4018-8F0E-9656E2944DA7}" dt="2022-08-18T03:57:57.523" v="460" actId="20577"/>
          <ac:spMkLst>
            <pc:docMk/>
            <pc:sldMk cId="2635448609" sldId="288"/>
            <ac:spMk id="3" creationId="{7805C1C2-EE71-4C85-BF59-A456723BA90A}"/>
          </ac:spMkLst>
        </pc:spChg>
      </pc:sldChg>
      <pc:sldChg chg="modSp mod">
        <pc:chgData name="Hugh Lawrence" userId="b3b51cda-6b88-4e5c-844e-2348e70b74ab" providerId="ADAL" clId="{75AD8693-8E84-4018-8F0E-9656E2944DA7}" dt="2022-08-18T03:59:11.853" v="609" actId="20577"/>
        <pc:sldMkLst>
          <pc:docMk/>
          <pc:sldMk cId="1038546055" sldId="290"/>
        </pc:sldMkLst>
        <pc:spChg chg="mod">
          <ac:chgData name="Hugh Lawrence" userId="b3b51cda-6b88-4e5c-844e-2348e70b74ab" providerId="ADAL" clId="{75AD8693-8E84-4018-8F0E-9656E2944DA7}" dt="2022-08-18T03:58:16.523" v="461" actId="13926"/>
          <ac:spMkLst>
            <pc:docMk/>
            <pc:sldMk cId="1038546055" sldId="290"/>
            <ac:spMk id="2" creationId="{AC73B35D-1012-4282-B6FA-F5C03A484542}"/>
          </ac:spMkLst>
        </pc:spChg>
        <pc:spChg chg="mod">
          <ac:chgData name="Hugh Lawrence" userId="b3b51cda-6b88-4e5c-844e-2348e70b74ab" providerId="ADAL" clId="{75AD8693-8E84-4018-8F0E-9656E2944DA7}" dt="2022-08-18T03:59:11.853" v="609" actId="20577"/>
          <ac:spMkLst>
            <pc:docMk/>
            <pc:sldMk cId="1038546055" sldId="290"/>
            <ac:spMk id="3" creationId="{A326653E-B2EB-43C2-8C52-6A033DDEEC48}"/>
          </ac:spMkLst>
        </pc:spChg>
      </pc:sldChg>
      <pc:sldChg chg="modSp mod">
        <pc:chgData name="Hugh Lawrence" userId="b3b51cda-6b88-4e5c-844e-2348e70b74ab" providerId="ADAL" clId="{75AD8693-8E84-4018-8F0E-9656E2944DA7}" dt="2022-08-18T03:59:49.837" v="610" actId="255"/>
        <pc:sldMkLst>
          <pc:docMk/>
          <pc:sldMk cId="2912707626" sldId="291"/>
        </pc:sldMkLst>
        <pc:spChg chg="mod">
          <ac:chgData name="Hugh Lawrence" userId="b3b51cda-6b88-4e5c-844e-2348e70b74ab" providerId="ADAL" clId="{75AD8693-8E84-4018-8F0E-9656E2944DA7}" dt="2022-08-18T03:59:49.837" v="610" actId="255"/>
          <ac:spMkLst>
            <pc:docMk/>
            <pc:sldMk cId="2912707626" sldId="291"/>
            <ac:spMk id="3" creationId="{C22F5337-E4B7-4BE7-92CB-3C59CB2B33F4}"/>
          </ac:spMkLst>
        </pc:spChg>
      </pc:sldChg>
      <pc:sldChg chg="modSp mod delCm">
        <pc:chgData name="Hugh Lawrence" userId="b3b51cda-6b88-4e5c-844e-2348e70b74ab" providerId="ADAL" clId="{75AD8693-8E84-4018-8F0E-9656E2944DA7}" dt="2022-08-23T05:37:22.793" v="1676"/>
        <pc:sldMkLst>
          <pc:docMk/>
          <pc:sldMk cId="3306777019" sldId="292"/>
        </pc:sldMkLst>
        <pc:spChg chg="mod">
          <ac:chgData name="Hugh Lawrence" userId="b3b51cda-6b88-4e5c-844e-2348e70b74ab" providerId="ADAL" clId="{75AD8693-8E84-4018-8F0E-9656E2944DA7}" dt="2022-08-18T04:00:19.158" v="612" actId="255"/>
          <ac:spMkLst>
            <pc:docMk/>
            <pc:sldMk cId="3306777019" sldId="292"/>
            <ac:spMk id="2" creationId="{A026FDF5-4C11-4296-AFB6-A0249DA4DA10}"/>
          </ac:spMkLst>
        </pc:spChg>
        <pc:spChg chg="mod">
          <ac:chgData name="Hugh Lawrence" userId="b3b51cda-6b88-4e5c-844e-2348e70b74ab" providerId="ADAL" clId="{75AD8693-8E84-4018-8F0E-9656E2944DA7}" dt="2022-08-18T04:04:03.721" v="692" actId="20577"/>
          <ac:spMkLst>
            <pc:docMk/>
            <pc:sldMk cId="3306777019" sldId="292"/>
            <ac:spMk id="3" creationId="{23DE2117-4710-4B2B-BE91-E38962A04AF8}"/>
          </ac:spMkLst>
        </pc:spChg>
      </pc:sldChg>
      <pc:sldChg chg="modSp mod">
        <pc:chgData name="Hugh Lawrence" userId="b3b51cda-6b88-4e5c-844e-2348e70b74ab" providerId="ADAL" clId="{75AD8693-8E84-4018-8F0E-9656E2944DA7}" dt="2022-08-18T04:05:00.939" v="740" actId="6549"/>
        <pc:sldMkLst>
          <pc:docMk/>
          <pc:sldMk cId="2585541776" sldId="295"/>
        </pc:sldMkLst>
        <pc:spChg chg="mod">
          <ac:chgData name="Hugh Lawrence" userId="b3b51cda-6b88-4e5c-844e-2348e70b74ab" providerId="ADAL" clId="{75AD8693-8E84-4018-8F0E-9656E2944DA7}" dt="2022-08-18T04:05:00.939" v="740" actId="6549"/>
          <ac:spMkLst>
            <pc:docMk/>
            <pc:sldMk cId="2585541776" sldId="295"/>
            <ac:spMk id="3" creationId="{D9589A1A-189A-473E-928F-44F934460973}"/>
          </ac:spMkLst>
        </pc:spChg>
      </pc:sldChg>
      <pc:sldChg chg="modSp mod">
        <pc:chgData name="Hugh Lawrence" userId="b3b51cda-6b88-4e5c-844e-2348e70b74ab" providerId="ADAL" clId="{75AD8693-8E84-4018-8F0E-9656E2944DA7}" dt="2022-08-18T21:26:51.250" v="742" actId="1076"/>
        <pc:sldMkLst>
          <pc:docMk/>
          <pc:sldMk cId="276115253" sldId="296"/>
        </pc:sldMkLst>
        <pc:spChg chg="mod">
          <ac:chgData name="Hugh Lawrence" userId="b3b51cda-6b88-4e5c-844e-2348e70b74ab" providerId="ADAL" clId="{75AD8693-8E84-4018-8F0E-9656E2944DA7}" dt="2022-08-18T21:26:51.250" v="742" actId="1076"/>
          <ac:spMkLst>
            <pc:docMk/>
            <pc:sldMk cId="276115253" sldId="296"/>
            <ac:spMk id="2" creationId="{20302401-7DEE-4E27-93EB-7D1C030F78F4}"/>
          </ac:spMkLst>
        </pc:spChg>
      </pc:sldChg>
      <pc:sldChg chg="modSp mod">
        <pc:chgData name="Hugh Lawrence" userId="b3b51cda-6b88-4e5c-844e-2348e70b74ab" providerId="ADAL" clId="{75AD8693-8E84-4018-8F0E-9656E2944DA7}" dt="2022-08-18T21:31:46.391" v="1015" actId="313"/>
        <pc:sldMkLst>
          <pc:docMk/>
          <pc:sldMk cId="3820653413" sldId="297"/>
        </pc:sldMkLst>
        <pc:spChg chg="mod">
          <ac:chgData name="Hugh Lawrence" userId="b3b51cda-6b88-4e5c-844e-2348e70b74ab" providerId="ADAL" clId="{75AD8693-8E84-4018-8F0E-9656E2944DA7}" dt="2022-08-18T21:31:46.391" v="1015" actId="313"/>
          <ac:spMkLst>
            <pc:docMk/>
            <pc:sldMk cId="3820653413" sldId="297"/>
            <ac:spMk id="2" creationId="{AF4E915E-9FAD-4032-814F-8AEDB5CC7FC9}"/>
          </ac:spMkLst>
        </pc:spChg>
        <pc:spChg chg="mod">
          <ac:chgData name="Hugh Lawrence" userId="b3b51cda-6b88-4e5c-844e-2348e70b74ab" providerId="ADAL" clId="{75AD8693-8E84-4018-8F0E-9656E2944DA7}" dt="2022-08-18T21:31:24.750" v="1000" actId="20577"/>
          <ac:spMkLst>
            <pc:docMk/>
            <pc:sldMk cId="3820653413" sldId="297"/>
            <ac:spMk id="3" creationId="{86EB7AB4-4753-4063-A8A8-908D59444A23}"/>
          </ac:spMkLst>
        </pc:spChg>
      </pc:sldChg>
      <pc:sldChg chg="modSp mod">
        <pc:chgData name="Hugh Lawrence" userId="b3b51cda-6b88-4e5c-844e-2348e70b74ab" providerId="ADAL" clId="{75AD8693-8E84-4018-8F0E-9656E2944DA7}" dt="2022-08-18T03:57:10.091" v="458" actId="255"/>
        <pc:sldMkLst>
          <pc:docMk/>
          <pc:sldMk cId="2850348893" sldId="298"/>
        </pc:sldMkLst>
        <pc:spChg chg="mod">
          <ac:chgData name="Hugh Lawrence" userId="b3b51cda-6b88-4e5c-844e-2348e70b74ab" providerId="ADAL" clId="{75AD8693-8E84-4018-8F0E-9656E2944DA7}" dt="2022-08-18T03:57:10.091" v="458" actId="255"/>
          <ac:spMkLst>
            <pc:docMk/>
            <pc:sldMk cId="2850348893" sldId="298"/>
            <ac:spMk id="3" creationId="{E5F43EE0-DCE3-4D20-8AC1-9FFCE3FAF362}"/>
          </ac:spMkLst>
        </pc:spChg>
      </pc:sldChg>
      <pc:sldChg chg="modSp mod">
        <pc:chgData name="Hugh Lawrence" userId="b3b51cda-6b88-4e5c-844e-2348e70b74ab" providerId="ADAL" clId="{75AD8693-8E84-4018-8F0E-9656E2944DA7}" dt="2022-08-18T21:43:35.595" v="1252" actId="6549"/>
        <pc:sldMkLst>
          <pc:docMk/>
          <pc:sldMk cId="729594919" sldId="300"/>
        </pc:sldMkLst>
        <pc:spChg chg="mod">
          <ac:chgData name="Hugh Lawrence" userId="b3b51cda-6b88-4e5c-844e-2348e70b74ab" providerId="ADAL" clId="{75AD8693-8E84-4018-8F0E-9656E2944DA7}" dt="2022-08-18T21:43:35.595" v="1252" actId="6549"/>
          <ac:spMkLst>
            <pc:docMk/>
            <pc:sldMk cId="729594919" sldId="300"/>
            <ac:spMk id="3" creationId="{71E5FE71-C8EC-4102-A9BC-3337C2814006}"/>
          </ac:spMkLst>
        </pc:spChg>
      </pc:sldChg>
      <pc:sldChg chg="modSp mod">
        <pc:chgData name="Hugh Lawrence" userId="b3b51cda-6b88-4e5c-844e-2348e70b74ab" providerId="ADAL" clId="{75AD8693-8E84-4018-8F0E-9656E2944DA7}" dt="2022-08-18T22:24:01.350" v="1257" actId="1076"/>
        <pc:sldMkLst>
          <pc:docMk/>
          <pc:sldMk cId="649556451" sldId="301"/>
        </pc:sldMkLst>
        <pc:spChg chg="mod">
          <ac:chgData name="Hugh Lawrence" userId="b3b51cda-6b88-4e5c-844e-2348e70b74ab" providerId="ADAL" clId="{75AD8693-8E84-4018-8F0E-9656E2944DA7}" dt="2022-08-18T22:24:01.350" v="1257" actId="1076"/>
          <ac:spMkLst>
            <pc:docMk/>
            <pc:sldMk cId="649556451" sldId="301"/>
            <ac:spMk id="3" creationId="{DB6663B6-1EEB-4011-8C38-22F128C62D1A}"/>
          </ac:spMkLst>
        </pc:spChg>
      </pc:sldChg>
      <pc:sldChg chg="modSp mod">
        <pc:chgData name="Hugh Lawrence" userId="b3b51cda-6b88-4e5c-844e-2348e70b74ab" providerId="ADAL" clId="{75AD8693-8E84-4018-8F0E-9656E2944DA7}" dt="2022-08-18T22:23:15.115" v="1254" actId="14100"/>
        <pc:sldMkLst>
          <pc:docMk/>
          <pc:sldMk cId="3075540725" sldId="302"/>
        </pc:sldMkLst>
        <pc:spChg chg="mod">
          <ac:chgData name="Hugh Lawrence" userId="b3b51cda-6b88-4e5c-844e-2348e70b74ab" providerId="ADAL" clId="{75AD8693-8E84-4018-8F0E-9656E2944DA7}" dt="2022-08-18T22:23:15.115" v="1254" actId="14100"/>
          <ac:spMkLst>
            <pc:docMk/>
            <pc:sldMk cId="3075540725" sldId="302"/>
            <ac:spMk id="3" creationId="{3FFAC122-DD16-44E2-8A09-7963BD7A14F6}"/>
          </ac:spMkLst>
        </pc:spChg>
      </pc:sldChg>
      <pc:sldChg chg="modSp mod">
        <pc:chgData name="Hugh Lawrence" userId="b3b51cda-6b88-4e5c-844e-2348e70b74ab" providerId="ADAL" clId="{75AD8693-8E84-4018-8F0E-9656E2944DA7}" dt="2022-08-18T22:23:34.422" v="1255" actId="1076"/>
        <pc:sldMkLst>
          <pc:docMk/>
          <pc:sldMk cId="223822523" sldId="303"/>
        </pc:sldMkLst>
        <pc:spChg chg="mod">
          <ac:chgData name="Hugh Lawrence" userId="b3b51cda-6b88-4e5c-844e-2348e70b74ab" providerId="ADAL" clId="{75AD8693-8E84-4018-8F0E-9656E2944DA7}" dt="2022-08-18T22:23:34.422" v="1255" actId="1076"/>
          <ac:spMkLst>
            <pc:docMk/>
            <pc:sldMk cId="223822523" sldId="303"/>
            <ac:spMk id="2" creationId="{20302401-7DEE-4E27-93EB-7D1C030F78F4}"/>
          </ac:spMkLst>
        </pc:spChg>
      </pc:sldChg>
      <pc:sldChg chg="modSp mod">
        <pc:chgData name="Hugh Lawrence" userId="b3b51cda-6b88-4e5c-844e-2348e70b74ab" providerId="ADAL" clId="{75AD8693-8E84-4018-8F0E-9656E2944DA7}" dt="2022-08-18T22:24:15.588" v="1261" actId="20577"/>
        <pc:sldMkLst>
          <pc:docMk/>
          <pc:sldMk cId="1064040686" sldId="304"/>
        </pc:sldMkLst>
        <pc:spChg chg="mod">
          <ac:chgData name="Hugh Lawrence" userId="b3b51cda-6b88-4e5c-844e-2348e70b74ab" providerId="ADAL" clId="{75AD8693-8E84-4018-8F0E-9656E2944DA7}" dt="2022-08-18T22:24:15.588" v="1261" actId="20577"/>
          <ac:spMkLst>
            <pc:docMk/>
            <pc:sldMk cId="1064040686" sldId="304"/>
            <ac:spMk id="3" creationId="{EB6E495F-FD69-47FB-B7B4-E698772CE62E}"/>
          </ac:spMkLst>
        </pc:spChg>
      </pc:sldChg>
      <pc:sldChg chg="addSp delSp modSp mod">
        <pc:chgData name="Hugh Lawrence" userId="b3b51cda-6b88-4e5c-844e-2348e70b74ab" providerId="ADAL" clId="{75AD8693-8E84-4018-8F0E-9656E2944DA7}" dt="2022-08-18T22:25:46.045" v="1363" actId="20577"/>
        <pc:sldMkLst>
          <pc:docMk/>
          <pc:sldMk cId="1702877554" sldId="305"/>
        </pc:sldMkLst>
        <pc:spChg chg="add del mod">
          <ac:chgData name="Hugh Lawrence" userId="b3b51cda-6b88-4e5c-844e-2348e70b74ab" providerId="ADAL" clId="{75AD8693-8E84-4018-8F0E-9656E2944DA7}" dt="2022-08-18T22:25:46.045" v="1363" actId="20577"/>
          <ac:spMkLst>
            <pc:docMk/>
            <pc:sldMk cId="1702877554" sldId="305"/>
            <ac:spMk id="2" creationId="{20302401-7DEE-4E27-93EB-7D1C030F78F4}"/>
          </ac:spMkLst>
        </pc:spChg>
        <pc:spChg chg="add del mod">
          <ac:chgData name="Hugh Lawrence" userId="b3b51cda-6b88-4e5c-844e-2348e70b74ab" providerId="ADAL" clId="{75AD8693-8E84-4018-8F0E-9656E2944DA7}" dt="2022-08-18T22:24:47.919" v="1264" actId="478"/>
          <ac:spMkLst>
            <pc:docMk/>
            <pc:sldMk cId="1702877554" sldId="305"/>
            <ac:spMk id="4" creationId="{13F4B0A0-D029-674A-C413-435B088C9978}"/>
          </ac:spMkLst>
        </pc:spChg>
      </pc:sldChg>
      <pc:sldChg chg="modSp mod">
        <pc:chgData name="Hugh Lawrence" userId="b3b51cda-6b88-4e5c-844e-2348e70b74ab" providerId="ADAL" clId="{75AD8693-8E84-4018-8F0E-9656E2944DA7}" dt="2022-08-18T22:26:26.153" v="1367" actId="20577"/>
        <pc:sldMkLst>
          <pc:docMk/>
          <pc:sldMk cId="2294295456" sldId="308"/>
        </pc:sldMkLst>
        <pc:spChg chg="mod">
          <ac:chgData name="Hugh Lawrence" userId="b3b51cda-6b88-4e5c-844e-2348e70b74ab" providerId="ADAL" clId="{75AD8693-8E84-4018-8F0E-9656E2944DA7}" dt="2022-08-18T22:26:26.153" v="1367" actId="20577"/>
          <ac:spMkLst>
            <pc:docMk/>
            <pc:sldMk cId="2294295456" sldId="308"/>
            <ac:spMk id="3" creationId="{51825AFB-C6C2-40D0-8A8F-BC0BBE589380}"/>
          </ac:spMkLst>
        </pc:spChg>
      </pc:sldChg>
      <pc:sldChg chg="modSp mod">
        <pc:chgData name="Hugh Lawrence" userId="b3b51cda-6b88-4e5c-844e-2348e70b74ab" providerId="ADAL" clId="{75AD8693-8E84-4018-8F0E-9656E2944DA7}" dt="2022-08-18T22:30:33.199" v="1405" actId="20577"/>
        <pc:sldMkLst>
          <pc:docMk/>
          <pc:sldMk cId="2833380688" sldId="311"/>
        </pc:sldMkLst>
        <pc:spChg chg="mod">
          <ac:chgData name="Hugh Lawrence" userId="b3b51cda-6b88-4e5c-844e-2348e70b74ab" providerId="ADAL" clId="{75AD8693-8E84-4018-8F0E-9656E2944DA7}" dt="2022-08-18T22:30:33.199" v="1405" actId="20577"/>
          <ac:spMkLst>
            <pc:docMk/>
            <pc:sldMk cId="2833380688" sldId="311"/>
            <ac:spMk id="3" creationId="{0AD1C5D4-3CB3-4248-8D88-91922A081913}"/>
          </ac:spMkLst>
        </pc:spChg>
      </pc:sldChg>
      <pc:sldChg chg="modSp mod">
        <pc:chgData name="Hugh Lawrence" userId="b3b51cda-6b88-4e5c-844e-2348e70b74ab" providerId="ADAL" clId="{75AD8693-8E84-4018-8F0E-9656E2944DA7}" dt="2022-08-18T22:31:37.044" v="1417" actId="6549"/>
        <pc:sldMkLst>
          <pc:docMk/>
          <pc:sldMk cId="3217201025" sldId="312"/>
        </pc:sldMkLst>
        <pc:spChg chg="mod">
          <ac:chgData name="Hugh Lawrence" userId="b3b51cda-6b88-4e5c-844e-2348e70b74ab" providerId="ADAL" clId="{75AD8693-8E84-4018-8F0E-9656E2944DA7}" dt="2022-08-18T22:31:37.044" v="1417" actId="6549"/>
          <ac:spMkLst>
            <pc:docMk/>
            <pc:sldMk cId="3217201025" sldId="312"/>
            <ac:spMk id="3" creationId="{D5EA18F3-ACF1-46CE-BB8F-5451C88BA8BF}"/>
          </ac:spMkLst>
        </pc:spChg>
      </pc:sldChg>
      <pc:sldChg chg="modSp mod">
        <pc:chgData name="Hugh Lawrence" userId="b3b51cda-6b88-4e5c-844e-2348e70b74ab" providerId="ADAL" clId="{75AD8693-8E84-4018-8F0E-9656E2944DA7}" dt="2022-08-29T00:20:46.279" v="1683" actId="1076"/>
        <pc:sldMkLst>
          <pc:docMk/>
          <pc:sldMk cId="614539527" sldId="313"/>
        </pc:sldMkLst>
        <pc:spChg chg="mod">
          <ac:chgData name="Hugh Lawrence" userId="b3b51cda-6b88-4e5c-844e-2348e70b74ab" providerId="ADAL" clId="{75AD8693-8E84-4018-8F0E-9656E2944DA7}" dt="2022-08-29T00:20:46.279" v="1683" actId="1076"/>
          <ac:spMkLst>
            <pc:docMk/>
            <pc:sldMk cId="614539527" sldId="313"/>
            <ac:spMk id="2" creationId="{B52DD424-53AA-45E3-A7F0-A72B741EE420}"/>
          </ac:spMkLst>
        </pc:spChg>
      </pc:sldChg>
      <pc:sldChg chg="modSp mod">
        <pc:chgData name="Hugh Lawrence" userId="b3b51cda-6b88-4e5c-844e-2348e70b74ab" providerId="ADAL" clId="{75AD8693-8E84-4018-8F0E-9656E2944DA7}" dt="2022-08-18T22:31:55.980" v="1418" actId="6549"/>
        <pc:sldMkLst>
          <pc:docMk/>
          <pc:sldMk cId="3041372409" sldId="314"/>
        </pc:sldMkLst>
        <pc:spChg chg="mod">
          <ac:chgData name="Hugh Lawrence" userId="b3b51cda-6b88-4e5c-844e-2348e70b74ab" providerId="ADAL" clId="{75AD8693-8E84-4018-8F0E-9656E2944DA7}" dt="2022-08-18T22:31:55.980" v="1418" actId="6549"/>
          <ac:spMkLst>
            <pc:docMk/>
            <pc:sldMk cId="3041372409" sldId="314"/>
            <ac:spMk id="3" creationId="{FF85BA49-EF22-463D-A91C-84A13B88DDCD}"/>
          </ac:spMkLst>
        </pc:spChg>
      </pc:sldChg>
      <pc:sldChg chg="modSp mod">
        <pc:chgData name="Hugh Lawrence" userId="b3b51cda-6b88-4e5c-844e-2348e70b74ab" providerId="ADAL" clId="{75AD8693-8E84-4018-8F0E-9656E2944DA7}" dt="2022-08-18T22:35:23.396" v="1511" actId="20577"/>
        <pc:sldMkLst>
          <pc:docMk/>
          <pc:sldMk cId="3966737235" sldId="316"/>
        </pc:sldMkLst>
        <pc:spChg chg="mod">
          <ac:chgData name="Hugh Lawrence" userId="b3b51cda-6b88-4e5c-844e-2348e70b74ab" providerId="ADAL" clId="{75AD8693-8E84-4018-8F0E-9656E2944DA7}" dt="2022-08-18T22:35:23.396" v="1511" actId="20577"/>
          <ac:spMkLst>
            <pc:docMk/>
            <pc:sldMk cId="3966737235" sldId="316"/>
            <ac:spMk id="3" creationId="{124A3ACD-1C77-418B-A093-FEAC7C033765}"/>
          </ac:spMkLst>
        </pc:spChg>
      </pc:sldChg>
      <pc:sldChg chg="modSp mod">
        <pc:chgData name="Hugh Lawrence" userId="b3b51cda-6b88-4e5c-844e-2348e70b74ab" providerId="ADAL" clId="{75AD8693-8E84-4018-8F0E-9656E2944DA7}" dt="2022-08-18T22:36:26.014" v="1521" actId="20577"/>
        <pc:sldMkLst>
          <pc:docMk/>
          <pc:sldMk cId="1153438443" sldId="317"/>
        </pc:sldMkLst>
        <pc:spChg chg="mod">
          <ac:chgData name="Hugh Lawrence" userId="b3b51cda-6b88-4e5c-844e-2348e70b74ab" providerId="ADAL" clId="{75AD8693-8E84-4018-8F0E-9656E2944DA7}" dt="2022-08-18T22:36:26.014" v="1521" actId="20577"/>
          <ac:spMkLst>
            <pc:docMk/>
            <pc:sldMk cId="1153438443" sldId="317"/>
            <ac:spMk id="3" creationId="{E4D851F6-C412-49BA-B373-30C794761059}"/>
          </ac:spMkLst>
        </pc:spChg>
      </pc:sldChg>
      <pc:sldChg chg="modSp mod">
        <pc:chgData name="Hugh Lawrence" userId="b3b51cda-6b88-4e5c-844e-2348e70b74ab" providerId="ADAL" clId="{75AD8693-8E84-4018-8F0E-9656E2944DA7}" dt="2022-08-18T22:41:17.142" v="1672" actId="14"/>
        <pc:sldMkLst>
          <pc:docMk/>
          <pc:sldMk cId="785129883" sldId="318"/>
        </pc:sldMkLst>
        <pc:spChg chg="mod">
          <ac:chgData name="Hugh Lawrence" userId="b3b51cda-6b88-4e5c-844e-2348e70b74ab" providerId="ADAL" clId="{75AD8693-8E84-4018-8F0E-9656E2944DA7}" dt="2022-08-18T22:41:17.142" v="1672" actId="14"/>
          <ac:spMkLst>
            <pc:docMk/>
            <pc:sldMk cId="785129883" sldId="318"/>
            <ac:spMk id="3" creationId="{5B8C9EB3-1CF5-4A56-9D38-C348DCFE8815}"/>
          </ac:spMkLst>
        </pc:spChg>
      </pc:sldChg>
      <pc:sldChg chg="modSp mod">
        <pc:chgData name="Hugh Lawrence" userId="b3b51cda-6b88-4e5c-844e-2348e70b74ab" providerId="ADAL" clId="{75AD8693-8E84-4018-8F0E-9656E2944DA7}" dt="2022-08-18T22:35:39.345" v="1512" actId="12"/>
        <pc:sldMkLst>
          <pc:docMk/>
          <pc:sldMk cId="926260101" sldId="319"/>
        </pc:sldMkLst>
        <pc:spChg chg="mod">
          <ac:chgData name="Hugh Lawrence" userId="b3b51cda-6b88-4e5c-844e-2348e70b74ab" providerId="ADAL" clId="{75AD8693-8E84-4018-8F0E-9656E2944DA7}" dt="2022-08-18T22:35:39.345" v="1512" actId="12"/>
          <ac:spMkLst>
            <pc:docMk/>
            <pc:sldMk cId="926260101" sldId="319"/>
            <ac:spMk id="3" creationId="{DD0040F8-9C38-4595-A0DE-BCFE307EE203}"/>
          </ac:spMkLst>
        </pc:spChg>
      </pc:sldChg>
      <pc:sldChg chg="modSp mod">
        <pc:chgData name="Hugh Lawrence" userId="b3b51cda-6b88-4e5c-844e-2348e70b74ab" providerId="ADAL" clId="{75AD8693-8E84-4018-8F0E-9656E2944DA7}" dt="2022-08-18T22:39:57.123" v="1651" actId="13926"/>
        <pc:sldMkLst>
          <pc:docMk/>
          <pc:sldMk cId="4062796814" sldId="320"/>
        </pc:sldMkLst>
        <pc:spChg chg="mod">
          <ac:chgData name="Hugh Lawrence" userId="b3b51cda-6b88-4e5c-844e-2348e70b74ab" providerId="ADAL" clId="{75AD8693-8E84-4018-8F0E-9656E2944DA7}" dt="2022-08-18T22:39:57.123" v="1651" actId="13926"/>
          <ac:spMkLst>
            <pc:docMk/>
            <pc:sldMk cId="4062796814" sldId="320"/>
            <ac:spMk id="3" creationId="{45234E45-1E70-4A4B-BA34-5E6FCEB7E44A}"/>
          </ac:spMkLst>
        </pc:spChg>
      </pc:sldChg>
      <pc:sldChg chg="modSp mod">
        <pc:chgData name="Hugh Lawrence" userId="b3b51cda-6b88-4e5c-844e-2348e70b74ab" providerId="ADAL" clId="{75AD8693-8E84-4018-8F0E-9656E2944DA7}" dt="2022-08-18T22:40:53.258" v="1671" actId="20577"/>
        <pc:sldMkLst>
          <pc:docMk/>
          <pc:sldMk cId="896161412" sldId="321"/>
        </pc:sldMkLst>
        <pc:spChg chg="mod">
          <ac:chgData name="Hugh Lawrence" userId="b3b51cda-6b88-4e5c-844e-2348e70b74ab" providerId="ADAL" clId="{75AD8693-8E84-4018-8F0E-9656E2944DA7}" dt="2022-08-18T22:40:53.258" v="1671" actId="20577"/>
          <ac:spMkLst>
            <pc:docMk/>
            <pc:sldMk cId="896161412" sldId="321"/>
            <ac:spMk id="3" creationId="{E114461B-75CE-4FA2-8D1C-F75AB579F4C9}"/>
          </ac:spMkLst>
        </pc:spChg>
      </pc:sldChg>
      <pc:sldChg chg="modSp mod">
        <pc:chgData name="Hugh Lawrence" userId="b3b51cda-6b88-4e5c-844e-2348e70b74ab" providerId="ADAL" clId="{75AD8693-8E84-4018-8F0E-9656E2944DA7}" dt="2022-08-18T03:57:27.721" v="459" actId="255"/>
        <pc:sldMkLst>
          <pc:docMk/>
          <pc:sldMk cId="3797336314" sldId="326"/>
        </pc:sldMkLst>
        <pc:spChg chg="mod">
          <ac:chgData name="Hugh Lawrence" userId="b3b51cda-6b88-4e5c-844e-2348e70b74ab" providerId="ADAL" clId="{75AD8693-8E84-4018-8F0E-9656E2944DA7}" dt="2022-08-18T03:57:27.721" v="459" actId="255"/>
          <ac:spMkLst>
            <pc:docMk/>
            <pc:sldMk cId="3797336314" sldId="326"/>
            <ac:spMk id="3" creationId="{CE581310-41FF-4B13-B106-D71C6C4F0F08}"/>
          </ac:spMkLst>
        </pc:spChg>
      </pc:sldChg>
      <pc:sldChg chg="modSp mod">
        <pc:chgData name="Hugh Lawrence" userId="b3b51cda-6b88-4e5c-844e-2348e70b74ab" providerId="ADAL" clId="{75AD8693-8E84-4018-8F0E-9656E2944DA7}" dt="2022-08-18T21:29:16.569" v="959" actId="20577"/>
        <pc:sldMkLst>
          <pc:docMk/>
          <pc:sldMk cId="2706800968" sldId="327"/>
        </pc:sldMkLst>
        <pc:spChg chg="mod">
          <ac:chgData name="Hugh Lawrence" userId="b3b51cda-6b88-4e5c-844e-2348e70b74ab" providerId="ADAL" clId="{75AD8693-8E84-4018-8F0E-9656E2944DA7}" dt="2022-08-18T21:29:16.569" v="959" actId="20577"/>
          <ac:spMkLst>
            <pc:docMk/>
            <pc:sldMk cId="2706800968" sldId="327"/>
            <ac:spMk id="3" creationId="{536E27C0-5BA7-4D29-BE37-7194CA3B3064}"/>
          </ac:spMkLst>
        </pc:spChg>
      </pc:sldChg>
      <pc:sldChg chg="modSp mod">
        <pc:chgData name="Hugh Lawrence" userId="b3b51cda-6b88-4e5c-844e-2348e70b74ab" providerId="ADAL" clId="{75AD8693-8E84-4018-8F0E-9656E2944DA7}" dt="2022-08-18T03:53:16.568" v="156" actId="207"/>
        <pc:sldMkLst>
          <pc:docMk/>
          <pc:sldMk cId="2905128931" sldId="331"/>
        </pc:sldMkLst>
        <pc:spChg chg="mod">
          <ac:chgData name="Hugh Lawrence" userId="b3b51cda-6b88-4e5c-844e-2348e70b74ab" providerId="ADAL" clId="{75AD8693-8E84-4018-8F0E-9656E2944DA7}" dt="2022-08-18T03:53:16.568" v="156" actId="207"/>
          <ac:spMkLst>
            <pc:docMk/>
            <pc:sldMk cId="2905128931" sldId="331"/>
            <ac:spMk id="3" creationId="{9C90D9DB-5723-4416-B038-A87B8A712281}"/>
          </ac:spMkLst>
        </pc:spChg>
      </pc:sldChg>
      <pc:sldChg chg="delCm">
        <pc:chgData name="Hugh Lawrence" userId="b3b51cda-6b88-4e5c-844e-2348e70b74ab" providerId="ADAL" clId="{75AD8693-8E84-4018-8F0E-9656E2944DA7}" dt="2022-08-23T05:32:22.147" v="1673"/>
        <pc:sldMkLst>
          <pc:docMk/>
          <pc:sldMk cId="4089628165" sldId="333"/>
        </pc:sldMkLst>
      </pc:sldChg>
      <pc:sldChg chg="new del">
        <pc:chgData name="Hugh Lawrence" userId="b3b51cda-6b88-4e5c-844e-2348e70b74ab" providerId="ADAL" clId="{75AD8693-8E84-4018-8F0E-9656E2944DA7}" dt="2022-08-29T01:10:20.242" v="1686" actId="47"/>
        <pc:sldMkLst>
          <pc:docMk/>
          <pc:sldMk cId="3215362427" sldId="335"/>
        </pc:sldMkLst>
      </pc:sldChg>
      <pc:sldChg chg="new del">
        <pc:chgData name="Hugh Lawrence" userId="b3b51cda-6b88-4e5c-844e-2348e70b74ab" providerId="ADAL" clId="{75AD8693-8E84-4018-8F0E-9656E2944DA7}" dt="2022-08-29T01:10:17.938" v="1684" actId="47"/>
        <pc:sldMkLst>
          <pc:docMk/>
          <pc:sldMk cId="1675341934" sldId="336"/>
        </pc:sldMkLst>
      </pc:sldChg>
      <pc:sldChg chg="new del">
        <pc:chgData name="Hugh Lawrence" userId="b3b51cda-6b88-4e5c-844e-2348e70b74ab" providerId="ADAL" clId="{75AD8693-8E84-4018-8F0E-9656E2944DA7}" dt="2022-08-29T01:10:19.136" v="1685" actId="47"/>
        <pc:sldMkLst>
          <pc:docMk/>
          <pc:sldMk cId="2785796110" sldId="337"/>
        </pc:sldMkLst>
      </pc:sldChg>
    </pc:docChg>
  </pc:docChgLst>
  <pc:docChgLst>
    <pc:chgData name="Sophie Bird" userId="S::sophie.bird@publicservice.govt.nz::cefd2d95-37de-4f05-a5ff-efc630952ab8" providerId="AD" clId="Web-{71A42D06-495B-137F-90CE-5626CC55BB1C}"/>
    <pc:docChg chg="modSld">
      <pc:chgData name="Sophie Bird" userId="S::sophie.bird@publicservice.govt.nz::cefd2d95-37de-4f05-a5ff-efc630952ab8" providerId="AD" clId="Web-{71A42D06-495B-137F-90CE-5626CC55BB1C}" dt="2022-11-29T01:38:38.491" v="125" actId="20577"/>
      <pc:docMkLst>
        <pc:docMk/>
      </pc:docMkLst>
      <pc:sldChg chg="modSp">
        <pc:chgData name="Sophie Bird" userId="S::sophie.bird@publicservice.govt.nz::cefd2d95-37de-4f05-a5ff-efc630952ab8" providerId="AD" clId="Web-{71A42D06-495B-137F-90CE-5626CC55BB1C}" dt="2022-11-29T01:28:27.974" v="101" actId="20577"/>
        <pc:sldMkLst>
          <pc:docMk/>
          <pc:sldMk cId="315504218" sldId="263"/>
        </pc:sldMkLst>
        <pc:spChg chg="mod">
          <ac:chgData name="Sophie Bird" userId="S::sophie.bird@publicservice.govt.nz::cefd2d95-37de-4f05-a5ff-efc630952ab8" providerId="AD" clId="Web-{71A42D06-495B-137F-90CE-5626CC55BB1C}" dt="2022-11-29T01:28:27.974" v="101" actId="20577"/>
          <ac:spMkLst>
            <pc:docMk/>
            <pc:sldMk cId="315504218" sldId="263"/>
            <ac:spMk id="3" creationId="{D1EBA8FE-B0BE-4061-9D0E-44F24E91F92B}"/>
          </ac:spMkLst>
        </pc:spChg>
      </pc:sldChg>
      <pc:sldChg chg="modSp">
        <pc:chgData name="Sophie Bird" userId="S::sophie.bird@publicservice.govt.nz::cefd2d95-37de-4f05-a5ff-efc630952ab8" providerId="AD" clId="Web-{71A42D06-495B-137F-90CE-5626CC55BB1C}" dt="2022-11-29T01:25:50.469" v="8" actId="20577"/>
        <pc:sldMkLst>
          <pc:docMk/>
          <pc:sldMk cId="3306777019" sldId="292"/>
        </pc:sldMkLst>
        <pc:spChg chg="mod">
          <ac:chgData name="Sophie Bird" userId="S::sophie.bird@publicservice.govt.nz::cefd2d95-37de-4f05-a5ff-efc630952ab8" providerId="AD" clId="Web-{71A42D06-495B-137F-90CE-5626CC55BB1C}" dt="2022-11-29T01:25:50.469" v="8" actId="20577"/>
          <ac:spMkLst>
            <pc:docMk/>
            <pc:sldMk cId="3306777019" sldId="292"/>
            <ac:spMk id="3" creationId="{23DE2117-4710-4B2B-BE91-E38962A04AF8}"/>
          </ac:spMkLst>
        </pc:spChg>
      </pc:sldChg>
      <pc:sldChg chg="modSp">
        <pc:chgData name="Sophie Bird" userId="S::sophie.bird@publicservice.govt.nz::cefd2d95-37de-4f05-a5ff-efc630952ab8" providerId="AD" clId="Web-{71A42D06-495B-137F-90CE-5626CC55BB1C}" dt="2022-11-29T01:29:29.882" v="104" actId="20577"/>
        <pc:sldMkLst>
          <pc:docMk/>
          <pc:sldMk cId="1967056712" sldId="309"/>
        </pc:sldMkLst>
        <pc:spChg chg="mod">
          <ac:chgData name="Sophie Bird" userId="S::sophie.bird@publicservice.govt.nz::cefd2d95-37de-4f05-a5ff-efc630952ab8" providerId="AD" clId="Web-{71A42D06-495B-137F-90CE-5626CC55BB1C}" dt="2022-11-29T01:29:29.882" v="104" actId="20577"/>
          <ac:spMkLst>
            <pc:docMk/>
            <pc:sldMk cId="1967056712" sldId="309"/>
            <ac:spMk id="3" creationId="{CE447F36-5F26-42FD-90E1-6D4B31650884}"/>
          </ac:spMkLst>
        </pc:spChg>
      </pc:sldChg>
      <pc:sldChg chg="modSp">
        <pc:chgData name="Sophie Bird" userId="S::sophie.bird@publicservice.govt.nz::cefd2d95-37de-4f05-a5ff-efc630952ab8" providerId="AD" clId="Web-{71A42D06-495B-137F-90CE-5626CC55BB1C}" dt="2022-11-29T01:32:38.090" v="116" actId="20577"/>
        <pc:sldMkLst>
          <pc:docMk/>
          <pc:sldMk cId="785129883" sldId="318"/>
        </pc:sldMkLst>
        <pc:spChg chg="mod">
          <ac:chgData name="Sophie Bird" userId="S::sophie.bird@publicservice.govt.nz::cefd2d95-37de-4f05-a5ff-efc630952ab8" providerId="AD" clId="Web-{71A42D06-495B-137F-90CE-5626CC55BB1C}" dt="2022-11-29T01:32:38.090" v="116" actId="20577"/>
          <ac:spMkLst>
            <pc:docMk/>
            <pc:sldMk cId="785129883" sldId="318"/>
            <ac:spMk id="3" creationId="{5B8C9EB3-1CF5-4A56-9D38-C348DCFE8815}"/>
          </ac:spMkLst>
        </pc:spChg>
      </pc:sldChg>
      <pc:sldChg chg="modSp">
        <pc:chgData name="Sophie Bird" userId="S::sophie.bird@publicservice.govt.nz::cefd2d95-37de-4f05-a5ff-efc630952ab8" providerId="AD" clId="Web-{71A42D06-495B-137F-90CE-5626CC55BB1C}" dt="2022-11-29T01:30:45.353" v="108" actId="20577"/>
        <pc:sldMkLst>
          <pc:docMk/>
          <pc:sldMk cId="4062796814" sldId="320"/>
        </pc:sldMkLst>
        <pc:spChg chg="mod">
          <ac:chgData name="Sophie Bird" userId="S::sophie.bird@publicservice.govt.nz::cefd2d95-37de-4f05-a5ff-efc630952ab8" providerId="AD" clId="Web-{71A42D06-495B-137F-90CE-5626CC55BB1C}" dt="2022-11-29T01:30:45.353" v="108" actId="20577"/>
          <ac:spMkLst>
            <pc:docMk/>
            <pc:sldMk cId="4062796814" sldId="320"/>
            <ac:spMk id="3" creationId="{45234E45-1E70-4A4B-BA34-5E6FCEB7E44A}"/>
          </ac:spMkLst>
        </pc:spChg>
      </pc:sldChg>
      <pc:sldChg chg="modSp">
        <pc:chgData name="Sophie Bird" userId="S::sophie.bird@publicservice.govt.nz::cefd2d95-37de-4f05-a5ff-efc630952ab8" providerId="AD" clId="Web-{71A42D06-495B-137F-90CE-5626CC55BB1C}" dt="2022-11-29T01:33:25.607" v="122" actId="20577"/>
        <pc:sldMkLst>
          <pc:docMk/>
          <pc:sldMk cId="896161412" sldId="321"/>
        </pc:sldMkLst>
        <pc:spChg chg="mod">
          <ac:chgData name="Sophie Bird" userId="S::sophie.bird@publicservice.govt.nz::cefd2d95-37de-4f05-a5ff-efc630952ab8" providerId="AD" clId="Web-{71A42D06-495B-137F-90CE-5626CC55BB1C}" dt="2022-11-29T01:33:25.607" v="122" actId="20577"/>
          <ac:spMkLst>
            <pc:docMk/>
            <pc:sldMk cId="896161412" sldId="321"/>
            <ac:spMk id="3" creationId="{E114461B-75CE-4FA2-8D1C-F75AB579F4C9}"/>
          </ac:spMkLst>
        </pc:spChg>
      </pc:sldChg>
      <pc:sldChg chg="modSp">
        <pc:chgData name="Sophie Bird" userId="S::sophie.bird@publicservice.govt.nz::cefd2d95-37de-4f05-a5ff-efc630952ab8" providerId="AD" clId="Web-{71A42D06-495B-137F-90CE-5626CC55BB1C}" dt="2022-11-29T01:38:38.491" v="125" actId="20577"/>
        <pc:sldMkLst>
          <pc:docMk/>
          <pc:sldMk cId="41188597" sldId="325"/>
        </pc:sldMkLst>
        <pc:spChg chg="mod">
          <ac:chgData name="Sophie Bird" userId="S::sophie.bird@publicservice.govt.nz::cefd2d95-37de-4f05-a5ff-efc630952ab8" providerId="AD" clId="Web-{71A42D06-495B-137F-90CE-5626CC55BB1C}" dt="2022-11-29T01:38:38.491" v="125" actId="20577"/>
          <ac:spMkLst>
            <pc:docMk/>
            <pc:sldMk cId="41188597" sldId="325"/>
            <ac:spMk id="3" creationId="{288170BF-AB01-401F-A9E7-B36F593775E4}"/>
          </ac:spMkLst>
        </pc:spChg>
      </pc:sldChg>
      <pc:sldChg chg="modSp">
        <pc:chgData name="Sophie Bird" userId="S::sophie.bird@publicservice.govt.nz::cefd2d95-37de-4f05-a5ff-efc630952ab8" providerId="AD" clId="Web-{71A42D06-495B-137F-90CE-5626CC55BB1C}" dt="2022-11-29T01:24:44.061" v="6" actId="20577"/>
        <pc:sldMkLst>
          <pc:docMk/>
          <pc:sldMk cId="3797336314" sldId="326"/>
        </pc:sldMkLst>
        <pc:spChg chg="mod">
          <ac:chgData name="Sophie Bird" userId="S::sophie.bird@publicservice.govt.nz::cefd2d95-37de-4f05-a5ff-efc630952ab8" providerId="AD" clId="Web-{71A42D06-495B-137F-90CE-5626CC55BB1C}" dt="2022-11-29T01:24:44.061" v="6" actId="20577"/>
          <ac:spMkLst>
            <pc:docMk/>
            <pc:sldMk cId="3797336314" sldId="326"/>
            <ac:spMk id="3" creationId="{CE581310-41FF-4B13-B106-D71C6C4F0F08}"/>
          </ac:spMkLst>
        </pc:spChg>
      </pc:sldChg>
      <pc:sldChg chg="modSp">
        <pc:chgData name="Sophie Bird" userId="S::sophie.bird@publicservice.govt.nz::cefd2d95-37de-4f05-a5ff-efc630952ab8" providerId="AD" clId="Web-{71A42D06-495B-137F-90CE-5626CC55BB1C}" dt="2022-11-29T01:27:04.518" v="98" actId="20577"/>
        <pc:sldMkLst>
          <pc:docMk/>
          <pc:sldMk cId="2706800968" sldId="327"/>
        </pc:sldMkLst>
        <pc:spChg chg="mod">
          <ac:chgData name="Sophie Bird" userId="S::sophie.bird@publicservice.govt.nz::cefd2d95-37de-4f05-a5ff-efc630952ab8" providerId="AD" clId="Web-{71A42D06-495B-137F-90CE-5626CC55BB1C}" dt="2022-11-29T01:27:04.518" v="98" actId="20577"/>
          <ac:spMkLst>
            <pc:docMk/>
            <pc:sldMk cId="2706800968" sldId="327"/>
            <ac:spMk id="3" creationId="{536E27C0-5BA7-4D29-BE37-7194CA3B3064}"/>
          </ac:spMkLst>
        </pc:spChg>
      </pc:sldChg>
      <pc:sldChg chg="modSp">
        <pc:chgData name="Sophie Bird" userId="S::sophie.bird@publicservice.govt.nz::cefd2d95-37de-4f05-a5ff-efc630952ab8" providerId="AD" clId="Web-{71A42D06-495B-137F-90CE-5626CC55BB1C}" dt="2022-11-29T01:23:32.762" v="1" actId="20577"/>
        <pc:sldMkLst>
          <pc:docMk/>
          <pc:sldMk cId="2905128931" sldId="331"/>
        </pc:sldMkLst>
        <pc:spChg chg="mod">
          <ac:chgData name="Sophie Bird" userId="S::sophie.bird@publicservice.govt.nz::cefd2d95-37de-4f05-a5ff-efc630952ab8" providerId="AD" clId="Web-{71A42D06-495B-137F-90CE-5626CC55BB1C}" dt="2022-11-29T01:23:32.762" v="1" actId="20577"/>
          <ac:spMkLst>
            <pc:docMk/>
            <pc:sldMk cId="2905128931" sldId="331"/>
            <ac:spMk id="3" creationId="{9C90D9DB-5723-4416-B038-A87B8A712281}"/>
          </ac:spMkLst>
        </pc:spChg>
      </pc:sldChg>
    </pc:docChg>
  </pc:docChgLst>
  <pc:docChgLst>
    <pc:chgData name="Maria Harris" userId="S::maria.harris@publicservice.govt.nz::45915ddd-df99-4a61-ac2b-88fff5fefe8f" providerId="AD" clId="Web-{8BC900CD-2A3E-13FA-175D-54C823EC5605}"/>
    <pc:docChg chg="modSld">
      <pc:chgData name="Maria Harris" userId="S::maria.harris@publicservice.govt.nz::45915ddd-df99-4a61-ac2b-88fff5fefe8f" providerId="AD" clId="Web-{8BC900CD-2A3E-13FA-175D-54C823EC5605}" dt="2022-08-29T00:17:41.063" v="11" actId="20577"/>
      <pc:docMkLst>
        <pc:docMk/>
      </pc:docMkLst>
      <pc:sldChg chg="modSp">
        <pc:chgData name="Maria Harris" userId="S::maria.harris@publicservice.govt.nz::45915ddd-df99-4a61-ac2b-88fff5fefe8f" providerId="AD" clId="Web-{8BC900CD-2A3E-13FA-175D-54C823EC5605}" dt="2022-08-29T00:17:41.063" v="11" actId="20577"/>
        <pc:sldMkLst>
          <pc:docMk/>
          <pc:sldMk cId="1673662442" sldId="279"/>
        </pc:sldMkLst>
        <pc:spChg chg="mod">
          <ac:chgData name="Maria Harris" userId="S::maria.harris@publicservice.govt.nz::45915ddd-df99-4a61-ac2b-88fff5fefe8f" providerId="AD" clId="Web-{8BC900CD-2A3E-13FA-175D-54C823EC5605}" dt="2022-08-29T00:17:41.063" v="11" actId="20577"/>
          <ac:spMkLst>
            <pc:docMk/>
            <pc:sldMk cId="1673662442" sldId="279"/>
            <ac:spMk id="3" creationId="{7052D5DE-6D33-436A-9102-12CE68D179D0}"/>
          </ac:spMkLst>
        </pc:spChg>
      </pc:sldChg>
      <pc:sldChg chg="delCm">
        <pc:chgData name="Maria Harris" userId="S::maria.harris@publicservice.govt.nz::45915ddd-df99-4a61-ac2b-88fff5fefe8f" providerId="AD" clId="Web-{8BC900CD-2A3E-13FA-175D-54C823EC5605}" dt="2022-08-29T00:08:46.642" v="0"/>
        <pc:sldMkLst>
          <pc:docMk/>
          <pc:sldMk cId="3835305008" sldId="281"/>
        </pc:sldMkLst>
      </pc:sldChg>
      <pc:sldChg chg="modSp">
        <pc:chgData name="Maria Harris" userId="S::maria.harris@publicservice.govt.nz::45915ddd-df99-4a61-ac2b-88fff5fefe8f" providerId="AD" clId="Web-{8BC900CD-2A3E-13FA-175D-54C823EC5605}" dt="2022-08-29T00:11:19.662" v="5"/>
        <pc:sldMkLst>
          <pc:docMk/>
          <pc:sldMk cId="352909600" sldId="285"/>
        </pc:sldMkLst>
        <pc:spChg chg="mod">
          <ac:chgData name="Maria Harris" userId="S::maria.harris@publicservice.govt.nz::45915ddd-df99-4a61-ac2b-88fff5fefe8f" providerId="AD" clId="Web-{8BC900CD-2A3E-13FA-175D-54C823EC5605}" dt="2022-08-29T00:11:19.662" v="5"/>
          <ac:spMkLst>
            <pc:docMk/>
            <pc:sldMk cId="352909600" sldId="285"/>
            <ac:spMk id="6" creationId="{E70924E9-821E-4109-9FC1-36C13F50A59F}"/>
          </ac:spMkLst>
        </pc:spChg>
      </pc:sldChg>
      <pc:sldChg chg="modSp">
        <pc:chgData name="Maria Harris" userId="S::maria.harris@publicservice.govt.nz::45915ddd-df99-4a61-ac2b-88fff5fefe8f" providerId="AD" clId="Web-{8BC900CD-2A3E-13FA-175D-54C823EC5605}" dt="2022-08-29T00:13:20.915" v="7" actId="20577"/>
        <pc:sldMkLst>
          <pc:docMk/>
          <pc:sldMk cId="2294295456" sldId="308"/>
        </pc:sldMkLst>
        <pc:spChg chg="mod">
          <ac:chgData name="Maria Harris" userId="S::maria.harris@publicservice.govt.nz::45915ddd-df99-4a61-ac2b-88fff5fefe8f" providerId="AD" clId="Web-{8BC900CD-2A3E-13FA-175D-54C823EC5605}" dt="2022-08-29T00:13:20.915" v="7" actId="20577"/>
          <ac:spMkLst>
            <pc:docMk/>
            <pc:sldMk cId="2294295456" sldId="308"/>
            <ac:spMk id="3" creationId="{51825AFB-C6C2-40D0-8A8F-BC0BBE589380}"/>
          </ac:spMkLst>
        </pc:spChg>
      </pc:sldChg>
      <pc:sldChg chg="modSp">
        <pc:chgData name="Maria Harris" userId="S::maria.harris@publicservice.govt.nz::45915ddd-df99-4a61-ac2b-88fff5fefe8f" providerId="AD" clId="Web-{8BC900CD-2A3E-13FA-175D-54C823EC5605}" dt="2022-08-29T00:14:20.886" v="8" actId="20577"/>
        <pc:sldMkLst>
          <pc:docMk/>
          <pc:sldMk cId="4062796814" sldId="320"/>
        </pc:sldMkLst>
        <pc:spChg chg="mod">
          <ac:chgData name="Maria Harris" userId="S::maria.harris@publicservice.govt.nz::45915ddd-df99-4a61-ac2b-88fff5fefe8f" providerId="AD" clId="Web-{8BC900CD-2A3E-13FA-175D-54C823EC5605}" dt="2022-08-29T00:14:20.886" v="8" actId="20577"/>
          <ac:spMkLst>
            <pc:docMk/>
            <pc:sldMk cId="4062796814" sldId="320"/>
            <ac:spMk id="3" creationId="{45234E45-1E70-4A4B-BA34-5E6FCEB7E44A}"/>
          </ac:spMkLst>
        </pc:spChg>
      </pc:sldChg>
      <pc:sldChg chg="modSp">
        <pc:chgData name="Maria Harris" userId="S::maria.harris@publicservice.govt.nz::45915ddd-df99-4a61-ac2b-88fff5fefe8f" providerId="AD" clId="Web-{8BC900CD-2A3E-13FA-175D-54C823EC5605}" dt="2022-08-29T00:09:42.362" v="2" actId="20577"/>
        <pc:sldMkLst>
          <pc:docMk/>
          <pc:sldMk cId="2905128931" sldId="331"/>
        </pc:sldMkLst>
        <pc:spChg chg="mod">
          <ac:chgData name="Maria Harris" userId="S::maria.harris@publicservice.govt.nz::45915ddd-df99-4a61-ac2b-88fff5fefe8f" providerId="AD" clId="Web-{8BC900CD-2A3E-13FA-175D-54C823EC5605}" dt="2022-08-29T00:09:42.362" v="2" actId="20577"/>
          <ac:spMkLst>
            <pc:docMk/>
            <pc:sldMk cId="2905128931" sldId="331"/>
            <ac:spMk id="3" creationId="{9C90D9DB-5723-4416-B038-A87B8A712281}"/>
          </ac:spMkLst>
        </pc:spChg>
      </pc:sldChg>
    </pc:docChg>
  </pc:docChgLst>
  <pc:docChgLst>
    <pc:chgData name="Sophie Bird" userId="cefd2d95-37de-4f05-a5ff-efc630952ab8" providerId="ADAL" clId="{16A81F5B-2AA7-4F9B-BBE4-1DADCEC4D83A}"/>
    <pc:docChg chg="modSld sldOrd">
      <pc:chgData name="Sophie Bird" userId="cefd2d95-37de-4f05-a5ff-efc630952ab8" providerId="ADAL" clId="{16A81F5B-2AA7-4F9B-BBE4-1DADCEC4D83A}" dt="2022-10-03T02:12:25.851" v="11"/>
      <pc:docMkLst>
        <pc:docMk/>
      </pc:docMkLst>
      <pc:sldChg chg="ord">
        <pc:chgData name="Sophie Bird" userId="cefd2d95-37de-4f05-a5ff-efc630952ab8" providerId="ADAL" clId="{16A81F5B-2AA7-4F9B-BBE4-1DADCEC4D83A}" dt="2022-10-03T01:58:33.954" v="1"/>
        <pc:sldMkLst>
          <pc:docMk/>
          <pc:sldMk cId="223822523" sldId="303"/>
        </pc:sldMkLst>
      </pc:sldChg>
      <pc:sldChg chg="ord">
        <pc:chgData name="Sophie Bird" userId="cefd2d95-37de-4f05-a5ff-efc630952ab8" providerId="ADAL" clId="{16A81F5B-2AA7-4F9B-BBE4-1DADCEC4D83A}" dt="2022-10-03T02:01:13.235" v="3"/>
        <pc:sldMkLst>
          <pc:docMk/>
          <pc:sldMk cId="1702877554" sldId="305"/>
        </pc:sldMkLst>
      </pc:sldChg>
      <pc:sldChg chg="ord">
        <pc:chgData name="Sophie Bird" userId="cefd2d95-37de-4f05-a5ff-efc630952ab8" providerId="ADAL" clId="{16A81F5B-2AA7-4F9B-BBE4-1DADCEC4D83A}" dt="2022-10-03T02:07:31.585" v="7"/>
        <pc:sldMkLst>
          <pc:docMk/>
          <pc:sldMk cId="1292833600" sldId="310"/>
        </pc:sldMkLst>
      </pc:sldChg>
      <pc:sldChg chg="ord">
        <pc:chgData name="Sophie Bird" userId="cefd2d95-37de-4f05-a5ff-efc630952ab8" providerId="ADAL" clId="{16A81F5B-2AA7-4F9B-BBE4-1DADCEC4D83A}" dt="2022-10-03T02:12:25.851" v="11"/>
        <pc:sldMkLst>
          <pc:docMk/>
          <pc:sldMk cId="1336036090" sldId="323"/>
        </pc:sldMkLst>
      </pc:sldChg>
    </pc:docChg>
  </pc:docChgLst>
  <pc:docChgLst>
    <pc:chgData name="Hugh Lawrence" userId="b3b51cda-6b88-4e5c-844e-2348e70b74ab" providerId="ADAL" clId="{0C4F9B75-8E07-4EEA-B912-5C763326E325}"/>
    <pc:docChg chg="addSld modSld">
      <pc:chgData name="Hugh Lawrence" userId="b3b51cda-6b88-4e5c-844e-2348e70b74ab" providerId="ADAL" clId="{0C4F9B75-8E07-4EEA-B912-5C763326E325}" dt="2023-03-09T20:10:40.329" v="2"/>
      <pc:docMkLst>
        <pc:docMk/>
      </pc:docMkLst>
      <pc:sldChg chg="modSp mod">
        <pc:chgData name="Hugh Lawrence" userId="b3b51cda-6b88-4e5c-844e-2348e70b74ab" providerId="ADAL" clId="{0C4F9B75-8E07-4EEA-B912-5C763326E325}" dt="2023-03-07T20:20:29.202" v="1" actId="20577"/>
        <pc:sldMkLst>
          <pc:docMk/>
          <pc:sldMk cId="896161412" sldId="321"/>
        </pc:sldMkLst>
        <pc:spChg chg="mod">
          <ac:chgData name="Hugh Lawrence" userId="b3b51cda-6b88-4e5c-844e-2348e70b74ab" providerId="ADAL" clId="{0C4F9B75-8E07-4EEA-B912-5C763326E325}" dt="2023-03-07T20:20:29.202" v="1" actId="20577"/>
          <ac:spMkLst>
            <pc:docMk/>
            <pc:sldMk cId="896161412" sldId="321"/>
            <ac:spMk id="3" creationId="{E114461B-75CE-4FA2-8D1C-F75AB579F4C9}"/>
          </ac:spMkLst>
        </pc:spChg>
      </pc:sldChg>
      <pc:sldChg chg="add">
        <pc:chgData name="Hugh Lawrence" userId="b3b51cda-6b88-4e5c-844e-2348e70b74ab" providerId="ADAL" clId="{0C4F9B75-8E07-4EEA-B912-5C763326E325}" dt="2023-03-09T20:10:40.329" v="2"/>
        <pc:sldMkLst>
          <pc:docMk/>
          <pc:sldMk cId="3199233088" sldId="335"/>
        </pc:sldMkLst>
      </pc:sldChg>
      <pc:sldChg chg="add">
        <pc:chgData name="Hugh Lawrence" userId="b3b51cda-6b88-4e5c-844e-2348e70b74ab" providerId="ADAL" clId="{0C4F9B75-8E07-4EEA-B912-5C763326E325}" dt="2023-03-09T20:10:40.329" v="2"/>
        <pc:sldMkLst>
          <pc:docMk/>
          <pc:sldMk cId="1451193177" sldId="336"/>
        </pc:sldMkLst>
      </pc:sldChg>
      <pc:sldChg chg="add">
        <pc:chgData name="Hugh Lawrence" userId="b3b51cda-6b88-4e5c-844e-2348e70b74ab" providerId="ADAL" clId="{0C4F9B75-8E07-4EEA-B912-5C763326E325}" dt="2023-03-09T20:10:40.329" v="2"/>
        <pc:sldMkLst>
          <pc:docMk/>
          <pc:sldMk cId="2672029428" sldId="337"/>
        </pc:sldMkLst>
      </pc:sldChg>
      <pc:sldChg chg="add">
        <pc:chgData name="Hugh Lawrence" userId="b3b51cda-6b88-4e5c-844e-2348e70b74ab" providerId="ADAL" clId="{0C4F9B75-8E07-4EEA-B912-5C763326E325}" dt="2023-03-09T20:10:40.329" v="2"/>
        <pc:sldMkLst>
          <pc:docMk/>
          <pc:sldMk cId="2469097960" sldId="338"/>
        </pc:sldMkLst>
      </pc:sldChg>
      <pc:sldChg chg="add">
        <pc:chgData name="Hugh Lawrence" userId="b3b51cda-6b88-4e5c-844e-2348e70b74ab" providerId="ADAL" clId="{0C4F9B75-8E07-4EEA-B912-5C763326E325}" dt="2023-03-09T20:10:40.329" v="2"/>
        <pc:sldMkLst>
          <pc:docMk/>
          <pc:sldMk cId="125303769" sldId="364"/>
        </pc:sldMkLst>
      </pc:sldChg>
      <pc:sldChg chg="add">
        <pc:chgData name="Hugh Lawrence" userId="b3b51cda-6b88-4e5c-844e-2348e70b74ab" providerId="ADAL" clId="{0C4F9B75-8E07-4EEA-B912-5C763326E325}" dt="2023-03-09T20:10:40.329" v="2"/>
        <pc:sldMkLst>
          <pc:docMk/>
          <pc:sldMk cId="638756162" sldId="368"/>
        </pc:sldMkLst>
      </pc:sldChg>
      <pc:sldChg chg="add">
        <pc:chgData name="Hugh Lawrence" userId="b3b51cda-6b88-4e5c-844e-2348e70b74ab" providerId="ADAL" clId="{0C4F9B75-8E07-4EEA-B912-5C763326E325}" dt="2023-03-09T20:10:40.329" v="2"/>
        <pc:sldMkLst>
          <pc:docMk/>
          <pc:sldMk cId="1813282016" sldId="369"/>
        </pc:sldMkLst>
      </pc:sldChg>
      <pc:sldChg chg="add">
        <pc:chgData name="Hugh Lawrence" userId="b3b51cda-6b88-4e5c-844e-2348e70b74ab" providerId="ADAL" clId="{0C4F9B75-8E07-4EEA-B912-5C763326E325}" dt="2023-03-09T20:10:40.329" v="2"/>
        <pc:sldMkLst>
          <pc:docMk/>
          <pc:sldMk cId="2463259093" sldId="370"/>
        </pc:sldMkLst>
      </pc:sldChg>
      <pc:sldChg chg="add">
        <pc:chgData name="Hugh Lawrence" userId="b3b51cda-6b88-4e5c-844e-2348e70b74ab" providerId="ADAL" clId="{0C4F9B75-8E07-4EEA-B912-5C763326E325}" dt="2023-03-09T20:10:40.329" v="2"/>
        <pc:sldMkLst>
          <pc:docMk/>
          <pc:sldMk cId="3941655675" sldId="371"/>
        </pc:sldMkLst>
      </pc:sldChg>
      <pc:sldChg chg="add">
        <pc:chgData name="Hugh Lawrence" userId="b3b51cda-6b88-4e5c-844e-2348e70b74ab" providerId="ADAL" clId="{0C4F9B75-8E07-4EEA-B912-5C763326E325}" dt="2023-03-09T20:10:40.329" v="2"/>
        <pc:sldMkLst>
          <pc:docMk/>
          <pc:sldMk cId="2835588831" sldId="372"/>
        </pc:sldMkLst>
      </pc:sldChg>
      <pc:sldChg chg="add">
        <pc:chgData name="Hugh Lawrence" userId="b3b51cda-6b88-4e5c-844e-2348e70b74ab" providerId="ADAL" clId="{0C4F9B75-8E07-4EEA-B912-5C763326E325}" dt="2023-03-09T20:10:40.329" v="2"/>
        <pc:sldMkLst>
          <pc:docMk/>
          <pc:sldMk cId="3938891238" sldId="373"/>
        </pc:sldMkLst>
      </pc:sldChg>
    </pc:docChg>
  </pc:docChgLst>
  <pc:docChgLst>
    <pc:chgData name="Hugh Lawrence" userId="S::hugh.lawrence@publicservice.govt.nz::b3b51cda-6b88-4e5c-844e-2348e70b74ab" providerId="AD" clId="Web-{35FBC016-49D6-2D13-8170-1DFFBD6B57D3}"/>
    <pc:docChg chg="modSld">
      <pc:chgData name="Hugh Lawrence" userId="S::hugh.lawrence@publicservice.govt.nz::b3b51cda-6b88-4e5c-844e-2348e70b74ab" providerId="AD" clId="Web-{35FBC016-49D6-2D13-8170-1DFFBD6B57D3}" dt="2022-08-23T05:31:21.791" v="38"/>
      <pc:docMkLst>
        <pc:docMk/>
      </pc:docMkLst>
      <pc:sldChg chg="addSp delSp modSp delCm modCm">
        <pc:chgData name="Hugh Lawrence" userId="S::hugh.lawrence@publicservice.govt.nz::b3b51cda-6b88-4e5c-844e-2348e70b74ab" providerId="AD" clId="Web-{35FBC016-49D6-2D13-8170-1DFFBD6B57D3}" dt="2022-08-23T05:31:21.791" v="38"/>
        <pc:sldMkLst>
          <pc:docMk/>
          <pc:sldMk cId="223822523" sldId="303"/>
        </pc:sldMkLst>
        <pc:spChg chg="add del mod">
          <ac:chgData name="Hugh Lawrence" userId="S::hugh.lawrence@publicservice.govt.nz::b3b51cda-6b88-4e5c-844e-2348e70b74ab" providerId="AD" clId="Web-{35FBC016-49D6-2D13-8170-1DFFBD6B57D3}" dt="2022-08-23T05:31:21.650" v="37" actId="20577"/>
          <ac:spMkLst>
            <pc:docMk/>
            <pc:sldMk cId="223822523" sldId="303"/>
            <ac:spMk id="2" creationId="{20302401-7DEE-4E27-93EB-7D1C030F78F4}"/>
          </ac:spMkLst>
        </pc:spChg>
        <pc:spChg chg="add del mod">
          <ac:chgData name="Hugh Lawrence" userId="S::hugh.lawrence@publicservice.govt.nz::b3b51cda-6b88-4e5c-844e-2348e70b74ab" providerId="AD" clId="Web-{35FBC016-49D6-2D13-8170-1DFFBD6B57D3}" dt="2022-08-23T05:30:53.962" v="27"/>
          <ac:spMkLst>
            <pc:docMk/>
            <pc:sldMk cId="223822523" sldId="303"/>
            <ac:spMk id="4" creationId="{73A4AA5A-9499-AFBF-E415-D265CD0A9E89}"/>
          </ac:spMkLst>
        </pc:spChg>
      </pc:sldChg>
      <pc:sldChg chg="modSp delCm modCm">
        <pc:chgData name="Hugh Lawrence" userId="S::hugh.lawrence@publicservice.govt.nz::b3b51cda-6b88-4e5c-844e-2348e70b74ab" providerId="AD" clId="Web-{35FBC016-49D6-2D13-8170-1DFFBD6B57D3}" dt="2022-08-23T05:29:53.867" v="25"/>
        <pc:sldMkLst>
          <pc:docMk/>
          <pc:sldMk cId="41188597" sldId="325"/>
        </pc:sldMkLst>
        <pc:spChg chg="mod">
          <ac:chgData name="Hugh Lawrence" userId="S::hugh.lawrence@publicservice.govt.nz::b3b51cda-6b88-4e5c-844e-2348e70b74ab" providerId="AD" clId="Web-{35FBC016-49D6-2D13-8170-1DFFBD6B57D3}" dt="2022-08-23T05:29:53.757" v="24" actId="20577"/>
          <ac:spMkLst>
            <pc:docMk/>
            <pc:sldMk cId="41188597" sldId="325"/>
            <ac:spMk id="3" creationId="{288170BF-AB01-401F-A9E7-B36F593775E4}"/>
          </ac:spMkLst>
        </pc:spChg>
      </pc:sldChg>
    </pc:docChg>
  </pc:docChgLst>
  <pc:docChgLst>
    <pc:chgData name="Rob Anderson" userId="S::rob.anderson@publicservice.govt.nz::39cfebca-eefc-4c0e-a3ff-08a5d333310d" providerId="AD" clId="Web-{DCAFF655-DA9D-0366-26F6-024367A5DA38}"/>
    <pc:docChg chg="modSld">
      <pc:chgData name="Rob Anderson" userId="S::rob.anderson@publicservice.govt.nz::39cfebca-eefc-4c0e-a3ff-08a5d333310d" providerId="AD" clId="Web-{DCAFF655-DA9D-0366-26F6-024367A5DA38}" dt="2022-11-24T20:28:15.735" v="0"/>
      <pc:docMkLst>
        <pc:docMk/>
      </pc:docMkLst>
      <pc:sldChg chg="addSp delSp modSp">
        <pc:chgData name="Rob Anderson" userId="S::rob.anderson@publicservice.govt.nz::39cfebca-eefc-4c0e-a3ff-08a5d333310d" providerId="AD" clId="Web-{DCAFF655-DA9D-0366-26F6-024367A5DA38}" dt="2022-11-24T20:28:15.735" v="0"/>
        <pc:sldMkLst>
          <pc:docMk/>
          <pc:sldMk cId="492740535" sldId="268"/>
        </pc:sldMkLst>
        <pc:spChg chg="del">
          <ac:chgData name="Rob Anderson" userId="S::rob.anderson@publicservice.govt.nz::39cfebca-eefc-4c0e-a3ff-08a5d333310d" providerId="AD" clId="Web-{DCAFF655-DA9D-0366-26F6-024367A5DA38}" dt="2022-11-24T20:28:15.735" v="0"/>
          <ac:spMkLst>
            <pc:docMk/>
            <pc:sldMk cId="492740535" sldId="268"/>
            <ac:spMk id="3" creationId="{3D8AA8E4-3EFB-48E5-8EC0-F006F9102B37}"/>
          </ac:spMkLst>
        </pc:spChg>
        <pc:spChg chg="add mod">
          <ac:chgData name="Rob Anderson" userId="S::rob.anderson@publicservice.govt.nz::39cfebca-eefc-4c0e-a3ff-08a5d333310d" providerId="AD" clId="Web-{DCAFF655-DA9D-0366-26F6-024367A5DA38}" dt="2022-11-24T20:28:15.735" v="0"/>
          <ac:spMkLst>
            <pc:docMk/>
            <pc:sldMk cId="492740535" sldId="268"/>
            <ac:spMk id="5" creationId="{48610F03-E732-049B-7ED0-EEEFEF5A172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EAB66-09A9-45E4-BF9B-1EDE4C6BF59D}" type="doc">
      <dgm:prSet loTypeId="urn:microsoft.com/office/officeart/2005/8/layout/orgChart1" loCatId="hierarchy" qsTypeId="urn:microsoft.com/office/officeart/2005/8/quickstyle/simple1" qsCatId="simple" csTypeId="urn:microsoft.com/office/officeart/2005/8/colors/accent1_2" csCatId="accent1" phldr="1"/>
      <dgm:spPr/>
    </dgm:pt>
    <dgm:pt modelId="{14509CAB-2B8C-4043-87DF-07527A72AF06}">
      <dgm:prSet/>
      <dgm:spPr>
        <a:solidFill>
          <a:schemeClr val="accent1">
            <a:lumMod val="40000"/>
            <a:lumOff val="6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Constitutional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Monarchy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(represented by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Gov-General)</a:t>
          </a:r>
          <a:endParaRPr kumimoji="0" lang="en-GB" altLang="en-US" b="1"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0CC5221E-5222-47B4-99DB-E00D16AD0A58}" type="parTrans" cxnId="{9721EF43-011A-4016-A78A-8A7B831DE283}">
      <dgm:prSet/>
      <dgm:spPr/>
      <dgm:t>
        <a:bodyPr/>
        <a:lstStyle/>
        <a:p>
          <a:endParaRPr lang="en-NZ"/>
        </a:p>
      </dgm:t>
    </dgm:pt>
    <dgm:pt modelId="{3E408C3A-9102-428E-9896-D478829E9676}" type="sibTrans" cxnId="{9721EF43-011A-4016-A78A-8A7B831DE283}">
      <dgm:prSet/>
      <dgm:spPr/>
      <dgm:t>
        <a:bodyPr/>
        <a:lstStyle/>
        <a:p>
          <a:endParaRPr lang="en-NZ"/>
        </a:p>
      </dgm:t>
    </dgm:pt>
    <dgm:pt modelId="{5E13CC2A-7ED9-47D5-8021-5AB9FB7EFF8E}">
      <dgm:prSet/>
      <dgm:spPr>
        <a:solidFill>
          <a:schemeClr val="accent1">
            <a:lumMod val="40000"/>
            <a:lumOff val="6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Legislative Branch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1" i="1" u="none" strike="noStrike" cap="none" normalizeH="0" baseline="0">
              <a:ln>
                <a:noFill/>
              </a:ln>
              <a:solidFill>
                <a:schemeClr val="tx1"/>
              </a:solidFill>
              <a:effectLst/>
              <a:latin typeface="Arial" panose="020B0604020202020204" pitchFamily="34" charset="0"/>
              <a:cs typeface="Arial" panose="020B0604020202020204" pitchFamily="34" charset="0"/>
            </a:rPr>
            <a:t>Parliament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NZ"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Makes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law</a:t>
          </a:r>
          <a:endPar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4FB32DF7-DC8F-44B2-AFDC-582752F22DDD}" type="parTrans" cxnId="{DACBD115-5B0F-4CE8-809F-D2F3E99F812A}">
      <dgm:prSet/>
      <dgm:spPr/>
      <dgm:t>
        <a:bodyPr/>
        <a:lstStyle/>
        <a:p>
          <a:endParaRPr lang="en-NZ"/>
        </a:p>
      </dgm:t>
    </dgm:pt>
    <dgm:pt modelId="{0E306BAA-670D-470A-B065-4CEB9498A8AC}" type="sibTrans" cxnId="{DACBD115-5B0F-4CE8-809F-D2F3E99F812A}">
      <dgm:prSet/>
      <dgm:spPr/>
      <dgm:t>
        <a:bodyPr/>
        <a:lstStyle/>
        <a:p>
          <a:endParaRPr lang="en-NZ"/>
        </a:p>
      </dgm:t>
    </dgm:pt>
    <dgm:pt modelId="{DCA23CF1-17A4-4FE2-8434-38DECA39D6EC}">
      <dgm:prSet/>
      <dgm:spPr>
        <a:solidFill>
          <a:schemeClr val="accent1">
            <a:lumMod val="40000"/>
            <a:lumOff val="6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Executive Branch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1" i="1" u="none" strike="noStrike" cap="none" normalizeH="0" baseline="0">
              <a:ln>
                <a:noFill/>
              </a:ln>
              <a:solidFill>
                <a:schemeClr val="tx1"/>
              </a:solidFill>
              <a:effectLst/>
              <a:latin typeface="Arial" panose="020B0604020202020204" pitchFamily="34" charset="0"/>
              <a:cs typeface="Arial" panose="020B0604020202020204" pitchFamily="34" charset="0"/>
            </a:rPr>
            <a:t>Government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NZ"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Develops and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administers law </a:t>
          </a:r>
          <a:endPar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9322CBE7-45CF-43C3-8DBA-6FDE168EF625}" type="parTrans" cxnId="{C1BE8525-7193-47C2-8273-8C4E3D32089E}">
      <dgm:prSet/>
      <dgm:spPr/>
      <dgm:t>
        <a:bodyPr/>
        <a:lstStyle/>
        <a:p>
          <a:endParaRPr lang="en-NZ"/>
        </a:p>
      </dgm:t>
    </dgm:pt>
    <dgm:pt modelId="{7DEC5381-91F7-4AD2-8F00-FF39E1188C5E}" type="sibTrans" cxnId="{C1BE8525-7193-47C2-8273-8C4E3D32089E}">
      <dgm:prSet/>
      <dgm:spPr/>
      <dgm:t>
        <a:bodyPr/>
        <a:lstStyle/>
        <a:p>
          <a:endParaRPr lang="en-NZ"/>
        </a:p>
      </dgm:t>
    </dgm:pt>
    <dgm:pt modelId="{C74778B5-CAE1-4596-900D-64F8C205681C}">
      <dgm:prSet/>
      <dgm:spPr>
        <a:solidFill>
          <a:schemeClr val="accent1">
            <a:lumMod val="40000"/>
            <a:lumOff val="6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Judicial Branch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1" i="1" u="none" strike="noStrike" cap="none" normalizeH="0" baseline="0">
              <a:ln>
                <a:noFill/>
              </a:ln>
              <a:solidFill>
                <a:schemeClr val="tx1"/>
              </a:solidFill>
              <a:effectLst/>
              <a:latin typeface="Arial" panose="020B0604020202020204" pitchFamily="34" charset="0"/>
              <a:cs typeface="Arial" panose="020B0604020202020204" pitchFamily="34" charset="0"/>
            </a:rPr>
            <a:t>Courts, Tribunals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NZ"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Interprets and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applies law</a:t>
          </a:r>
          <a:endPar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4E134019-EF44-40B7-8F9B-4EECF7B816B1}" type="parTrans" cxnId="{51A7EE75-A05E-437B-A6FC-5F701B33C152}">
      <dgm:prSet/>
      <dgm:spPr/>
      <dgm:t>
        <a:bodyPr/>
        <a:lstStyle/>
        <a:p>
          <a:endParaRPr lang="en-NZ"/>
        </a:p>
      </dgm:t>
    </dgm:pt>
    <dgm:pt modelId="{B60F9BBA-ACA6-4DF6-85DB-A66EC52800C3}" type="sibTrans" cxnId="{51A7EE75-A05E-437B-A6FC-5F701B33C152}">
      <dgm:prSet/>
      <dgm:spPr/>
      <dgm:t>
        <a:bodyPr/>
        <a:lstStyle/>
        <a:p>
          <a:endParaRPr lang="en-NZ"/>
        </a:p>
      </dgm:t>
    </dgm:pt>
    <dgm:pt modelId="{C5FD2E16-63AE-494B-9F6A-59C48606FACC}" type="pres">
      <dgm:prSet presAssocID="{6CDEAB66-09A9-45E4-BF9B-1EDE4C6BF59D}" presName="hierChild1" presStyleCnt="0">
        <dgm:presLayoutVars>
          <dgm:orgChart val="1"/>
          <dgm:chPref val="1"/>
          <dgm:dir/>
          <dgm:animOne val="branch"/>
          <dgm:animLvl val="lvl"/>
          <dgm:resizeHandles/>
        </dgm:presLayoutVars>
      </dgm:prSet>
      <dgm:spPr/>
    </dgm:pt>
    <dgm:pt modelId="{A627F1CD-A096-4331-956E-CF6C758DA082}" type="pres">
      <dgm:prSet presAssocID="{14509CAB-2B8C-4043-87DF-07527A72AF06}" presName="hierRoot1" presStyleCnt="0">
        <dgm:presLayoutVars>
          <dgm:hierBranch/>
        </dgm:presLayoutVars>
      </dgm:prSet>
      <dgm:spPr/>
    </dgm:pt>
    <dgm:pt modelId="{0F3115D0-5009-426C-A125-50258924DE7C}" type="pres">
      <dgm:prSet presAssocID="{14509CAB-2B8C-4043-87DF-07527A72AF06}" presName="rootComposite1" presStyleCnt="0"/>
      <dgm:spPr/>
    </dgm:pt>
    <dgm:pt modelId="{5502E092-84C9-4B98-8225-9D9CD54BFD47}" type="pres">
      <dgm:prSet presAssocID="{14509CAB-2B8C-4043-87DF-07527A72AF06}" presName="rootText1" presStyleLbl="node0" presStyleIdx="0" presStyleCnt="1" custLinFactNeighborX="-717" custLinFactNeighborY="717">
        <dgm:presLayoutVars>
          <dgm:chPref val="3"/>
        </dgm:presLayoutVars>
      </dgm:prSet>
      <dgm:spPr/>
    </dgm:pt>
    <dgm:pt modelId="{3CE3B412-3865-4AB1-8CCE-41FAAEB4720A}" type="pres">
      <dgm:prSet presAssocID="{14509CAB-2B8C-4043-87DF-07527A72AF06}" presName="rootConnector1" presStyleLbl="node1" presStyleIdx="0" presStyleCnt="0"/>
      <dgm:spPr/>
    </dgm:pt>
    <dgm:pt modelId="{497B26EF-87EC-4627-874F-6908E073C83D}" type="pres">
      <dgm:prSet presAssocID="{14509CAB-2B8C-4043-87DF-07527A72AF06}" presName="hierChild2" presStyleCnt="0"/>
      <dgm:spPr/>
    </dgm:pt>
    <dgm:pt modelId="{78D3D9A2-0AC9-4C15-83AD-CE233E4A549D}" type="pres">
      <dgm:prSet presAssocID="{4FB32DF7-DC8F-44B2-AFDC-582752F22DDD}" presName="Name35" presStyleLbl="parChTrans1D2" presStyleIdx="0" presStyleCnt="3"/>
      <dgm:spPr/>
    </dgm:pt>
    <dgm:pt modelId="{41CD9901-472E-4763-B0B4-503E3F661112}" type="pres">
      <dgm:prSet presAssocID="{5E13CC2A-7ED9-47D5-8021-5AB9FB7EFF8E}" presName="hierRoot2" presStyleCnt="0">
        <dgm:presLayoutVars>
          <dgm:hierBranch/>
        </dgm:presLayoutVars>
      </dgm:prSet>
      <dgm:spPr/>
    </dgm:pt>
    <dgm:pt modelId="{B0AC2DB0-6B3C-4E93-B7BE-5DFA805EE3BD}" type="pres">
      <dgm:prSet presAssocID="{5E13CC2A-7ED9-47D5-8021-5AB9FB7EFF8E}" presName="rootComposite" presStyleCnt="0"/>
      <dgm:spPr/>
    </dgm:pt>
    <dgm:pt modelId="{9631D3A0-9638-4BF7-9814-82E1655B45E5}" type="pres">
      <dgm:prSet presAssocID="{5E13CC2A-7ED9-47D5-8021-5AB9FB7EFF8E}" presName="rootText" presStyleLbl="node2" presStyleIdx="0" presStyleCnt="3">
        <dgm:presLayoutVars>
          <dgm:chPref val="3"/>
        </dgm:presLayoutVars>
      </dgm:prSet>
      <dgm:spPr/>
    </dgm:pt>
    <dgm:pt modelId="{4B3C2528-276B-4CEC-92AA-3FD28BC0C9F7}" type="pres">
      <dgm:prSet presAssocID="{5E13CC2A-7ED9-47D5-8021-5AB9FB7EFF8E}" presName="rootConnector" presStyleLbl="node2" presStyleIdx="0" presStyleCnt="3"/>
      <dgm:spPr/>
    </dgm:pt>
    <dgm:pt modelId="{BF1B0B62-2236-4CB9-8289-2C49148BB184}" type="pres">
      <dgm:prSet presAssocID="{5E13CC2A-7ED9-47D5-8021-5AB9FB7EFF8E}" presName="hierChild4" presStyleCnt="0"/>
      <dgm:spPr/>
    </dgm:pt>
    <dgm:pt modelId="{AFDC8379-C8B2-4C29-B34A-A6D2C8151A3A}" type="pres">
      <dgm:prSet presAssocID="{5E13CC2A-7ED9-47D5-8021-5AB9FB7EFF8E}" presName="hierChild5" presStyleCnt="0"/>
      <dgm:spPr/>
    </dgm:pt>
    <dgm:pt modelId="{5BFB9A61-92B1-4CFC-A7DE-E6D20BD90464}" type="pres">
      <dgm:prSet presAssocID="{9322CBE7-45CF-43C3-8DBA-6FDE168EF625}" presName="Name35" presStyleLbl="parChTrans1D2" presStyleIdx="1" presStyleCnt="3"/>
      <dgm:spPr/>
    </dgm:pt>
    <dgm:pt modelId="{A3E18494-40F3-4854-B958-6060972AD558}" type="pres">
      <dgm:prSet presAssocID="{DCA23CF1-17A4-4FE2-8434-38DECA39D6EC}" presName="hierRoot2" presStyleCnt="0">
        <dgm:presLayoutVars>
          <dgm:hierBranch/>
        </dgm:presLayoutVars>
      </dgm:prSet>
      <dgm:spPr/>
    </dgm:pt>
    <dgm:pt modelId="{20920938-4AA0-402D-A0A0-CB4DD436F985}" type="pres">
      <dgm:prSet presAssocID="{DCA23CF1-17A4-4FE2-8434-38DECA39D6EC}" presName="rootComposite" presStyleCnt="0"/>
      <dgm:spPr/>
    </dgm:pt>
    <dgm:pt modelId="{7FAB4457-0C60-4DE0-B586-F1626570470A}" type="pres">
      <dgm:prSet presAssocID="{DCA23CF1-17A4-4FE2-8434-38DECA39D6EC}" presName="rootText" presStyleLbl="node2" presStyleIdx="1" presStyleCnt="3">
        <dgm:presLayoutVars>
          <dgm:chPref val="3"/>
        </dgm:presLayoutVars>
      </dgm:prSet>
      <dgm:spPr/>
    </dgm:pt>
    <dgm:pt modelId="{70494667-1B47-4FE6-87E3-049B0A4D940D}" type="pres">
      <dgm:prSet presAssocID="{DCA23CF1-17A4-4FE2-8434-38DECA39D6EC}" presName="rootConnector" presStyleLbl="node2" presStyleIdx="1" presStyleCnt="3"/>
      <dgm:spPr/>
    </dgm:pt>
    <dgm:pt modelId="{135F7DD8-79C5-4608-B1A2-C8FCD33AD457}" type="pres">
      <dgm:prSet presAssocID="{DCA23CF1-17A4-4FE2-8434-38DECA39D6EC}" presName="hierChild4" presStyleCnt="0"/>
      <dgm:spPr/>
    </dgm:pt>
    <dgm:pt modelId="{53305F9B-8DD0-48B3-BAA7-CFEA1249A7D3}" type="pres">
      <dgm:prSet presAssocID="{DCA23CF1-17A4-4FE2-8434-38DECA39D6EC}" presName="hierChild5" presStyleCnt="0"/>
      <dgm:spPr/>
    </dgm:pt>
    <dgm:pt modelId="{4880DF3F-CFE3-4872-9237-C9EA84A463DB}" type="pres">
      <dgm:prSet presAssocID="{4E134019-EF44-40B7-8F9B-4EECF7B816B1}" presName="Name35" presStyleLbl="parChTrans1D2" presStyleIdx="2" presStyleCnt="3"/>
      <dgm:spPr/>
    </dgm:pt>
    <dgm:pt modelId="{9F4A09F1-BFB4-40EC-973F-65A43A72AD6F}" type="pres">
      <dgm:prSet presAssocID="{C74778B5-CAE1-4596-900D-64F8C205681C}" presName="hierRoot2" presStyleCnt="0">
        <dgm:presLayoutVars>
          <dgm:hierBranch/>
        </dgm:presLayoutVars>
      </dgm:prSet>
      <dgm:spPr/>
    </dgm:pt>
    <dgm:pt modelId="{1AC9EE8C-80F7-47D0-AA7E-050B775B4474}" type="pres">
      <dgm:prSet presAssocID="{C74778B5-CAE1-4596-900D-64F8C205681C}" presName="rootComposite" presStyleCnt="0"/>
      <dgm:spPr/>
    </dgm:pt>
    <dgm:pt modelId="{7C42C38E-2776-4B99-AA5B-2F08CDAF6F0F}" type="pres">
      <dgm:prSet presAssocID="{C74778B5-CAE1-4596-900D-64F8C205681C}" presName="rootText" presStyleLbl="node2" presStyleIdx="2" presStyleCnt="3">
        <dgm:presLayoutVars>
          <dgm:chPref val="3"/>
        </dgm:presLayoutVars>
      </dgm:prSet>
      <dgm:spPr/>
    </dgm:pt>
    <dgm:pt modelId="{C34B0043-7C92-484A-BE19-C312132EF18A}" type="pres">
      <dgm:prSet presAssocID="{C74778B5-CAE1-4596-900D-64F8C205681C}" presName="rootConnector" presStyleLbl="node2" presStyleIdx="2" presStyleCnt="3"/>
      <dgm:spPr/>
    </dgm:pt>
    <dgm:pt modelId="{592E7A87-C54A-4C93-9EE7-5CA3010CF72A}" type="pres">
      <dgm:prSet presAssocID="{C74778B5-CAE1-4596-900D-64F8C205681C}" presName="hierChild4" presStyleCnt="0"/>
      <dgm:spPr/>
    </dgm:pt>
    <dgm:pt modelId="{A48516AD-BAC1-458D-8C8C-2FE136FDA86D}" type="pres">
      <dgm:prSet presAssocID="{C74778B5-CAE1-4596-900D-64F8C205681C}" presName="hierChild5" presStyleCnt="0"/>
      <dgm:spPr/>
    </dgm:pt>
    <dgm:pt modelId="{5C643FE1-29FF-4F67-BE19-DBDDB2DF89BC}" type="pres">
      <dgm:prSet presAssocID="{14509CAB-2B8C-4043-87DF-07527A72AF06}" presName="hierChild3" presStyleCnt="0"/>
      <dgm:spPr/>
    </dgm:pt>
  </dgm:ptLst>
  <dgm:cxnLst>
    <dgm:cxn modelId="{DACBD115-5B0F-4CE8-809F-D2F3E99F812A}" srcId="{14509CAB-2B8C-4043-87DF-07527A72AF06}" destId="{5E13CC2A-7ED9-47D5-8021-5AB9FB7EFF8E}" srcOrd="0" destOrd="0" parTransId="{4FB32DF7-DC8F-44B2-AFDC-582752F22DDD}" sibTransId="{0E306BAA-670D-470A-B065-4CEB9498A8AC}"/>
    <dgm:cxn modelId="{C1BE8525-7193-47C2-8273-8C4E3D32089E}" srcId="{14509CAB-2B8C-4043-87DF-07527A72AF06}" destId="{DCA23CF1-17A4-4FE2-8434-38DECA39D6EC}" srcOrd="1" destOrd="0" parTransId="{9322CBE7-45CF-43C3-8DBA-6FDE168EF625}" sibTransId="{7DEC5381-91F7-4AD2-8F00-FF39E1188C5E}"/>
    <dgm:cxn modelId="{428BEC2A-7370-412E-A515-C156C59FC08C}" type="presOf" srcId="{14509CAB-2B8C-4043-87DF-07527A72AF06}" destId="{3CE3B412-3865-4AB1-8CCE-41FAAEB4720A}" srcOrd="1" destOrd="0" presId="urn:microsoft.com/office/officeart/2005/8/layout/orgChart1"/>
    <dgm:cxn modelId="{BB854737-6859-483F-A834-CDF993698EF4}" type="presOf" srcId="{C74778B5-CAE1-4596-900D-64F8C205681C}" destId="{C34B0043-7C92-484A-BE19-C312132EF18A}" srcOrd="1" destOrd="0" presId="urn:microsoft.com/office/officeart/2005/8/layout/orgChart1"/>
    <dgm:cxn modelId="{252BB23E-480C-4F4E-8B8B-49623B489734}" type="presOf" srcId="{6CDEAB66-09A9-45E4-BF9B-1EDE4C6BF59D}" destId="{C5FD2E16-63AE-494B-9F6A-59C48606FACC}" srcOrd="0" destOrd="0" presId="urn:microsoft.com/office/officeart/2005/8/layout/orgChart1"/>
    <dgm:cxn modelId="{7DD7163F-F279-4F7B-B833-C0ED01FAAE32}" type="presOf" srcId="{5E13CC2A-7ED9-47D5-8021-5AB9FB7EFF8E}" destId="{4B3C2528-276B-4CEC-92AA-3FD28BC0C9F7}" srcOrd="1" destOrd="0" presId="urn:microsoft.com/office/officeart/2005/8/layout/orgChart1"/>
    <dgm:cxn modelId="{561EF841-A108-46E4-96D1-AB5F49F920CC}" type="presOf" srcId="{4FB32DF7-DC8F-44B2-AFDC-582752F22DDD}" destId="{78D3D9A2-0AC9-4C15-83AD-CE233E4A549D}" srcOrd="0" destOrd="0" presId="urn:microsoft.com/office/officeart/2005/8/layout/orgChart1"/>
    <dgm:cxn modelId="{9721EF43-011A-4016-A78A-8A7B831DE283}" srcId="{6CDEAB66-09A9-45E4-BF9B-1EDE4C6BF59D}" destId="{14509CAB-2B8C-4043-87DF-07527A72AF06}" srcOrd="0" destOrd="0" parTransId="{0CC5221E-5222-47B4-99DB-E00D16AD0A58}" sibTransId="{3E408C3A-9102-428E-9896-D478829E9676}"/>
    <dgm:cxn modelId="{00EA7066-57F4-43BD-8293-973C0D2D7AC0}" type="presOf" srcId="{9322CBE7-45CF-43C3-8DBA-6FDE168EF625}" destId="{5BFB9A61-92B1-4CFC-A7DE-E6D20BD90464}" srcOrd="0" destOrd="0" presId="urn:microsoft.com/office/officeart/2005/8/layout/orgChart1"/>
    <dgm:cxn modelId="{AAC2404A-BA35-45DC-B686-6D2B76CDA31C}" type="presOf" srcId="{DCA23CF1-17A4-4FE2-8434-38DECA39D6EC}" destId="{70494667-1B47-4FE6-87E3-049B0A4D940D}" srcOrd="1" destOrd="0" presId="urn:microsoft.com/office/officeart/2005/8/layout/orgChart1"/>
    <dgm:cxn modelId="{06F0BF6E-2BCC-415E-8B8D-9F37E20712DB}" type="presOf" srcId="{DCA23CF1-17A4-4FE2-8434-38DECA39D6EC}" destId="{7FAB4457-0C60-4DE0-B586-F1626570470A}" srcOrd="0" destOrd="0" presId="urn:microsoft.com/office/officeart/2005/8/layout/orgChart1"/>
    <dgm:cxn modelId="{51A7EE75-A05E-437B-A6FC-5F701B33C152}" srcId="{14509CAB-2B8C-4043-87DF-07527A72AF06}" destId="{C74778B5-CAE1-4596-900D-64F8C205681C}" srcOrd="2" destOrd="0" parTransId="{4E134019-EF44-40B7-8F9B-4EECF7B816B1}" sibTransId="{B60F9BBA-ACA6-4DF6-85DB-A66EC52800C3}"/>
    <dgm:cxn modelId="{CBC2ADA9-1BBF-4F8E-B860-392B333AA5D4}" type="presOf" srcId="{14509CAB-2B8C-4043-87DF-07527A72AF06}" destId="{5502E092-84C9-4B98-8225-9D9CD54BFD47}" srcOrd="0" destOrd="0" presId="urn:microsoft.com/office/officeart/2005/8/layout/orgChart1"/>
    <dgm:cxn modelId="{C30A31AC-BD01-4E97-8521-0B083F610E1B}" type="presOf" srcId="{4E134019-EF44-40B7-8F9B-4EECF7B816B1}" destId="{4880DF3F-CFE3-4872-9237-C9EA84A463DB}" srcOrd="0" destOrd="0" presId="urn:microsoft.com/office/officeart/2005/8/layout/orgChart1"/>
    <dgm:cxn modelId="{8B5B64AF-46FA-47BB-8880-0B29EFC33EF6}" type="presOf" srcId="{C74778B5-CAE1-4596-900D-64F8C205681C}" destId="{7C42C38E-2776-4B99-AA5B-2F08CDAF6F0F}" srcOrd="0" destOrd="0" presId="urn:microsoft.com/office/officeart/2005/8/layout/orgChart1"/>
    <dgm:cxn modelId="{8648CED9-FC1F-491B-A496-7C7F3BEAAB10}" type="presOf" srcId="{5E13CC2A-7ED9-47D5-8021-5AB9FB7EFF8E}" destId="{9631D3A0-9638-4BF7-9814-82E1655B45E5}" srcOrd="0" destOrd="0" presId="urn:microsoft.com/office/officeart/2005/8/layout/orgChart1"/>
    <dgm:cxn modelId="{EB304196-FCF4-4826-B0A0-CC64602BE1DF}" type="presParOf" srcId="{C5FD2E16-63AE-494B-9F6A-59C48606FACC}" destId="{A627F1CD-A096-4331-956E-CF6C758DA082}" srcOrd="0" destOrd="0" presId="urn:microsoft.com/office/officeart/2005/8/layout/orgChart1"/>
    <dgm:cxn modelId="{942A3027-80EE-4B77-AF25-10E6B748E931}" type="presParOf" srcId="{A627F1CD-A096-4331-956E-CF6C758DA082}" destId="{0F3115D0-5009-426C-A125-50258924DE7C}" srcOrd="0" destOrd="0" presId="urn:microsoft.com/office/officeart/2005/8/layout/orgChart1"/>
    <dgm:cxn modelId="{8E2B5AC4-96CB-4A25-B189-F7C355F06C8B}" type="presParOf" srcId="{0F3115D0-5009-426C-A125-50258924DE7C}" destId="{5502E092-84C9-4B98-8225-9D9CD54BFD47}" srcOrd="0" destOrd="0" presId="urn:microsoft.com/office/officeart/2005/8/layout/orgChart1"/>
    <dgm:cxn modelId="{7FB5E414-F3C1-49DC-A762-9E173615B0D9}" type="presParOf" srcId="{0F3115D0-5009-426C-A125-50258924DE7C}" destId="{3CE3B412-3865-4AB1-8CCE-41FAAEB4720A}" srcOrd="1" destOrd="0" presId="urn:microsoft.com/office/officeart/2005/8/layout/orgChart1"/>
    <dgm:cxn modelId="{605B7D26-D4FC-47FB-B46A-4B99A11EA6CF}" type="presParOf" srcId="{A627F1CD-A096-4331-956E-CF6C758DA082}" destId="{497B26EF-87EC-4627-874F-6908E073C83D}" srcOrd="1" destOrd="0" presId="urn:microsoft.com/office/officeart/2005/8/layout/orgChart1"/>
    <dgm:cxn modelId="{DB95908F-9FA6-43A4-AD09-5E07C1259551}" type="presParOf" srcId="{497B26EF-87EC-4627-874F-6908E073C83D}" destId="{78D3D9A2-0AC9-4C15-83AD-CE233E4A549D}" srcOrd="0" destOrd="0" presId="urn:microsoft.com/office/officeart/2005/8/layout/orgChart1"/>
    <dgm:cxn modelId="{6126E248-167D-4150-9453-BC63923F177D}" type="presParOf" srcId="{497B26EF-87EC-4627-874F-6908E073C83D}" destId="{41CD9901-472E-4763-B0B4-503E3F661112}" srcOrd="1" destOrd="0" presId="urn:microsoft.com/office/officeart/2005/8/layout/orgChart1"/>
    <dgm:cxn modelId="{38C876E9-D385-4D2C-BC39-8020019AFE80}" type="presParOf" srcId="{41CD9901-472E-4763-B0B4-503E3F661112}" destId="{B0AC2DB0-6B3C-4E93-B7BE-5DFA805EE3BD}" srcOrd="0" destOrd="0" presId="urn:microsoft.com/office/officeart/2005/8/layout/orgChart1"/>
    <dgm:cxn modelId="{9E6A7FAD-755C-4CAD-80C7-508AEF3E7502}" type="presParOf" srcId="{B0AC2DB0-6B3C-4E93-B7BE-5DFA805EE3BD}" destId="{9631D3A0-9638-4BF7-9814-82E1655B45E5}" srcOrd="0" destOrd="0" presId="urn:microsoft.com/office/officeart/2005/8/layout/orgChart1"/>
    <dgm:cxn modelId="{6551D7C4-CDB5-47D3-9609-6295474FD86C}" type="presParOf" srcId="{B0AC2DB0-6B3C-4E93-B7BE-5DFA805EE3BD}" destId="{4B3C2528-276B-4CEC-92AA-3FD28BC0C9F7}" srcOrd="1" destOrd="0" presId="urn:microsoft.com/office/officeart/2005/8/layout/orgChart1"/>
    <dgm:cxn modelId="{5408A960-5B75-4441-8125-C95B7CF1C8BE}" type="presParOf" srcId="{41CD9901-472E-4763-B0B4-503E3F661112}" destId="{BF1B0B62-2236-4CB9-8289-2C49148BB184}" srcOrd="1" destOrd="0" presId="urn:microsoft.com/office/officeart/2005/8/layout/orgChart1"/>
    <dgm:cxn modelId="{55F2C908-5BED-4353-871B-9EA431B73311}" type="presParOf" srcId="{41CD9901-472E-4763-B0B4-503E3F661112}" destId="{AFDC8379-C8B2-4C29-B34A-A6D2C8151A3A}" srcOrd="2" destOrd="0" presId="urn:microsoft.com/office/officeart/2005/8/layout/orgChart1"/>
    <dgm:cxn modelId="{4FDACA4D-38A2-47FC-BE57-9C7281AFE68E}" type="presParOf" srcId="{497B26EF-87EC-4627-874F-6908E073C83D}" destId="{5BFB9A61-92B1-4CFC-A7DE-E6D20BD90464}" srcOrd="2" destOrd="0" presId="urn:microsoft.com/office/officeart/2005/8/layout/orgChart1"/>
    <dgm:cxn modelId="{588A4245-B36E-4A9B-9D56-F844BDE21498}" type="presParOf" srcId="{497B26EF-87EC-4627-874F-6908E073C83D}" destId="{A3E18494-40F3-4854-B958-6060972AD558}" srcOrd="3" destOrd="0" presId="urn:microsoft.com/office/officeart/2005/8/layout/orgChart1"/>
    <dgm:cxn modelId="{EE256A0F-4377-4662-947D-EED118A3DD94}" type="presParOf" srcId="{A3E18494-40F3-4854-B958-6060972AD558}" destId="{20920938-4AA0-402D-A0A0-CB4DD436F985}" srcOrd="0" destOrd="0" presId="urn:microsoft.com/office/officeart/2005/8/layout/orgChart1"/>
    <dgm:cxn modelId="{20940EE0-3F44-4167-AE8E-AC07A121B034}" type="presParOf" srcId="{20920938-4AA0-402D-A0A0-CB4DD436F985}" destId="{7FAB4457-0C60-4DE0-B586-F1626570470A}" srcOrd="0" destOrd="0" presId="urn:microsoft.com/office/officeart/2005/8/layout/orgChart1"/>
    <dgm:cxn modelId="{7685A78C-B59A-42F2-AB0E-A5C19BE7E5E0}" type="presParOf" srcId="{20920938-4AA0-402D-A0A0-CB4DD436F985}" destId="{70494667-1B47-4FE6-87E3-049B0A4D940D}" srcOrd="1" destOrd="0" presId="urn:microsoft.com/office/officeart/2005/8/layout/orgChart1"/>
    <dgm:cxn modelId="{E673C5C0-FFC6-4E3A-BDDD-642D3FFD3721}" type="presParOf" srcId="{A3E18494-40F3-4854-B958-6060972AD558}" destId="{135F7DD8-79C5-4608-B1A2-C8FCD33AD457}" srcOrd="1" destOrd="0" presId="urn:microsoft.com/office/officeart/2005/8/layout/orgChart1"/>
    <dgm:cxn modelId="{79160B63-3DF4-4D54-90EA-A6ECF3B26A09}" type="presParOf" srcId="{A3E18494-40F3-4854-B958-6060972AD558}" destId="{53305F9B-8DD0-48B3-BAA7-CFEA1249A7D3}" srcOrd="2" destOrd="0" presId="urn:microsoft.com/office/officeart/2005/8/layout/orgChart1"/>
    <dgm:cxn modelId="{04AE253B-49D2-4252-8956-47BCE102DD8E}" type="presParOf" srcId="{497B26EF-87EC-4627-874F-6908E073C83D}" destId="{4880DF3F-CFE3-4872-9237-C9EA84A463DB}" srcOrd="4" destOrd="0" presId="urn:microsoft.com/office/officeart/2005/8/layout/orgChart1"/>
    <dgm:cxn modelId="{11DD9844-25ED-422E-B04B-1CE39D9AF988}" type="presParOf" srcId="{497B26EF-87EC-4627-874F-6908E073C83D}" destId="{9F4A09F1-BFB4-40EC-973F-65A43A72AD6F}" srcOrd="5" destOrd="0" presId="urn:microsoft.com/office/officeart/2005/8/layout/orgChart1"/>
    <dgm:cxn modelId="{FD3F97CD-CF93-4CE8-8142-2918BB33049A}" type="presParOf" srcId="{9F4A09F1-BFB4-40EC-973F-65A43A72AD6F}" destId="{1AC9EE8C-80F7-47D0-AA7E-050B775B4474}" srcOrd="0" destOrd="0" presId="urn:microsoft.com/office/officeart/2005/8/layout/orgChart1"/>
    <dgm:cxn modelId="{9147983B-3987-4DDC-83AD-C1917EE195B5}" type="presParOf" srcId="{1AC9EE8C-80F7-47D0-AA7E-050B775B4474}" destId="{7C42C38E-2776-4B99-AA5B-2F08CDAF6F0F}" srcOrd="0" destOrd="0" presId="urn:microsoft.com/office/officeart/2005/8/layout/orgChart1"/>
    <dgm:cxn modelId="{331C8F9D-3F1C-42F7-8881-87187D1F5C61}" type="presParOf" srcId="{1AC9EE8C-80F7-47D0-AA7E-050B775B4474}" destId="{C34B0043-7C92-484A-BE19-C312132EF18A}" srcOrd="1" destOrd="0" presId="urn:microsoft.com/office/officeart/2005/8/layout/orgChart1"/>
    <dgm:cxn modelId="{1C18A55C-264E-43DD-BB9B-64ECC40BF8FB}" type="presParOf" srcId="{9F4A09F1-BFB4-40EC-973F-65A43A72AD6F}" destId="{592E7A87-C54A-4C93-9EE7-5CA3010CF72A}" srcOrd="1" destOrd="0" presId="urn:microsoft.com/office/officeart/2005/8/layout/orgChart1"/>
    <dgm:cxn modelId="{71AA0472-04C8-40E0-BA7C-E77AB526698B}" type="presParOf" srcId="{9F4A09F1-BFB4-40EC-973F-65A43A72AD6F}" destId="{A48516AD-BAC1-458D-8C8C-2FE136FDA86D}" srcOrd="2" destOrd="0" presId="urn:microsoft.com/office/officeart/2005/8/layout/orgChart1"/>
    <dgm:cxn modelId="{6C2CDA49-1D0B-4076-A975-64C5BFC09EF6}" type="presParOf" srcId="{A627F1CD-A096-4331-956E-CF6C758DA082}" destId="{5C643FE1-29FF-4F67-BE19-DBDDB2DF89B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A3DA39-F629-43C6-A0B3-A99BFC2EB1C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NZ"/>
        </a:p>
      </dgm:t>
    </dgm:pt>
    <dgm:pt modelId="{5163D170-42E1-4131-B5CA-E2FD92E886D1}">
      <dgm:prSet phldrT="[Text]"/>
      <dgm:spPr/>
      <dgm:t>
        <a:bodyPr/>
        <a:lstStyle/>
        <a:p>
          <a:r>
            <a:rPr lang="en-NZ" b="1">
              <a:latin typeface="Source Sans Pro" panose="020B0503030403020204" pitchFamily="34" charset="0"/>
              <a:ea typeface="Source Sans Pro" panose="020B0503030403020204" pitchFamily="34" charset="0"/>
            </a:rPr>
            <a:t>Set direction: </a:t>
          </a:r>
          <a:r>
            <a:rPr lang="en-NZ">
              <a:latin typeface="Source Sans Pro" panose="020B0503030403020204" pitchFamily="34" charset="0"/>
              <a:ea typeface="Source Sans Pro" panose="020B0503030403020204" pitchFamily="34" charset="0"/>
            </a:rPr>
            <a:t>Strategic intentions next 4 years -  identity strategy, indicators &amp; areas for change</a:t>
          </a:r>
        </a:p>
      </dgm:t>
    </dgm:pt>
    <dgm:pt modelId="{E8C2ED93-571E-4909-B366-9523CF6A97A6}" type="parTrans" cxnId="{12FE0528-8AA7-47E5-8362-0FE1E503738D}">
      <dgm:prSet/>
      <dgm:spPr/>
      <dgm:t>
        <a:bodyPr/>
        <a:lstStyle/>
        <a:p>
          <a:endParaRPr lang="en-NZ"/>
        </a:p>
      </dgm:t>
    </dgm:pt>
    <dgm:pt modelId="{4C89D6AC-53A7-48F5-9ACA-ABF104BE4316}" type="sibTrans" cxnId="{12FE0528-8AA7-47E5-8362-0FE1E503738D}">
      <dgm:prSet/>
      <dgm:spPr>
        <a:solidFill>
          <a:schemeClr val="accent4">
            <a:lumMod val="40000"/>
            <a:lumOff val="60000"/>
          </a:schemeClr>
        </a:solidFill>
        <a:ln>
          <a:solidFill>
            <a:srgbClr val="FF0000"/>
          </a:solidFill>
        </a:ln>
      </dgm:spPr>
      <dgm:t>
        <a:bodyPr/>
        <a:lstStyle/>
        <a:p>
          <a:endParaRPr lang="en-NZ"/>
        </a:p>
      </dgm:t>
    </dgm:pt>
    <dgm:pt modelId="{133DA673-5FCB-4850-9FCC-77B5D1BBFE32}">
      <dgm:prSet phldrT="[Text]"/>
      <dgm:spPr/>
      <dgm:t>
        <a:bodyPr/>
        <a:lstStyle/>
        <a:p>
          <a:r>
            <a:rPr lang="en-NZ" b="1">
              <a:latin typeface="Source Sans Pro" panose="020B0503030403020204" pitchFamily="34" charset="0"/>
              <a:ea typeface="Source Sans Pro" panose="020B0503030403020204" pitchFamily="34" charset="0"/>
            </a:rPr>
            <a:t>Plan</a:t>
          </a:r>
          <a:r>
            <a:rPr lang="en-NZ" b="0">
              <a:latin typeface="Source Sans Pro" panose="020B0503030403020204" pitchFamily="34" charset="0"/>
              <a:ea typeface="Source Sans Pro" panose="020B0503030403020204" pitchFamily="34" charset="0"/>
            </a:rPr>
            <a:t>: best way to achieve objectives, our capability. Our best options</a:t>
          </a:r>
          <a:endParaRPr lang="en-NZ" b="1">
            <a:latin typeface="Source Sans Pro" panose="020B0503030403020204" pitchFamily="34" charset="0"/>
            <a:ea typeface="Source Sans Pro" panose="020B0503030403020204" pitchFamily="34" charset="0"/>
          </a:endParaRPr>
        </a:p>
      </dgm:t>
    </dgm:pt>
    <dgm:pt modelId="{ABBDB72D-2B30-4FAE-B703-BE54F890E377}" type="parTrans" cxnId="{B84A570E-6B66-4C61-A0C7-0A0DA03E3E4C}">
      <dgm:prSet/>
      <dgm:spPr/>
      <dgm:t>
        <a:bodyPr/>
        <a:lstStyle/>
        <a:p>
          <a:endParaRPr lang="en-NZ"/>
        </a:p>
      </dgm:t>
    </dgm:pt>
    <dgm:pt modelId="{4F440C10-7560-4E36-8B2B-0F9F3FE21DF0}" type="sibTrans" cxnId="{B84A570E-6B66-4C61-A0C7-0A0DA03E3E4C}">
      <dgm:prSet/>
      <dgm:spPr/>
      <dgm:t>
        <a:bodyPr/>
        <a:lstStyle/>
        <a:p>
          <a:endParaRPr lang="en-NZ"/>
        </a:p>
      </dgm:t>
    </dgm:pt>
    <dgm:pt modelId="{479019E0-009D-465D-BBFF-024264204F65}">
      <dgm:prSet phldrT="[Text]"/>
      <dgm:spPr/>
      <dgm:t>
        <a:bodyPr/>
        <a:lstStyle/>
        <a:p>
          <a:r>
            <a:rPr lang="en-NZ" b="1">
              <a:latin typeface="Source Sans Pro" panose="020B0503030403020204" pitchFamily="34" charset="0"/>
              <a:ea typeface="Source Sans Pro" panose="020B0503030403020204" pitchFamily="34" charset="0"/>
            </a:rPr>
            <a:t>Implement, deliver &amp; monitor: </a:t>
          </a:r>
          <a:r>
            <a:rPr lang="en-NZ" b="0">
              <a:latin typeface="Source Sans Pro" panose="020B0503030403020204" pitchFamily="34" charset="0"/>
              <a:ea typeface="Source Sans Pro" panose="020B0503030403020204" pitchFamily="34" charset="0"/>
            </a:rPr>
            <a:t>Are services delivered as planned. What do the recipients think? Are we managing our risks? Can we adjust?</a:t>
          </a:r>
          <a:endParaRPr lang="en-NZ" b="1">
            <a:latin typeface="Source Sans Pro" panose="020B0503030403020204" pitchFamily="34" charset="0"/>
            <a:ea typeface="Source Sans Pro" panose="020B0503030403020204" pitchFamily="34" charset="0"/>
          </a:endParaRPr>
        </a:p>
      </dgm:t>
    </dgm:pt>
    <dgm:pt modelId="{9DEBE4CA-F07F-4B41-B421-6275FF19F8C1}" type="parTrans" cxnId="{E8FEF525-66F6-41D6-A169-39D416C037FB}">
      <dgm:prSet/>
      <dgm:spPr/>
      <dgm:t>
        <a:bodyPr/>
        <a:lstStyle/>
        <a:p>
          <a:endParaRPr lang="en-NZ"/>
        </a:p>
      </dgm:t>
    </dgm:pt>
    <dgm:pt modelId="{3DB0180D-84A8-4B19-90F1-9614C625AD9E}" type="sibTrans" cxnId="{E8FEF525-66F6-41D6-A169-39D416C037FB}">
      <dgm:prSet/>
      <dgm:spPr/>
      <dgm:t>
        <a:bodyPr/>
        <a:lstStyle/>
        <a:p>
          <a:endParaRPr lang="en-NZ"/>
        </a:p>
      </dgm:t>
    </dgm:pt>
    <dgm:pt modelId="{03A4C9AB-5B56-4A8E-AEBC-0E90E339052D}">
      <dgm:prSet phldrT="[Text]"/>
      <dgm:spPr/>
      <dgm:t>
        <a:bodyPr/>
        <a:lstStyle/>
        <a:p>
          <a:r>
            <a:rPr lang="en-NZ" b="1">
              <a:latin typeface="Source Sans Pro" panose="020B0503030403020204" pitchFamily="34" charset="0"/>
              <a:ea typeface="Source Sans Pro" panose="020B0503030403020204" pitchFamily="34" charset="0"/>
            </a:rPr>
            <a:t>Review: </a:t>
          </a:r>
          <a:r>
            <a:rPr lang="en-NZ">
              <a:latin typeface="Source Sans Pro" panose="020B0503030403020204" pitchFamily="34" charset="0"/>
              <a:ea typeface="Source Sans Pro" panose="020B0503030403020204" pitchFamily="34" charset="0"/>
            </a:rPr>
            <a:t>What was the impact of our interventions? How can we improve? What were the unintended consequences?</a:t>
          </a:r>
        </a:p>
      </dgm:t>
    </dgm:pt>
    <dgm:pt modelId="{AD5F264D-21D9-455F-9BAD-7549A5A5A505}" type="parTrans" cxnId="{6F091E6F-7139-4C3D-B467-BDDE599FC9B9}">
      <dgm:prSet/>
      <dgm:spPr/>
      <dgm:t>
        <a:bodyPr/>
        <a:lstStyle/>
        <a:p>
          <a:endParaRPr lang="en-NZ"/>
        </a:p>
      </dgm:t>
    </dgm:pt>
    <dgm:pt modelId="{D9783E8A-0A2D-4FE4-A699-A8F9992737AA}" type="sibTrans" cxnId="{6F091E6F-7139-4C3D-B467-BDDE599FC9B9}">
      <dgm:prSet/>
      <dgm:spPr/>
      <dgm:t>
        <a:bodyPr/>
        <a:lstStyle/>
        <a:p>
          <a:endParaRPr lang="en-NZ"/>
        </a:p>
      </dgm:t>
    </dgm:pt>
    <dgm:pt modelId="{8C14B610-F12D-45BD-8C59-C2DE6FF6AB33}" type="pres">
      <dgm:prSet presAssocID="{18A3DA39-F629-43C6-A0B3-A99BFC2EB1CC}" presName="Name0" presStyleCnt="0">
        <dgm:presLayoutVars>
          <dgm:dir/>
          <dgm:resizeHandles val="exact"/>
        </dgm:presLayoutVars>
      </dgm:prSet>
      <dgm:spPr/>
    </dgm:pt>
    <dgm:pt modelId="{05DB0391-F70D-4CE5-993C-79E8E540703C}" type="pres">
      <dgm:prSet presAssocID="{18A3DA39-F629-43C6-A0B3-A99BFC2EB1CC}" presName="cycle" presStyleCnt="0"/>
      <dgm:spPr/>
    </dgm:pt>
    <dgm:pt modelId="{6EB35FCA-FD1E-4BD1-ACAE-45911FB11972}" type="pres">
      <dgm:prSet presAssocID="{5163D170-42E1-4131-B5CA-E2FD92E886D1}" presName="nodeFirstNode" presStyleLbl="node1" presStyleIdx="0" presStyleCnt="4" custRadScaleRad="98484" custRadScaleInc="-463">
        <dgm:presLayoutVars>
          <dgm:bulletEnabled val="1"/>
        </dgm:presLayoutVars>
      </dgm:prSet>
      <dgm:spPr/>
    </dgm:pt>
    <dgm:pt modelId="{5AD34AF1-C266-4C9C-A1D7-3F87011BBE98}" type="pres">
      <dgm:prSet presAssocID="{4C89D6AC-53A7-48F5-9ACA-ABF104BE4316}" presName="sibTransFirstNode" presStyleLbl="bgShp" presStyleIdx="0" presStyleCnt="1"/>
      <dgm:spPr/>
    </dgm:pt>
    <dgm:pt modelId="{AEEDEAF7-7D46-45CA-AF9C-DFEFA5297102}" type="pres">
      <dgm:prSet presAssocID="{133DA673-5FCB-4850-9FCC-77B5D1BBFE32}" presName="nodeFollowingNodes" presStyleLbl="node1" presStyleIdx="1" presStyleCnt="4">
        <dgm:presLayoutVars>
          <dgm:bulletEnabled val="1"/>
        </dgm:presLayoutVars>
      </dgm:prSet>
      <dgm:spPr/>
    </dgm:pt>
    <dgm:pt modelId="{3D19E059-B454-45A7-8C25-D6F26D6FC26F}" type="pres">
      <dgm:prSet presAssocID="{479019E0-009D-465D-BBFF-024264204F65}" presName="nodeFollowingNodes" presStyleLbl="node1" presStyleIdx="2" presStyleCnt="4">
        <dgm:presLayoutVars>
          <dgm:bulletEnabled val="1"/>
        </dgm:presLayoutVars>
      </dgm:prSet>
      <dgm:spPr/>
    </dgm:pt>
    <dgm:pt modelId="{4AC5FDB9-7328-41C3-9555-29E5863C07E4}" type="pres">
      <dgm:prSet presAssocID="{03A4C9AB-5B56-4A8E-AEBC-0E90E339052D}" presName="nodeFollowingNodes" presStyleLbl="node1" presStyleIdx="3" presStyleCnt="4">
        <dgm:presLayoutVars>
          <dgm:bulletEnabled val="1"/>
        </dgm:presLayoutVars>
      </dgm:prSet>
      <dgm:spPr/>
    </dgm:pt>
  </dgm:ptLst>
  <dgm:cxnLst>
    <dgm:cxn modelId="{1E5FF602-BEF4-414C-A261-0D7B667CA88D}" type="presOf" srcId="{03A4C9AB-5B56-4A8E-AEBC-0E90E339052D}" destId="{4AC5FDB9-7328-41C3-9555-29E5863C07E4}" srcOrd="0" destOrd="0" presId="urn:microsoft.com/office/officeart/2005/8/layout/cycle3"/>
    <dgm:cxn modelId="{B84A570E-6B66-4C61-A0C7-0A0DA03E3E4C}" srcId="{18A3DA39-F629-43C6-A0B3-A99BFC2EB1CC}" destId="{133DA673-5FCB-4850-9FCC-77B5D1BBFE32}" srcOrd="1" destOrd="0" parTransId="{ABBDB72D-2B30-4FAE-B703-BE54F890E377}" sibTransId="{4F440C10-7560-4E36-8B2B-0F9F3FE21DF0}"/>
    <dgm:cxn modelId="{E8FEF525-66F6-41D6-A169-39D416C037FB}" srcId="{18A3DA39-F629-43C6-A0B3-A99BFC2EB1CC}" destId="{479019E0-009D-465D-BBFF-024264204F65}" srcOrd="2" destOrd="0" parTransId="{9DEBE4CA-F07F-4B41-B421-6275FF19F8C1}" sibTransId="{3DB0180D-84A8-4B19-90F1-9614C625AD9E}"/>
    <dgm:cxn modelId="{12FE0528-8AA7-47E5-8362-0FE1E503738D}" srcId="{18A3DA39-F629-43C6-A0B3-A99BFC2EB1CC}" destId="{5163D170-42E1-4131-B5CA-E2FD92E886D1}" srcOrd="0" destOrd="0" parTransId="{E8C2ED93-571E-4909-B366-9523CF6A97A6}" sibTransId="{4C89D6AC-53A7-48F5-9ACA-ABF104BE4316}"/>
    <dgm:cxn modelId="{6F091E6F-7139-4C3D-B467-BDDE599FC9B9}" srcId="{18A3DA39-F629-43C6-A0B3-A99BFC2EB1CC}" destId="{03A4C9AB-5B56-4A8E-AEBC-0E90E339052D}" srcOrd="3" destOrd="0" parTransId="{AD5F264D-21D9-455F-9BAD-7549A5A5A505}" sibTransId="{D9783E8A-0A2D-4FE4-A699-A8F9992737AA}"/>
    <dgm:cxn modelId="{0614AC7D-54F7-4021-B693-2CB9C1BEFC99}" type="presOf" srcId="{4C89D6AC-53A7-48F5-9ACA-ABF104BE4316}" destId="{5AD34AF1-C266-4C9C-A1D7-3F87011BBE98}" srcOrd="0" destOrd="0" presId="urn:microsoft.com/office/officeart/2005/8/layout/cycle3"/>
    <dgm:cxn modelId="{04D870CA-68E0-468F-B2D3-32B364872460}" type="presOf" srcId="{133DA673-5FCB-4850-9FCC-77B5D1BBFE32}" destId="{AEEDEAF7-7D46-45CA-AF9C-DFEFA5297102}" srcOrd="0" destOrd="0" presId="urn:microsoft.com/office/officeart/2005/8/layout/cycle3"/>
    <dgm:cxn modelId="{D38EA4CE-D36F-4F4D-A713-A7F757AF7E85}" type="presOf" srcId="{5163D170-42E1-4131-B5CA-E2FD92E886D1}" destId="{6EB35FCA-FD1E-4BD1-ACAE-45911FB11972}" srcOrd="0" destOrd="0" presId="urn:microsoft.com/office/officeart/2005/8/layout/cycle3"/>
    <dgm:cxn modelId="{302BE0D3-2A91-472E-8CC0-B0B637D6029A}" type="presOf" srcId="{479019E0-009D-465D-BBFF-024264204F65}" destId="{3D19E059-B454-45A7-8C25-D6F26D6FC26F}" srcOrd="0" destOrd="0" presId="urn:microsoft.com/office/officeart/2005/8/layout/cycle3"/>
    <dgm:cxn modelId="{D75F79D5-ECDF-4249-9795-FD6A67A8DD2A}" type="presOf" srcId="{18A3DA39-F629-43C6-A0B3-A99BFC2EB1CC}" destId="{8C14B610-F12D-45BD-8C59-C2DE6FF6AB33}" srcOrd="0" destOrd="0" presId="urn:microsoft.com/office/officeart/2005/8/layout/cycle3"/>
    <dgm:cxn modelId="{BED28F0C-2E12-4595-9A69-55012CD0CF4A}" type="presParOf" srcId="{8C14B610-F12D-45BD-8C59-C2DE6FF6AB33}" destId="{05DB0391-F70D-4CE5-993C-79E8E540703C}" srcOrd="0" destOrd="0" presId="urn:microsoft.com/office/officeart/2005/8/layout/cycle3"/>
    <dgm:cxn modelId="{23D5B31F-2250-4571-B142-5B106DE6A493}" type="presParOf" srcId="{05DB0391-F70D-4CE5-993C-79E8E540703C}" destId="{6EB35FCA-FD1E-4BD1-ACAE-45911FB11972}" srcOrd="0" destOrd="0" presId="urn:microsoft.com/office/officeart/2005/8/layout/cycle3"/>
    <dgm:cxn modelId="{10DF18E8-E551-43EE-8304-6D798CF64B54}" type="presParOf" srcId="{05DB0391-F70D-4CE5-993C-79E8E540703C}" destId="{5AD34AF1-C266-4C9C-A1D7-3F87011BBE98}" srcOrd="1" destOrd="0" presId="urn:microsoft.com/office/officeart/2005/8/layout/cycle3"/>
    <dgm:cxn modelId="{A38F524F-FF21-4A3A-A774-520CE52C601F}" type="presParOf" srcId="{05DB0391-F70D-4CE5-993C-79E8E540703C}" destId="{AEEDEAF7-7D46-45CA-AF9C-DFEFA5297102}" srcOrd="2" destOrd="0" presId="urn:microsoft.com/office/officeart/2005/8/layout/cycle3"/>
    <dgm:cxn modelId="{E984A769-5695-43FD-8898-D47552AC7384}" type="presParOf" srcId="{05DB0391-F70D-4CE5-993C-79E8E540703C}" destId="{3D19E059-B454-45A7-8C25-D6F26D6FC26F}" srcOrd="3" destOrd="0" presId="urn:microsoft.com/office/officeart/2005/8/layout/cycle3"/>
    <dgm:cxn modelId="{E3FBC0E0-891B-4DF6-B7E4-DECE14B7A76C}" type="presParOf" srcId="{05DB0391-F70D-4CE5-993C-79E8E540703C}" destId="{4AC5FDB9-7328-41C3-9555-29E5863C07E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0DF3F-CFE3-4872-9237-C9EA84A463DB}">
      <dsp:nvSpPr>
        <dsp:cNvPr id="0" name=""/>
        <dsp:cNvSpPr/>
      </dsp:nvSpPr>
      <dsp:spPr>
        <a:xfrm>
          <a:off x="4097549" y="1898053"/>
          <a:ext cx="2928502" cy="496632"/>
        </a:xfrm>
        <a:custGeom>
          <a:avLst/>
          <a:gdLst/>
          <a:ahLst/>
          <a:cxnLst/>
          <a:rect l="0" t="0" r="0" b="0"/>
          <a:pathLst>
            <a:path>
              <a:moveTo>
                <a:pt x="0" y="0"/>
              </a:moveTo>
              <a:lnTo>
                <a:pt x="0" y="244003"/>
              </a:lnTo>
              <a:lnTo>
                <a:pt x="2928502" y="244003"/>
              </a:lnTo>
              <a:lnTo>
                <a:pt x="2928502" y="4966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FB9A61-92B1-4CFC-A7DE-E6D20BD90464}">
      <dsp:nvSpPr>
        <dsp:cNvPr id="0" name=""/>
        <dsp:cNvSpPr/>
      </dsp:nvSpPr>
      <dsp:spPr>
        <a:xfrm>
          <a:off x="4051829" y="1898053"/>
          <a:ext cx="91440" cy="496632"/>
        </a:xfrm>
        <a:custGeom>
          <a:avLst/>
          <a:gdLst/>
          <a:ahLst/>
          <a:cxnLst/>
          <a:rect l="0" t="0" r="0" b="0"/>
          <a:pathLst>
            <a:path>
              <a:moveTo>
                <a:pt x="45720" y="0"/>
              </a:moveTo>
              <a:lnTo>
                <a:pt x="45720" y="244003"/>
              </a:lnTo>
              <a:lnTo>
                <a:pt x="62970" y="244003"/>
              </a:lnTo>
              <a:lnTo>
                <a:pt x="62970" y="4966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D3D9A2-0AC9-4C15-83AD-CE233E4A549D}">
      <dsp:nvSpPr>
        <dsp:cNvPr id="0" name=""/>
        <dsp:cNvSpPr/>
      </dsp:nvSpPr>
      <dsp:spPr>
        <a:xfrm>
          <a:off x="1203548" y="1898053"/>
          <a:ext cx="2894000" cy="496632"/>
        </a:xfrm>
        <a:custGeom>
          <a:avLst/>
          <a:gdLst/>
          <a:ahLst/>
          <a:cxnLst/>
          <a:rect l="0" t="0" r="0" b="0"/>
          <a:pathLst>
            <a:path>
              <a:moveTo>
                <a:pt x="2894000" y="0"/>
              </a:moveTo>
              <a:lnTo>
                <a:pt x="2894000" y="244003"/>
              </a:lnTo>
              <a:lnTo>
                <a:pt x="0" y="244003"/>
              </a:lnTo>
              <a:lnTo>
                <a:pt x="0" y="4966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02E092-84C9-4B98-8225-9D9CD54BFD47}">
      <dsp:nvSpPr>
        <dsp:cNvPr id="0" name=""/>
        <dsp:cNvSpPr/>
      </dsp:nvSpPr>
      <dsp:spPr>
        <a:xfrm>
          <a:off x="2894552" y="695057"/>
          <a:ext cx="2405992" cy="1202996"/>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Constitutional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Monarchy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(represented by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Gov-General)</a:t>
          </a:r>
          <a:endParaRPr kumimoji="0" lang="en-GB" altLang="en-US" sz="1600" b="1"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2894552" y="695057"/>
        <a:ext cx="2405992" cy="1202996"/>
      </dsp:txXfrm>
    </dsp:sp>
    <dsp:sp modelId="{9631D3A0-9638-4BF7-9814-82E1655B45E5}">
      <dsp:nvSpPr>
        <dsp:cNvPr id="0" name=""/>
        <dsp:cNvSpPr/>
      </dsp:nvSpPr>
      <dsp:spPr>
        <a:xfrm>
          <a:off x="552" y="2394686"/>
          <a:ext cx="2405992" cy="1202996"/>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Legislative Branch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1" i="1" u="none" strike="noStrike" kern="1200" cap="none" normalizeH="0" baseline="0">
              <a:ln>
                <a:noFill/>
              </a:ln>
              <a:solidFill>
                <a:schemeClr val="tx1"/>
              </a:solidFill>
              <a:effectLst/>
              <a:latin typeface="Arial" panose="020B0604020202020204" pitchFamily="34" charset="0"/>
              <a:cs typeface="Arial" panose="020B0604020202020204" pitchFamily="34" charset="0"/>
            </a:rPr>
            <a:t>Parliament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NZ"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Makes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law</a:t>
          </a:r>
          <a:endParaRPr kumimoji="0" lang="en-GB"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552" y="2394686"/>
        <a:ext cx="2405992" cy="1202996"/>
      </dsp:txXfrm>
    </dsp:sp>
    <dsp:sp modelId="{7FAB4457-0C60-4DE0-B586-F1626570470A}">
      <dsp:nvSpPr>
        <dsp:cNvPr id="0" name=""/>
        <dsp:cNvSpPr/>
      </dsp:nvSpPr>
      <dsp:spPr>
        <a:xfrm>
          <a:off x="2911803" y="2394686"/>
          <a:ext cx="2405992" cy="1202996"/>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Executive Branch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1" i="1" u="none" strike="noStrike" kern="1200" cap="none" normalizeH="0" baseline="0">
              <a:ln>
                <a:noFill/>
              </a:ln>
              <a:solidFill>
                <a:schemeClr val="tx1"/>
              </a:solidFill>
              <a:effectLst/>
              <a:latin typeface="Arial" panose="020B0604020202020204" pitchFamily="34" charset="0"/>
              <a:cs typeface="Arial" panose="020B0604020202020204" pitchFamily="34" charset="0"/>
            </a:rPr>
            <a:t>Government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NZ"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Develops and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administers law </a:t>
          </a:r>
          <a:endParaRPr kumimoji="0" lang="en-GB"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2911803" y="2394686"/>
        <a:ext cx="2405992" cy="1202996"/>
      </dsp:txXfrm>
    </dsp:sp>
    <dsp:sp modelId="{7C42C38E-2776-4B99-AA5B-2F08CDAF6F0F}">
      <dsp:nvSpPr>
        <dsp:cNvPr id="0" name=""/>
        <dsp:cNvSpPr/>
      </dsp:nvSpPr>
      <dsp:spPr>
        <a:xfrm>
          <a:off x="5823054" y="2394686"/>
          <a:ext cx="2405992" cy="1202996"/>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Judicial Branch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1" i="1" u="none" strike="noStrike" kern="1200" cap="none" normalizeH="0" baseline="0">
              <a:ln>
                <a:noFill/>
              </a:ln>
              <a:solidFill>
                <a:schemeClr val="tx1"/>
              </a:solidFill>
              <a:effectLst/>
              <a:latin typeface="Arial" panose="020B0604020202020204" pitchFamily="34" charset="0"/>
              <a:cs typeface="Arial" panose="020B0604020202020204" pitchFamily="34" charset="0"/>
            </a:rPr>
            <a:t>Courts, Tribunals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NZ"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Interprets and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applies law</a:t>
          </a:r>
          <a:endParaRPr kumimoji="0" lang="en-GB"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5823054" y="2394686"/>
        <a:ext cx="2405992" cy="1202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34AF1-C266-4C9C-A1D7-3F87011BBE98}">
      <dsp:nvSpPr>
        <dsp:cNvPr id="0" name=""/>
        <dsp:cNvSpPr/>
      </dsp:nvSpPr>
      <dsp:spPr>
        <a:xfrm>
          <a:off x="1435924" y="-73023"/>
          <a:ext cx="4369952" cy="4369952"/>
        </a:xfrm>
        <a:prstGeom prst="circularArrow">
          <a:avLst>
            <a:gd name="adj1" fmla="val 4668"/>
            <a:gd name="adj2" fmla="val 272909"/>
            <a:gd name="adj3" fmla="val 12931184"/>
            <a:gd name="adj4" fmla="val 17963156"/>
            <a:gd name="adj5" fmla="val 4847"/>
          </a:avLst>
        </a:prstGeom>
        <a:solidFill>
          <a:schemeClr val="accent4">
            <a:lumMod val="40000"/>
            <a:lumOff val="60000"/>
          </a:schemeClr>
        </a:solidFill>
        <a:ln>
          <a:solidFill>
            <a:srgbClr val="FF0000"/>
          </a:solidFill>
        </a:ln>
        <a:effectLst/>
      </dsp:spPr>
      <dsp:style>
        <a:lnRef idx="0">
          <a:scrgbClr r="0" g="0" b="0"/>
        </a:lnRef>
        <a:fillRef idx="1">
          <a:scrgbClr r="0" g="0" b="0"/>
        </a:fillRef>
        <a:effectRef idx="0">
          <a:scrgbClr r="0" g="0" b="0"/>
        </a:effectRef>
        <a:fontRef idx="minor"/>
      </dsp:style>
    </dsp:sp>
    <dsp:sp modelId="{6EB35FCA-FD1E-4BD1-ACAE-45911FB11972}">
      <dsp:nvSpPr>
        <dsp:cNvPr id="0" name=""/>
        <dsp:cNvSpPr/>
      </dsp:nvSpPr>
      <dsp:spPr>
        <a:xfrm>
          <a:off x="2202973" y="25205"/>
          <a:ext cx="2835852" cy="14179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NZ" sz="1500" b="1" kern="1200">
              <a:latin typeface="Source Sans Pro" panose="020B0503030403020204" pitchFamily="34" charset="0"/>
              <a:ea typeface="Source Sans Pro" panose="020B0503030403020204" pitchFamily="34" charset="0"/>
            </a:rPr>
            <a:t>Set direction: </a:t>
          </a:r>
          <a:r>
            <a:rPr lang="en-NZ" sz="1500" kern="1200">
              <a:latin typeface="Source Sans Pro" panose="020B0503030403020204" pitchFamily="34" charset="0"/>
              <a:ea typeface="Source Sans Pro" panose="020B0503030403020204" pitchFamily="34" charset="0"/>
            </a:rPr>
            <a:t>Strategic intentions next 4 years -  identity strategy, indicators &amp; areas for change</a:t>
          </a:r>
        </a:p>
      </dsp:txBody>
      <dsp:txXfrm>
        <a:off x="2272190" y="94422"/>
        <a:ext cx="2697418" cy="1279492"/>
      </dsp:txXfrm>
    </dsp:sp>
    <dsp:sp modelId="{AEEDEAF7-7D46-45CA-AF9C-DFEFA5297102}">
      <dsp:nvSpPr>
        <dsp:cNvPr id="0" name=""/>
        <dsp:cNvSpPr/>
      </dsp:nvSpPr>
      <dsp:spPr>
        <a:xfrm>
          <a:off x="3781067" y="1570494"/>
          <a:ext cx="2835852" cy="14179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NZ" sz="1500" b="1" kern="1200">
              <a:latin typeface="Source Sans Pro" panose="020B0503030403020204" pitchFamily="34" charset="0"/>
              <a:ea typeface="Source Sans Pro" panose="020B0503030403020204" pitchFamily="34" charset="0"/>
            </a:rPr>
            <a:t>Plan</a:t>
          </a:r>
          <a:r>
            <a:rPr lang="en-NZ" sz="1500" b="0" kern="1200">
              <a:latin typeface="Source Sans Pro" panose="020B0503030403020204" pitchFamily="34" charset="0"/>
              <a:ea typeface="Source Sans Pro" panose="020B0503030403020204" pitchFamily="34" charset="0"/>
            </a:rPr>
            <a:t>: best way to achieve objectives, our capability. Our best options</a:t>
          </a:r>
          <a:endParaRPr lang="en-NZ" sz="1500" b="1" kern="1200">
            <a:latin typeface="Source Sans Pro" panose="020B0503030403020204" pitchFamily="34" charset="0"/>
            <a:ea typeface="Source Sans Pro" panose="020B0503030403020204" pitchFamily="34" charset="0"/>
          </a:endParaRPr>
        </a:p>
      </dsp:txBody>
      <dsp:txXfrm>
        <a:off x="3850284" y="1639711"/>
        <a:ext cx="2697418" cy="1279492"/>
      </dsp:txXfrm>
    </dsp:sp>
    <dsp:sp modelId="{3D19E059-B454-45A7-8C25-D6F26D6FC26F}">
      <dsp:nvSpPr>
        <dsp:cNvPr id="0" name=""/>
        <dsp:cNvSpPr/>
      </dsp:nvSpPr>
      <dsp:spPr>
        <a:xfrm>
          <a:off x="2211964" y="3139597"/>
          <a:ext cx="2835852" cy="14179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NZ" sz="1500" b="1" kern="1200">
              <a:latin typeface="Source Sans Pro" panose="020B0503030403020204" pitchFamily="34" charset="0"/>
              <a:ea typeface="Source Sans Pro" panose="020B0503030403020204" pitchFamily="34" charset="0"/>
            </a:rPr>
            <a:t>Implement, deliver &amp; monitor: </a:t>
          </a:r>
          <a:r>
            <a:rPr lang="en-NZ" sz="1500" b="0" kern="1200">
              <a:latin typeface="Source Sans Pro" panose="020B0503030403020204" pitchFamily="34" charset="0"/>
              <a:ea typeface="Source Sans Pro" panose="020B0503030403020204" pitchFamily="34" charset="0"/>
            </a:rPr>
            <a:t>Are services delivered as planned. What do the recipients think? Are we managing our risks? Can we adjust?</a:t>
          </a:r>
          <a:endParaRPr lang="en-NZ" sz="1500" b="1" kern="1200">
            <a:latin typeface="Source Sans Pro" panose="020B0503030403020204" pitchFamily="34" charset="0"/>
            <a:ea typeface="Source Sans Pro" panose="020B0503030403020204" pitchFamily="34" charset="0"/>
          </a:endParaRPr>
        </a:p>
      </dsp:txBody>
      <dsp:txXfrm>
        <a:off x="2281181" y="3208814"/>
        <a:ext cx="2697418" cy="1279492"/>
      </dsp:txXfrm>
    </dsp:sp>
    <dsp:sp modelId="{4AC5FDB9-7328-41C3-9555-29E5863C07E4}">
      <dsp:nvSpPr>
        <dsp:cNvPr id="0" name=""/>
        <dsp:cNvSpPr/>
      </dsp:nvSpPr>
      <dsp:spPr>
        <a:xfrm>
          <a:off x="642861" y="1570494"/>
          <a:ext cx="2835852" cy="14179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NZ" sz="1500" b="1" kern="1200">
              <a:latin typeface="Source Sans Pro" panose="020B0503030403020204" pitchFamily="34" charset="0"/>
              <a:ea typeface="Source Sans Pro" panose="020B0503030403020204" pitchFamily="34" charset="0"/>
            </a:rPr>
            <a:t>Review: </a:t>
          </a:r>
          <a:r>
            <a:rPr lang="en-NZ" sz="1500" kern="1200">
              <a:latin typeface="Source Sans Pro" panose="020B0503030403020204" pitchFamily="34" charset="0"/>
              <a:ea typeface="Source Sans Pro" panose="020B0503030403020204" pitchFamily="34" charset="0"/>
            </a:rPr>
            <a:t>What was the impact of our interventions? How can we improve? What were the unintended consequences?</a:t>
          </a:r>
        </a:p>
      </dsp:txBody>
      <dsp:txXfrm>
        <a:off x="712078" y="1639711"/>
        <a:ext cx="2697418" cy="12794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1543" cy="341064"/>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5622798" y="2"/>
            <a:ext cx="4301543" cy="341064"/>
          </a:xfrm>
          <a:prstGeom prst="rect">
            <a:avLst/>
          </a:prstGeom>
        </p:spPr>
        <p:txBody>
          <a:bodyPr vert="horz" lIns="91440" tIns="45720" rIns="91440" bIns="45720" rtlCol="0"/>
          <a:lstStyle>
            <a:lvl1pPr algn="r">
              <a:defRPr sz="1200"/>
            </a:lvl1pPr>
          </a:lstStyle>
          <a:p>
            <a:fld id="{24D4B4A7-4C9F-4CDC-AD0E-142B3677341F}" type="datetimeFigureOut">
              <a:rPr lang="en-NZ" smtClean="0"/>
              <a:t>10/03/2023</a:t>
            </a:fld>
            <a:endParaRPr lang="en-NZ"/>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3B266993-375F-48B6-8DD0-BAB5B05FD4A7}" type="slidenum">
              <a:rPr lang="en-NZ" smtClean="0"/>
              <a:t>‹#›</a:t>
            </a:fld>
            <a:endParaRPr lang="en-NZ"/>
          </a:p>
        </p:txBody>
      </p:sp>
    </p:spTree>
    <p:extLst>
      <p:ext uri="{BB962C8B-B14F-4D97-AF65-F5344CB8AC3E}">
        <p14:creationId xmlns:p14="http://schemas.microsoft.com/office/powerpoint/2010/main" val="299306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publicservice.govt.nz/resources/officials-and-select-committees-2007/"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parliament.nz/en/pb/order-paper-questions/order-pape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publicservice.govt.nz/governance-manuals-guidance-statutorycrownentities"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www.publicservice.govt.nz/our-work/performance-improvement-framework/" TargetMode="External"/><Relationship Id="rId4" Type="http://schemas.openxmlformats.org/officeDocument/2006/relationships/hyperlink" Target="https://www.publicservice.govt.nz/resources/edu-nz-pif-review/"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publicservice.govt.nz/assets/SSC-Site-Assets/Workforce-and-Talent-Management/Government-Workforce-Policy-Statement-on-employment-relations.pdf#page=5"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dpmc.govt.nz/cabinet/circulars/co11/7"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publicservice.govt.nz/assets/SSC-Site-Assets/System-and-Agency-Performance/Board-Appointment-and-Induction-Guidelines.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publicservice.govt.nz/assets/Legacy/resources/conflicts-of-interest-model-standards.pdf"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www.oag.govt.nz/2007/conflicts-public-entities/appendix2.htm"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publicservice.govt.nz/assets/Legacy/resources/conflicts-of-interest-model-standards.pdf"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www.oag.govt.nz/2007/conflicts-public-entities/appendix2.htm"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1</a:t>
            </a:fld>
            <a:endParaRPr lang="en-NZ"/>
          </a:p>
        </p:txBody>
      </p:sp>
    </p:spTree>
    <p:extLst>
      <p:ext uri="{BB962C8B-B14F-4D97-AF65-F5344CB8AC3E}">
        <p14:creationId xmlns:p14="http://schemas.microsoft.com/office/powerpoint/2010/main" val="196726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10</a:t>
            </a:fld>
            <a:endParaRPr lang="en-NZ"/>
          </a:p>
        </p:txBody>
      </p:sp>
    </p:spTree>
    <p:extLst>
      <p:ext uri="{BB962C8B-B14F-4D97-AF65-F5344CB8AC3E}">
        <p14:creationId xmlns:p14="http://schemas.microsoft.com/office/powerpoint/2010/main" val="221480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B266993-375F-48B6-8DD0-BAB5B05FD4A7}" type="slidenum">
              <a:rPr lang="en-NZ" smtClean="0"/>
              <a:t>11</a:t>
            </a:fld>
            <a:endParaRPr lang="en-NZ"/>
          </a:p>
        </p:txBody>
      </p:sp>
      <p:sp>
        <p:nvSpPr>
          <p:cNvPr id="5" name="Rectangle 3">
            <a:extLst>
              <a:ext uri="{FF2B5EF4-FFF2-40B4-BE49-F238E27FC236}">
                <a16:creationId xmlns:a16="http://schemas.microsoft.com/office/drawing/2014/main" id="{A7E5DD01-A880-4781-A061-4C389AD48FE0}"/>
              </a:ext>
            </a:extLst>
          </p:cNvPr>
          <p:cNvSpPr>
            <a:spLocks noGrp="1" noChangeArrowheads="1"/>
          </p:cNvSpPr>
          <p:nvPr>
            <p:ph type="body" idx="1"/>
          </p:nvPr>
        </p:nvSpPr>
        <p:spPr>
          <a:xfrm>
            <a:off x="467138" y="3271382"/>
            <a:ext cx="8797727" cy="3185230"/>
          </a:xfrm>
        </p:spPr>
        <p:txBody>
          <a:bodyPr/>
          <a:lstStyle/>
          <a:p>
            <a:pPr>
              <a:buFontTx/>
              <a:buNone/>
            </a:pPr>
            <a:r>
              <a:rPr lang="en-NZ" sz="1000"/>
              <a:t>Being at arm’s length from Ministers means Crown entities have varying measures of independence in making decisions (e.g. regulatory or funding decisions). </a:t>
            </a:r>
          </a:p>
          <a:p>
            <a:pPr>
              <a:spcBef>
                <a:spcPts val="1200"/>
              </a:spcBef>
              <a:buFontTx/>
              <a:buNone/>
            </a:pPr>
            <a:r>
              <a:rPr lang="en-NZ" sz="1000"/>
              <a:t>Reasons for this distance are, for example:</a:t>
            </a:r>
          </a:p>
          <a:p>
            <a:pPr marL="180975" lvl="1" indent="-180975">
              <a:buFont typeface="Arial" pitchFamily="34" charset="0"/>
              <a:buChar char="•"/>
            </a:pPr>
            <a:r>
              <a:rPr lang="en-NZ" sz="1000"/>
              <a:t>Decisions that relate to individuals should be seen to be not influenced by Ministers (e.g. as to who is issued a Driver’s Licence). </a:t>
            </a:r>
          </a:p>
          <a:p>
            <a:pPr marL="180975" lvl="1" indent="-180975">
              <a:buFont typeface="Arial" pitchFamily="34" charset="0"/>
              <a:buChar char="•"/>
            </a:pPr>
            <a:r>
              <a:rPr lang="en-NZ" sz="1000"/>
              <a:t>Ministers should have some distance from the operations of the entity (e.g. management decisions in a hospital, or where the decision applies to the Crown).</a:t>
            </a:r>
          </a:p>
          <a:p>
            <a:pPr marL="180975" lvl="1" indent="-180975">
              <a:buFont typeface="Arial" pitchFamily="34" charset="0"/>
              <a:buChar char="•"/>
            </a:pPr>
            <a:r>
              <a:rPr lang="en-NZ" sz="1000"/>
              <a:t>A Board can bring a broad range of skills to the governance of the entity (e.g. investment management skills for boards of Crown financial institutions, engineering skills for boards of entities with infrastructure investments).</a:t>
            </a:r>
          </a:p>
          <a:p>
            <a:pPr>
              <a:spcBef>
                <a:spcPts val="1200"/>
              </a:spcBef>
              <a:buFontTx/>
              <a:buNone/>
            </a:pPr>
            <a:r>
              <a:rPr lang="en-NZ" sz="1000"/>
              <a:t>Some entities have statutorily independent functions especially around regulatory decisions, and this means that Ministers are particularly distanced from such decisions.</a:t>
            </a:r>
          </a:p>
          <a:p>
            <a:pPr>
              <a:spcBef>
                <a:spcPts val="1200"/>
              </a:spcBef>
            </a:pPr>
            <a:r>
              <a:rPr lang="en-US" sz="1000"/>
              <a:t>However, all</a:t>
            </a:r>
            <a:r>
              <a:rPr lang="en-US" sz="1000" baseline="0"/>
              <a:t> </a:t>
            </a:r>
            <a:r>
              <a:rPr lang="en-US" sz="1000"/>
              <a:t>Crown entities are part of the State sector, regardless of:</a:t>
            </a:r>
          </a:p>
          <a:p>
            <a:pPr marL="180975" lvl="1" indent="-180975">
              <a:buFont typeface="Arial" pitchFamily="34" charset="0"/>
              <a:buChar char="•"/>
            </a:pPr>
            <a:r>
              <a:rPr lang="en-US" sz="1000"/>
              <a:t>the deliberate ‘arms length’ nature of their design</a:t>
            </a:r>
          </a:p>
          <a:p>
            <a:pPr marL="180975" lvl="1" indent="-180975">
              <a:buFont typeface="Arial" pitchFamily="34" charset="0"/>
              <a:buChar char="•"/>
            </a:pPr>
            <a:r>
              <a:rPr lang="en-US" sz="1000"/>
              <a:t>the extent to which they are funded by the Crown (some Crown entities obtain funding from non-government sources)</a:t>
            </a:r>
          </a:p>
          <a:p>
            <a:pPr marL="180975" lvl="1" indent="-180975">
              <a:buFont typeface="Arial" pitchFamily="34" charset="0"/>
              <a:buChar char="•"/>
            </a:pPr>
            <a:r>
              <a:rPr lang="en-US" sz="1000"/>
              <a:t>the degree of statutory independence a particular Crown entity might have.</a:t>
            </a:r>
          </a:p>
          <a:p>
            <a:pPr marL="0" marR="0" indent="0" algn="l" defTabSz="914400" rtl="0" eaLnBrk="1" fontAlgn="base" latinLnBrk="0" hangingPunct="1">
              <a:lnSpc>
                <a:spcPct val="100000"/>
              </a:lnSpc>
              <a:spcBef>
                <a:spcPts val="1200"/>
              </a:spcBef>
              <a:spcAft>
                <a:spcPct val="0"/>
              </a:spcAft>
              <a:buClrTx/>
              <a:buSzTx/>
              <a:buFontTx/>
              <a:buNone/>
              <a:tabLst/>
              <a:defRPr/>
            </a:pPr>
            <a:r>
              <a:rPr lang="en-US" sz="1000"/>
              <a:t>This means that they </a:t>
            </a:r>
            <a:r>
              <a:rPr lang="en-US" sz="1000" baseline="0"/>
              <a:t>operate as instruments of the Crown in respect of the government of New Zealand.  This should be reflected in appropriate standards of </a:t>
            </a:r>
            <a:r>
              <a:rPr lang="en-US" sz="1000" baseline="0" err="1"/>
              <a:t>behaviour</a:t>
            </a:r>
            <a:r>
              <a:rPr lang="en-US" sz="1000" baseline="0"/>
              <a:t> by Crown entity board members and employees.</a:t>
            </a:r>
            <a:endParaRPr lang="en-US" sz="1000"/>
          </a:p>
          <a:p>
            <a:pPr>
              <a:spcBef>
                <a:spcPts val="1200"/>
              </a:spcBef>
            </a:pPr>
            <a:r>
              <a:rPr lang="en-US" sz="1000"/>
              <a:t>Ministers still remain responsible to Parliament for Crown entities’ performance, and entities must report on all aspects of their activities transparently.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baseline="0"/>
          </a:p>
          <a:p>
            <a:endParaRPr lang="en-US" sz="1000"/>
          </a:p>
          <a:p>
            <a:endParaRPr lang="en-US" sz="1000"/>
          </a:p>
        </p:txBody>
      </p:sp>
    </p:spTree>
    <p:extLst>
      <p:ext uri="{BB962C8B-B14F-4D97-AF65-F5344CB8AC3E}">
        <p14:creationId xmlns:p14="http://schemas.microsoft.com/office/powerpoint/2010/main" val="73859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Source Sans Pro" panose="020B0503030403020204" pitchFamily="34" charset="0"/>
                <a:ea typeface="Source Sans Pro" panose="020B0503030403020204" pitchFamily="34" charset="0"/>
              </a:rPr>
              <a:t>The Crown Entities Act prevails unless the entity’s own Act expressly states otherwise.  Each entity's specific Act (s.4 CEA)</a:t>
            </a:r>
            <a:r>
              <a:rPr lang="en-US" baseline="0">
                <a:latin typeface="Source Sans Pro" panose="020B0503030403020204" pitchFamily="34" charset="0"/>
                <a:ea typeface="Source Sans Pro" panose="020B0503030403020204" pitchFamily="34" charset="0"/>
              </a:rPr>
              <a:t> </a:t>
            </a:r>
            <a:r>
              <a:rPr lang="en-US">
                <a:latin typeface="Source Sans Pro" panose="020B0503030403020204" pitchFamily="34" charset="0"/>
                <a:ea typeface="Source Sans Pro" panose="020B0503030403020204" pitchFamily="34" charset="0"/>
              </a:rPr>
              <a:t>can supplement, negate or modify any of the provisions of the CEA. Boards need to be familiar with their own entity’s legislation and understand how it interacts with the CEA (and other important legislation). </a:t>
            </a:r>
          </a:p>
          <a:p>
            <a:pPr>
              <a:spcBef>
                <a:spcPts val="1200"/>
              </a:spcBef>
            </a:pPr>
            <a:r>
              <a:rPr lang="en-US">
                <a:latin typeface="Source Sans Pro" panose="020B0503030403020204" pitchFamily="34" charset="0"/>
                <a:ea typeface="Source Sans Pro" panose="020B0503030403020204" pitchFamily="34" charset="0"/>
              </a:rPr>
              <a:t>Crown entity board</a:t>
            </a:r>
            <a:r>
              <a:rPr lang="en-US" baseline="0">
                <a:latin typeface="Source Sans Pro" panose="020B0503030403020204" pitchFamily="34" charset="0"/>
                <a:ea typeface="Source Sans Pro" panose="020B0503030403020204" pitchFamily="34" charset="0"/>
              </a:rPr>
              <a:t> member</a:t>
            </a:r>
            <a:r>
              <a:rPr lang="en-US">
                <a:latin typeface="Source Sans Pro" panose="020B0503030403020204" pitchFamily="34" charset="0"/>
                <a:ea typeface="Source Sans Pro" panose="020B0503030403020204" pitchFamily="34" charset="0"/>
              </a:rPr>
              <a:t>s should also be aware of the impact of the CEA and other legislation on their decision making or practices. For example, the CEA requires Crown entity boards to obtain the Public Service Commissioner’s (the Commissioner’s) consent on the terms and conditions for all Crown entity chief executives before they are appointed and when their remuneration is reviewed. The Public Service Act gives the Commissioner power to issue a Code of Conduct, to undertake or advise on machinery of government reviews, and various other functions. </a:t>
            </a:r>
          </a:p>
          <a:p>
            <a:pPr>
              <a:spcBef>
                <a:spcPts val="1200"/>
              </a:spcBef>
            </a:pPr>
            <a:r>
              <a:rPr lang="en-US">
                <a:latin typeface="Source Sans Pro" panose="020B0503030403020204" pitchFamily="34" charset="0"/>
                <a:ea typeface="Source Sans Pro" panose="020B0503030403020204" pitchFamily="34" charset="0"/>
              </a:rPr>
              <a:t>Crown entities are subject to the provisions of the Official Information Act.</a:t>
            </a: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12</a:t>
            </a:fld>
            <a:endParaRPr lang="en-NZ"/>
          </a:p>
        </p:txBody>
      </p:sp>
    </p:spTree>
    <p:extLst>
      <p:ext uri="{BB962C8B-B14F-4D97-AF65-F5344CB8AC3E}">
        <p14:creationId xmlns:p14="http://schemas.microsoft.com/office/powerpoint/2010/main" val="1235659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13</a:t>
            </a:fld>
            <a:endParaRPr lang="en-NZ"/>
          </a:p>
        </p:txBody>
      </p:sp>
    </p:spTree>
    <p:extLst>
      <p:ext uri="{BB962C8B-B14F-4D97-AF65-F5344CB8AC3E}">
        <p14:creationId xmlns:p14="http://schemas.microsoft.com/office/powerpoint/2010/main" val="3209422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14</a:t>
            </a:fld>
            <a:endParaRPr lang="en-NZ"/>
          </a:p>
        </p:txBody>
      </p:sp>
    </p:spTree>
    <p:extLst>
      <p:ext uri="{BB962C8B-B14F-4D97-AF65-F5344CB8AC3E}">
        <p14:creationId xmlns:p14="http://schemas.microsoft.com/office/powerpoint/2010/main" val="193052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664" y="3271382"/>
            <a:ext cx="7941310" cy="3185230"/>
          </a:xfrm>
        </p:spPr>
        <p:txBody>
          <a:bodyPr/>
          <a:lstStyle/>
          <a:p>
            <a:r>
              <a:rPr lang="en-US">
                <a:latin typeface="Source Sans Pro" panose="020B0503030403020204" pitchFamily="34" charset="0"/>
                <a:ea typeface="Source Sans Pro" panose="020B0503030403020204" pitchFamily="34" charset="0"/>
              </a:rPr>
              <a:t>There are differences in the way board members are appointed (and removed) and the degree to which entities may be directed on ‘policy’ matters relating to the individual entity’s functions and objectives.</a:t>
            </a:r>
          </a:p>
          <a:p>
            <a:endParaRPr lang="en-US">
              <a:latin typeface="Source Sans Pro" panose="020B0503030403020204" pitchFamily="34" charset="0"/>
              <a:ea typeface="Source Sans Pro" panose="020B0503030403020204" pitchFamily="34" charset="0"/>
            </a:endParaRPr>
          </a:p>
          <a:p>
            <a:r>
              <a:rPr lang="en-US">
                <a:latin typeface="Source Sans Pro" panose="020B0503030403020204" pitchFamily="34" charset="0"/>
                <a:ea typeface="Source Sans Pro" panose="020B0503030403020204" pitchFamily="34" charset="0"/>
              </a:rPr>
              <a:t>Boards of ACEs should interpret the requirement to have ‘regard to’ government policy as requiring them show evidence of having given genuine attention and thought to the government policy on the matter before making up their own mind. More particularly, t</a:t>
            </a:r>
            <a:r>
              <a:rPr lang="en-NZ">
                <a:effectLst/>
                <a:latin typeface="Source Sans Pro" panose="020B0503030403020204" pitchFamily="34" charset="0"/>
                <a:ea typeface="Source Sans Pro" panose="020B0503030403020204" pitchFamily="34" charset="0"/>
              </a:rPr>
              <a:t>he question of what does ‘have regard for’ mean, comes up in Crown entity board induction sessions when we are explaining the difference between agents, ACES and ICEs.  The following the words are general and not legal advice, but will help ACE boards determine the meaning of ‘have regard’ to a particular policy provision:</a:t>
            </a:r>
          </a:p>
          <a:p>
            <a:pPr marL="342900" lvl="0" indent="-342900">
              <a:buFont typeface="Symbol" panose="05050102010706020507" pitchFamily="18" charset="2"/>
              <a:buChar char=""/>
            </a:pPr>
            <a:r>
              <a:rPr lang="en-NZ">
                <a:effectLst/>
                <a:latin typeface="Source Sans Pro" panose="020B0503030403020204" pitchFamily="34" charset="0"/>
                <a:ea typeface="Source Sans Pro" panose="020B0503030403020204" pitchFamily="34" charset="0"/>
              </a:rPr>
              <a:t>here’s the policy intent of the provision, </a:t>
            </a:r>
          </a:p>
          <a:p>
            <a:pPr marL="342900" lvl="0" indent="-342900">
              <a:buFont typeface="Symbol" panose="05050102010706020507" pitchFamily="18" charset="2"/>
              <a:buChar char=""/>
            </a:pPr>
            <a:r>
              <a:rPr lang="en-NZ">
                <a:effectLst/>
                <a:latin typeface="Source Sans Pro" panose="020B0503030403020204" pitchFamily="34" charset="0"/>
                <a:ea typeface="Source Sans Pro" panose="020B0503030403020204" pitchFamily="34" charset="0"/>
              </a:rPr>
              <a:t>you should/might wish to take legal advice on what it means specifically for your entity</a:t>
            </a:r>
          </a:p>
          <a:p>
            <a:pPr marL="342900" lvl="0" indent="-342900">
              <a:buFont typeface="Symbol" panose="05050102010706020507" pitchFamily="18" charset="2"/>
              <a:buChar char=""/>
            </a:pPr>
            <a:r>
              <a:rPr lang="en-NZ">
                <a:effectLst/>
                <a:latin typeface="Source Sans Pro" panose="020B0503030403020204" pitchFamily="34" charset="0"/>
                <a:ea typeface="Source Sans Pro" panose="020B0503030403020204" pitchFamily="34" charset="0"/>
              </a:rPr>
              <a:t>the courts are evolving their explanation of the phrase.</a:t>
            </a:r>
          </a:p>
          <a:p>
            <a:r>
              <a:rPr lang="en-NZ">
                <a:effectLst/>
                <a:latin typeface="Source Sans Pro" panose="020B0503030403020204" pitchFamily="34" charset="0"/>
                <a:ea typeface="Source Sans Pro" panose="020B0503030403020204" pitchFamily="34" charset="0"/>
              </a:rPr>
              <a:t> </a:t>
            </a:r>
          </a:p>
          <a:p>
            <a:r>
              <a:rPr lang="en-US">
                <a:latin typeface="Source Sans Pro" panose="020B0503030403020204" pitchFamily="34" charset="0"/>
                <a:ea typeface="Source Sans Pro" panose="020B0503030403020204" pitchFamily="34" charset="0"/>
              </a:rPr>
              <a:t>Ministers have powers with respect to all entities (s.27 CEA) on matters of strategic direction, targets, funding, performance, reporting and review, as long as the Minister does not interfere with any statutorily independent function.  Note that all functions of an ICE as set out in its statute are statutorily independent, and entities other than ICEs also can have statutorily independent functions.</a:t>
            </a: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15</a:t>
            </a:fld>
            <a:endParaRPr lang="en-NZ"/>
          </a:p>
        </p:txBody>
      </p:sp>
    </p:spTree>
    <p:extLst>
      <p:ext uri="{BB962C8B-B14F-4D97-AF65-F5344CB8AC3E}">
        <p14:creationId xmlns:p14="http://schemas.microsoft.com/office/powerpoint/2010/main" val="3960088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t>Note:</a:t>
            </a:r>
          </a:p>
          <a:p>
            <a:r>
              <a:rPr lang="en-US" sz="1050"/>
              <a:t>Crown entity companies have ‘shareholding Ministers’ (the ‘portfolio’ Minister and the Minister of Finance).</a:t>
            </a:r>
          </a:p>
          <a:p>
            <a:pPr>
              <a:spcBef>
                <a:spcPts val="1200"/>
              </a:spcBef>
            </a:pPr>
            <a:r>
              <a:rPr lang="en-US" sz="1050"/>
              <a:t>There are a number of aspects to a Minister’s role in ensuring there is an effective board with the requisite skills in place: appointment, reappointment, and removal of board members </a:t>
            </a:r>
          </a:p>
          <a:p>
            <a:r>
              <a:rPr lang="en-US" sz="1050"/>
              <a:t>Participation in setting the direction of Crown entities may include setting the direction for </a:t>
            </a:r>
            <a:r>
              <a:rPr lang="en-US" sz="1050" i="1"/>
              <a:t>multiple</a:t>
            </a:r>
            <a:r>
              <a:rPr lang="en-US" sz="1050"/>
              <a:t> agencies in a sector.</a:t>
            </a:r>
          </a:p>
          <a:p>
            <a:pPr>
              <a:spcBef>
                <a:spcPts val="1200"/>
              </a:spcBef>
            </a:pPr>
            <a:r>
              <a:rPr lang="en-US" sz="1050">
                <a:solidFill>
                  <a:srgbClr val="FF9933"/>
                </a:solidFill>
              </a:rPr>
              <a:t>The </a:t>
            </a:r>
            <a:r>
              <a:rPr lang="en-US" sz="1050" b="1">
                <a:solidFill>
                  <a:srgbClr val="FF9933"/>
                </a:solidFill>
              </a:rPr>
              <a:t>Minister of Finance:</a:t>
            </a:r>
            <a:endParaRPr lang="en-US" sz="1050"/>
          </a:p>
          <a:p>
            <a:pPr marL="180975" indent="-180975">
              <a:buFont typeface="Arial" pitchFamily="34" charset="0"/>
              <a:buChar char="•"/>
            </a:pPr>
            <a:r>
              <a:rPr lang="en-US" sz="1050"/>
              <a:t>has oversight of the government’s fiscal and economic interests</a:t>
            </a:r>
          </a:p>
          <a:p>
            <a:pPr marL="180975" indent="-180975">
              <a:buFont typeface="Arial" pitchFamily="34" charset="0"/>
              <a:buChar char="•"/>
            </a:pPr>
            <a:r>
              <a:rPr lang="en-US" sz="1050"/>
              <a:t>has statutory responsibilities under the Crown Entities Act</a:t>
            </a:r>
          </a:p>
          <a:p>
            <a:pPr marL="180975" indent="-180975">
              <a:buFont typeface="Arial" pitchFamily="34" charset="0"/>
              <a:buChar char="•"/>
            </a:pPr>
            <a:r>
              <a:rPr lang="en-US" sz="1050"/>
              <a:t>is a shareholding Minister for Crown entity companies.</a:t>
            </a:r>
          </a:p>
          <a:p>
            <a:pPr>
              <a:spcBef>
                <a:spcPts val="1200"/>
              </a:spcBef>
            </a:pPr>
            <a:r>
              <a:rPr lang="en-US" sz="1050">
                <a:solidFill>
                  <a:srgbClr val="FF9933"/>
                </a:solidFill>
              </a:rPr>
              <a:t>The </a:t>
            </a:r>
            <a:r>
              <a:rPr lang="en-US" sz="1050" b="1">
                <a:solidFill>
                  <a:srgbClr val="FF9933"/>
                </a:solidFill>
              </a:rPr>
              <a:t>Minister for the Public Service</a:t>
            </a:r>
            <a:endParaRPr lang="en-US" sz="1050"/>
          </a:p>
          <a:p>
            <a:pPr marL="180975" indent="-180975">
              <a:buFont typeface="Arial" pitchFamily="34" charset="0"/>
              <a:buChar char="•"/>
            </a:pPr>
            <a:r>
              <a:rPr lang="en-US" sz="1050"/>
              <a:t>has responsibility for all public services and the Public Service Commission which administers the Crown Entities Act (except Part 4 – administered by the Treasury)</a:t>
            </a:r>
          </a:p>
          <a:p>
            <a:pPr marL="180975" indent="-180975">
              <a:buFont typeface="Arial" pitchFamily="34" charset="0"/>
              <a:buChar char="•"/>
            </a:pPr>
            <a:r>
              <a:rPr lang="en-US" sz="1050"/>
              <a:t>can request Crown entities to supply information for the purpose of assessing the capability and performance of the public service (the request can only be made to a group comprising at least 3 Crown entities with at least 1 significant characteristic in common).</a:t>
            </a:r>
          </a:p>
          <a:p>
            <a:pPr>
              <a:spcBef>
                <a:spcPts val="1200"/>
              </a:spcBef>
            </a:pPr>
            <a:r>
              <a:rPr lang="en-US" sz="1050"/>
              <a:t>Together, these two Ministers may jointly direct all Crown entities to comply with specified requirements for the purpose of supporting a ‘whole of government approach’ (s.107</a:t>
            </a:r>
            <a:r>
              <a:rPr lang="en-US" sz="1050" baseline="0"/>
              <a:t> CEA)</a:t>
            </a:r>
            <a:r>
              <a:rPr lang="en-US" sz="1050"/>
              <a:t>.</a:t>
            </a:r>
          </a:p>
          <a:p>
            <a:pPr>
              <a:buFontTx/>
              <a:buChar char="•"/>
            </a:pPr>
            <a:endParaRPr lang="en-US" sz="1050"/>
          </a:p>
          <a:p>
            <a:endParaRPr lang="en-NZ" sz="1050"/>
          </a:p>
        </p:txBody>
      </p:sp>
      <p:sp>
        <p:nvSpPr>
          <p:cNvPr id="4" name="Slide Number Placeholder 3"/>
          <p:cNvSpPr>
            <a:spLocks noGrp="1"/>
          </p:cNvSpPr>
          <p:nvPr>
            <p:ph type="sldNum" sz="quarter" idx="5"/>
          </p:nvPr>
        </p:nvSpPr>
        <p:spPr/>
        <p:txBody>
          <a:bodyPr/>
          <a:lstStyle/>
          <a:p>
            <a:fld id="{3B266993-375F-48B6-8DD0-BAB5B05FD4A7}" type="slidenum">
              <a:rPr lang="en-NZ" smtClean="0"/>
              <a:t>16</a:t>
            </a:fld>
            <a:endParaRPr lang="en-NZ"/>
          </a:p>
        </p:txBody>
      </p:sp>
    </p:spTree>
    <p:extLst>
      <p:ext uri="{BB962C8B-B14F-4D97-AF65-F5344CB8AC3E}">
        <p14:creationId xmlns:p14="http://schemas.microsoft.com/office/powerpoint/2010/main" val="2323873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a:t>In a broad sense, Ministers expect boards to:</a:t>
            </a:r>
          </a:p>
          <a:p>
            <a:pPr marL="180975" indent="-180975">
              <a:buFont typeface="Arial" pitchFamily="34" charset="0"/>
              <a:buChar char="•"/>
            </a:pPr>
            <a:r>
              <a:rPr lang="en-AU" sz="1200"/>
              <a:t>be sensitive to the demand for accountability placed on responsible Ministers from both Parliament and taxpayers who hold responsible Ministers directly answerable for the performance of Crown entities </a:t>
            </a:r>
          </a:p>
          <a:p>
            <a:pPr marL="180975" indent="-180975">
              <a:buFont typeface="Arial" pitchFamily="34" charset="0"/>
              <a:buChar char="•"/>
            </a:pPr>
            <a:r>
              <a:rPr lang="en-AU" sz="1200"/>
              <a:t>accept that the Crown has interests wider than those of ordinary shareholders in private companies</a:t>
            </a:r>
          </a:p>
          <a:p>
            <a:pPr marL="180975" indent="-180975">
              <a:buFont typeface="Arial" pitchFamily="34" charset="0"/>
              <a:buChar char="•"/>
            </a:pPr>
            <a:r>
              <a:rPr lang="en-AU" sz="1200"/>
              <a:t>understand wider Government policy issues as part of their decision-making</a:t>
            </a:r>
          </a:p>
          <a:p>
            <a:pPr marL="180975" indent="-180975">
              <a:buFont typeface="Arial" pitchFamily="34" charset="0"/>
              <a:buChar char="•"/>
            </a:pPr>
            <a:r>
              <a:rPr lang="en-AU" sz="1200"/>
              <a:t>be aware of the potential implications of organisation-specific issues on the Crown and/or its balance sheet.</a:t>
            </a:r>
          </a:p>
          <a:p>
            <a:pPr>
              <a:lnSpc>
                <a:spcPct val="95000"/>
              </a:lnSpc>
              <a:spcBef>
                <a:spcPts val="1200"/>
              </a:spcBef>
            </a:pPr>
            <a:r>
              <a:rPr lang="en-AU" sz="1200"/>
              <a:t>The collective and individual duties of board members are set out in the Crown Entities Act and are covered separately</a:t>
            </a:r>
          </a:p>
          <a:p>
            <a:pPr>
              <a:spcBef>
                <a:spcPts val="1200"/>
              </a:spcBef>
            </a:pPr>
            <a:r>
              <a:rPr lang="en-AU" sz="1200" b="1"/>
              <a:t>Discuss</a:t>
            </a:r>
            <a:r>
              <a:rPr lang="en-AU" sz="1200"/>
              <a:t>: are there any other realistic expectations a Minister should have of the boards they appoint?  Which of these would you think would be more important to a Minister? – These discussions will often be entity/portfolio or sector specific</a:t>
            </a: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17</a:t>
            </a:fld>
            <a:endParaRPr lang="en-NZ"/>
          </a:p>
        </p:txBody>
      </p:sp>
    </p:spTree>
    <p:extLst>
      <p:ext uri="{BB962C8B-B14F-4D97-AF65-F5344CB8AC3E}">
        <p14:creationId xmlns:p14="http://schemas.microsoft.com/office/powerpoint/2010/main" val="1716439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0"/>
              </a:spcAft>
            </a:pPr>
            <a:r>
              <a:rPr lang="en-AU" sz="1200"/>
              <a:t>Ministers expect to be informed well in advance </a:t>
            </a:r>
            <a:r>
              <a:rPr lang="en-US" sz="1200"/>
              <a:t>(either directly or through the monitoring department)</a:t>
            </a:r>
            <a:r>
              <a:rPr lang="en-AU" sz="1200"/>
              <a:t> of </a:t>
            </a:r>
            <a:r>
              <a:rPr lang="en-US" sz="1200"/>
              <a:t>any issue arising within an entity </a:t>
            </a:r>
            <a:r>
              <a:rPr lang="en-AU" sz="1200"/>
              <a:t>that may be contentious in the public arena, whether the issue is inside or outside the relevant legislation and/or policy. Boards should avoid ‘drip-feeding’ this information: it is better for Ministers to have the full story as early as possible. </a:t>
            </a:r>
          </a:p>
          <a:p>
            <a:pPr>
              <a:lnSpc>
                <a:spcPct val="90000"/>
              </a:lnSpc>
              <a:spcBef>
                <a:spcPts val="1200"/>
              </a:spcBef>
            </a:pPr>
            <a:r>
              <a:rPr lang="en-US" sz="1200"/>
              <a:t>Boards (particularly Chairs) need to be proactive on this. If in doubt, communicate!</a:t>
            </a:r>
          </a:p>
          <a:p>
            <a:pPr>
              <a:lnSpc>
                <a:spcPct val="90000"/>
              </a:lnSpc>
            </a:pPr>
            <a:r>
              <a:rPr lang="en-NZ" sz="1200"/>
              <a:t>Boards should have a reasonable expectation that Ministers will reciprocate in terms of ‘no surprises’.</a:t>
            </a:r>
          </a:p>
          <a:p>
            <a:pPr>
              <a:lnSpc>
                <a:spcPct val="90000"/>
              </a:lnSpc>
              <a:spcBef>
                <a:spcPts val="1200"/>
              </a:spcBef>
            </a:pPr>
            <a:r>
              <a:rPr lang="en-AU" sz="1200" b="1"/>
              <a:t>Trusted working relationships between Minister/Minister’s office/Crown entity board and chief executive/monitoring department are essential, so that all parties have the confidence to make their concerns known.</a:t>
            </a:r>
          </a:p>
          <a:p>
            <a:pPr>
              <a:lnSpc>
                <a:spcPct val="90000"/>
              </a:lnSpc>
              <a:spcBef>
                <a:spcPts val="1200"/>
              </a:spcBef>
            </a:pPr>
            <a:r>
              <a:rPr lang="en-AU" sz="1200"/>
              <a:t>While monitoring departments need to be kept in the loop, it is not their role to ‘filter’ such information going to the Minister.</a:t>
            </a:r>
          </a:p>
          <a:p>
            <a:pPr>
              <a:lnSpc>
                <a:spcPct val="90000"/>
              </a:lnSpc>
            </a:pPr>
            <a:endParaRPr lang="en-AU" sz="1200" b="1"/>
          </a:p>
          <a:p>
            <a:pPr>
              <a:lnSpc>
                <a:spcPct val="90000"/>
              </a:lnSpc>
            </a:pPr>
            <a:endParaRPr lang="en-AU" sz="12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18</a:t>
            </a:fld>
            <a:endParaRPr lang="en-NZ"/>
          </a:p>
        </p:txBody>
      </p:sp>
    </p:spTree>
    <p:extLst>
      <p:ext uri="{BB962C8B-B14F-4D97-AF65-F5344CB8AC3E}">
        <p14:creationId xmlns:p14="http://schemas.microsoft.com/office/powerpoint/2010/main" val="2849364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some instances, Ministers may wish to have explicit agreements in place with </a:t>
            </a:r>
            <a:r>
              <a:rPr lang="en-US" err="1"/>
              <a:t>thire</a:t>
            </a:r>
            <a:r>
              <a:rPr lang="en-US"/>
              <a:t> monitoring department setting out the Minister’s monitoring expectations. </a:t>
            </a:r>
          </a:p>
          <a:p>
            <a:pPr>
              <a:spcBef>
                <a:spcPts val="1200"/>
              </a:spcBef>
            </a:pPr>
            <a:r>
              <a:rPr lang="en-US"/>
              <a:t>Monitoring departments are expected to focus monitoring activity on major opportunities and risks.  Monitoring should be proportionate to:</a:t>
            </a:r>
          </a:p>
          <a:p>
            <a:pPr marL="180975" indent="-180975">
              <a:buFont typeface="Arial" pitchFamily="34" charset="0"/>
              <a:buChar char="•"/>
            </a:pPr>
            <a:r>
              <a:rPr lang="en-US"/>
              <a:t>the Minister's needs</a:t>
            </a:r>
          </a:p>
          <a:p>
            <a:pPr marL="180975" indent="-180975">
              <a:buFont typeface="Arial" pitchFamily="34" charset="0"/>
              <a:buChar char="•"/>
            </a:pPr>
            <a:r>
              <a:rPr lang="en-US"/>
              <a:t>the scale of investment in, and spending on, Crown entities</a:t>
            </a:r>
          </a:p>
          <a:p>
            <a:pPr marL="180975" indent="-180975">
              <a:buFont typeface="Arial" pitchFamily="34" charset="0"/>
              <a:buChar char="•"/>
            </a:pPr>
            <a:r>
              <a:rPr lang="en-US"/>
              <a:t>the risk posed by Crown entities</a:t>
            </a:r>
          </a:p>
          <a:p>
            <a:pPr marL="180975" indent="-180975">
              <a:buFont typeface="Arial" pitchFamily="34" charset="0"/>
              <a:buChar char="•"/>
            </a:pPr>
            <a:r>
              <a:rPr lang="en-US"/>
              <a:t>opportunities that could be </a:t>
            </a:r>
            <a:r>
              <a:rPr lang="en-US" err="1"/>
              <a:t>realised</a:t>
            </a:r>
            <a:r>
              <a:rPr lang="en-US"/>
              <a:t> across the Minister's area of responsibility.</a:t>
            </a:r>
          </a:p>
          <a:p>
            <a:pPr marL="180975" indent="-180975">
              <a:buFont typeface="Arial" pitchFamily="34" charset="0"/>
              <a:buChar char="•"/>
            </a:pPr>
            <a:endParaRPr lang="en-US"/>
          </a:p>
          <a:p>
            <a:r>
              <a:rPr lang="en-US"/>
              <a:t>The monitor should not be trying to duplicate the board’s work</a:t>
            </a:r>
          </a:p>
          <a:p>
            <a:pPr lvl="1">
              <a:buFontTx/>
              <a:buChar char="•"/>
            </a:pPr>
            <a:endParaRPr lang="en-US"/>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19</a:t>
            </a:fld>
            <a:endParaRPr lang="en-NZ"/>
          </a:p>
        </p:txBody>
      </p:sp>
    </p:spTree>
    <p:extLst>
      <p:ext uri="{BB962C8B-B14F-4D97-AF65-F5344CB8AC3E}">
        <p14:creationId xmlns:p14="http://schemas.microsoft.com/office/powerpoint/2010/main" val="109392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2</a:t>
            </a:fld>
            <a:endParaRPr lang="en-NZ"/>
          </a:p>
        </p:txBody>
      </p:sp>
    </p:spTree>
    <p:extLst>
      <p:ext uri="{BB962C8B-B14F-4D97-AF65-F5344CB8AC3E}">
        <p14:creationId xmlns:p14="http://schemas.microsoft.com/office/powerpoint/2010/main" val="3767012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a:solidFill>
                  <a:srgbClr val="000000"/>
                </a:solidFill>
                <a:effectLst/>
                <a:latin typeface="Source Sans Pro" panose="020B0503030403020204" pitchFamily="34" charset="0"/>
              </a:rPr>
              <a:t>Of the Crown entities, Crown agents are closest to government. They give effect to government policy, include core public-facing service delivery, and often need to work closely with public service departments to deliver public services. It makes sense for all Crown agents and public service agencies to be unified under a common purpose and common principles and values.</a:t>
            </a:r>
          </a:p>
          <a:p>
            <a:pPr algn="l"/>
            <a:r>
              <a:rPr lang="en-US" sz="1200" b="0" i="0">
                <a:solidFill>
                  <a:srgbClr val="000000"/>
                </a:solidFill>
                <a:effectLst/>
                <a:latin typeface="Source Sans Pro" panose="020B0503030403020204" pitchFamily="34" charset="0"/>
              </a:rPr>
              <a:t>The Public Service Act includes provisions across five key areas that will help the public service join up services around New Zealanders’ needs and secure public trust and confidence, so it remains well placed to serve New Zealand in the future. The five areas are: </a:t>
            </a:r>
          </a:p>
          <a:p>
            <a:pPr algn="l">
              <a:buFont typeface="Arial" panose="020B0604020202020204" pitchFamily="34" charset="0"/>
              <a:buChar char="•"/>
            </a:pPr>
            <a:r>
              <a:rPr lang="en-US" sz="1200" b="0" i="0">
                <a:solidFill>
                  <a:srgbClr val="000000"/>
                </a:solidFill>
                <a:effectLst/>
                <a:latin typeface="Source Sans Pro" panose="020B0503030403020204" pitchFamily="34" charset="0"/>
              </a:rPr>
              <a:t>A unified public service</a:t>
            </a:r>
          </a:p>
          <a:p>
            <a:pPr algn="l">
              <a:buFont typeface="Arial" panose="020B0604020202020204" pitchFamily="34" charset="0"/>
              <a:buChar char="•"/>
            </a:pPr>
            <a:r>
              <a:rPr lang="en-US" sz="1200" b="0" i="0">
                <a:solidFill>
                  <a:srgbClr val="000000"/>
                </a:solidFill>
                <a:effectLst/>
                <a:latin typeface="Source Sans Pro" panose="020B0503030403020204" pitchFamily="34" charset="0"/>
              </a:rPr>
              <a:t>Strengthening the Crown’s relationships with Māori</a:t>
            </a:r>
          </a:p>
          <a:p>
            <a:pPr algn="l">
              <a:buFont typeface="Arial" panose="020B0604020202020204" pitchFamily="34" charset="0"/>
              <a:buChar char="•"/>
            </a:pPr>
            <a:r>
              <a:rPr lang="en-US" sz="1200" b="0" i="0">
                <a:solidFill>
                  <a:srgbClr val="000000"/>
                </a:solidFill>
                <a:effectLst/>
                <a:latin typeface="Source Sans Pro" panose="020B0503030403020204" pitchFamily="34" charset="0"/>
              </a:rPr>
              <a:t>Employment and workforce</a:t>
            </a:r>
          </a:p>
          <a:p>
            <a:pPr algn="l">
              <a:buFont typeface="Arial" panose="020B0604020202020204" pitchFamily="34" charset="0"/>
              <a:buChar char="•"/>
            </a:pPr>
            <a:r>
              <a:rPr lang="en-US" sz="1200" b="0" i="0">
                <a:solidFill>
                  <a:srgbClr val="000000"/>
                </a:solidFill>
                <a:effectLst/>
                <a:latin typeface="Source Sans Pro" panose="020B0503030403020204" pitchFamily="34" charset="0"/>
              </a:rPr>
              <a:t>Leadership</a:t>
            </a:r>
          </a:p>
          <a:p>
            <a:pPr algn="l">
              <a:buFont typeface="Arial" panose="020B0604020202020204" pitchFamily="34" charset="0"/>
              <a:buChar char="•"/>
            </a:pPr>
            <a:r>
              <a:rPr lang="en-US" sz="1200" b="0" i="0" err="1">
                <a:solidFill>
                  <a:srgbClr val="000000"/>
                </a:solidFill>
                <a:effectLst/>
                <a:latin typeface="Source Sans Pro" panose="020B0503030403020204" pitchFamily="34" charset="0"/>
              </a:rPr>
              <a:t>Organisational</a:t>
            </a:r>
            <a:r>
              <a:rPr lang="en-US" sz="1200" b="0" i="0">
                <a:solidFill>
                  <a:srgbClr val="000000"/>
                </a:solidFill>
                <a:effectLst/>
                <a:latin typeface="Source Sans Pro" panose="020B0503030403020204" pitchFamily="34" charset="0"/>
              </a:rPr>
              <a:t> flexibility</a:t>
            </a:r>
            <a:endParaRPr lang="en-NZ"/>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20</a:t>
            </a:fld>
            <a:endParaRPr lang="en-NZ"/>
          </a:p>
        </p:txBody>
      </p:sp>
    </p:spTree>
    <p:extLst>
      <p:ext uri="{BB962C8B-B14F-4D97-AF65-F5344CB8AC3E}">
        <p14:creationId xmlns:p14="http://schemas.microsoft.com/office/powerpoint/2010/main" val="3954301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21</a:t>
            </a:fld>
            <a:endParaRPr lang="en-NZ"/>
          </a:p>
        </p:txBody>
      </p:sp>
    </p:spTree>
    <p:extLst>
      <p:ext uri="{BB962C8B-B14F-4D97-AF65-F5344CB8AC3E}">
        <p14:creationId xmlns:p14="http://schemas.microsoft.com/office/powerpoint/2010/main" val="2779832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22</a:t>
            </a:fld>
            <a:endParaRPr lang="en-NZ"/>
          </a:p>
        </p:txBody>
      </p:sp>
    </p:spTree>
    <p:extLst>
      <p:ext uri="{BB962C8B-B14F-4D97-AF65-F5344CB8AC3E}">
        <p14:creationId xmlns:p14="http://schemas.microsoft.com/office/powerpoint/2010/main" val="2160186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ts val="1200"/>
              </a:spcBef>
              <a:spcAft>
                <a:spcPts val="0"/>
              </a:spcAft>
            </a:pPr>
            <a:r>
              <a:rPr lang="en-US" sz="1000">
                <a:latin typeface="Source Sans Pro" panose="020B0503030403020204" pitchFamily="34" charset="0"/>
                <a:ea typeface="Source Sans Pro" panose="020B0503030403020204" pitchFamily="34" charset="0"/>
              </a:rPr>
              <a:t>Under the Crown Entities Act, the term of office for members of Crown agents and ACEs is up to three years, and up to five years in the case of ICE members.  Appointments can be for less than the maximum period.</a:t>
            </a:r>
          </a:p>
          <a:p>
            <a:pPr>
              <a:lnSpc>
                <a:spcPct val="80000"/>
              </a:lnSpc>
              <a:spcBef>
                <a:spcPts val="1200"/>
              </a:spcBef>
              <a:spcAft>
                <a:spcPts val="0"/>
              </a:spcAft>
            </a:pPr>
            <a:r>
              <a:rPr lang="en-US" sz="1000">
                <a:latin typeface="Source Sans Pro" panose="020B0503030403020204" pitchFamily="34" charset="0"/>
                <a:ea typeface="Source Sans Pro" panose="020B0503030403020204" pitchFamily="34" charset="0"/>
              </a:rPr>
              <a:t>Some Crown agent and ACE boards include members who are elected as representatives of a particular 'constituency'.  Their term of office is set by the terms of the relevant statute. </a:t>
            </a:r>
          </a:p>
          <a:p>
            <a:pPr>
              <a:lnSpc>
                <a:spcPct val="80000"/>
              </a:lnSpc>
              <a:spcBef>
                <a:spcPts val="1200"/>
              </a:spcBef>
              <a:spcAft>
                <a:spcPts val="0"/>
              </a:spcAft>
            </a:pPr>
            <a:r>
              <a:rPr lang="en-US" sz="1000">
                <a:latin typeface="Source Sans Pro" panose="020B0503030403020204" pitchFamily="34" charset="0"/>
                <a:ea typeface="Source Sans Pro" panose="020B0503030403020204" pitchFamily="34" charset="0"/>
              </a:rPr>
              <a:t>Some Crown entities have provision in their legislation for board members to be elected, co-opted or designated.</a:t>
            </a:r>
          </a:p>
          <a:p>
            <a:pPr>
              <a:lnSpc>
                <a:spcPct val="80000"/>
              </a:lnSpc>
              <a:spcBef>
                <a:spcPts val="1200"/>
              </a:spcBef>
              <a:spcAft>
                <a:spcPts val="0"/>
              </a:spcAft>
            </a:pPr>
            <a:r>
              <a:rPr lang="en-US" sz="1000">
                <a:latin typeface="Source Sans Pro" panose="020B0503030403020204" pitchFamily="34" charset="0"/>
                <a:ea typeface="Source Sans Pro" panose="020B0503030403020204" pitchFamily="34" charset="0"/>
              </a:rPr>
              <a:t>Members can be considered for a second or subsequent term of appointment.</a:t>
            </a:r>
          </a:p>
          <a:p>
            <a:pPr>
              <a:lnSpc>
                <a:spcPct val="80000"/>
              </a:lnSpc>
              <a:spcBef>
                <a:spcPts val="1200"/>
              </a:spcBef>
            </a:pPr>
            <a:r>
              <a:rPr lang="en-US" sz="1000">
                <a:latin typeface="Source Sans Pro" panose="020B0503030403020204" pitchFamily="34" charset="0"/>
                <a:ea typeface="Source Sans Pro" panose="020B0503030403020204" pitchFamily="34" charset="0"/>
              </a:rPr>
              <a:t>Crown entity board members may choose to resign during or at the end of their term. Otherwise, they continue in office </a:t>
            </a:r>
            <a:r>
              <a:rPr lang="en-US" sz="1000" u="sng" baseline="0">
                <a:latin typeface="Source Sans Pro" panose="020B0503030403020204" pitchFamily="34" charset="0"/>
                <a:ea typeface="Source Sans Pro" panose="020B0503030403020204" pitchFamily="34" charset="0"/>
              </a:rPr>
              <a:t>past the expiry of their term </a:t>
            </a:r>
            <a:r>
              <a:rPr lang="en-US" sz="1000">
                <a:latin typeface="Source Sans Pro" panose="020B0503030403020204" pitchFamily="34" charset="0"/>
                <a:ea typeface="Source Sans Pro" panose="020B0503030403020204" pitchFamily="34" charset="0"/>
              </a:rPr>
              <a:t>until either:</a:t>
            </a:r>
          </a:p>
          <a:p>
            <a:pPr marL="180975" indent="-180975">
              <a:lnSpc>
                <a:spcPct val="80000"/>
              </a:lnSpc>
              <a:spcBef>
                <a:spcPts val="360"/>
              </a:spcBef>
              <a:buFont typeface="Arial" pitchFamily="34" charset="0"/>
              <a:buChar char="•"/>
            </a:pPr>
            <a:r>
              <a:rPr lang="en-US" sz="1000">
                <a:latin typeface="Source Sans Pro" panose="020B0503030403020204" pitchFamily="34" charset="0"/>
                <a:ea typeface="Source Sans Pro" panose="020B0503030403020204" pitchFamily="34" charset="0"/>
              </a:rPr>
              <a:t>they are reappointed; or</a:t>
            </a:r>
          </a:p>
          <a:p>
            <a:pPr marL="180975" indent="-180975">
              <a:lnSpc>
                <a:spcPct val="80000"/>
              </a:lnSpc>
              <a:spcBef>
                <a:spcPts val="360"/>
              </a:spcBef>
              <a:buFont typeface="Arial" pitchFamily="34" charset="0"/>
              <a:buChar char="•"/>
            </a:pPr>
            <a:r>
              <a:rPr lang="en-US" sz="1000">
                <a:latin typeface="Source Sans Pro" panose="020B0503030403020204" pitchFamily="34" charset="0"/>
                <a:ea typeface="Source Sans Pro" panose="020B0503030403020204" pitchFamily="34" charset="0"/>
              </a:rPr>
              <a:t>their successor is appointed; or</a:t>
            </a:r>
          </a:p>
          <a:p>
            <a:pPr marL="180975" indent="-180975">
              <a:lnSpc>
                <a:spcPct val="80000"/>
              </a:lnSpc>
              <a:spcBef>
                <a:spcPts val="360"/>
              </a:spcBef>
              <a:spcAft>
                <a:spcPts val="0"/>
              </a:spcAft>
              <a:buFont typeface="Arial" pitchFamily="34" charset="0"/>
              <a:buChar char="•"/>
            </a:pPr>
            <a:r>
              <a:rPr lang="en-US" sz="1000">
                <a:latin typeface="Source Sans Pro" panose="020B0503030403020204" pitchFamily="34" charset="0"/>
                <a:ea typeface="Source Sans Pro" panose="020B0503030403020204" pitchFamily="34" charset="0"/>
              </a:rPr>
              <a:t>they are informed they are not to be reappointed but that no successor is to be appointed.</a:t>
            </a:r>
          </a:p>
          <a:p>
            <a:pPr>
              <a:lnSpc>
                <a:spcPct val="80000"/>
              </a:lnSpc>
              <a:spcBef>
                <a:spcPts val="1200"/>
              </a:spcBef>
              <a:spcAft>
                <a:spcPts val="0"/>
              </a:spcAft>
            </a:pPr>
            <a:r>
              <a:rPr lang="en-US" sz="1000">
                <a:latin typeface="Source Sans Pro" panose="020B0503030403020204" pitchFamily="34" charset="0"/>
                <a:ea typeface="Source Sans Pro" panose="020B0503030403020204" pitchFamily="34" charset="0"/>
              </a:rPr>
              <a:t>These provisions are not to be used to justify delaying an appointment process.</a:t>
            </a:r>
          </a:p>
          <a:p>
            <a:pPr>
              <a:lnSpc>
                <a:spcPct val="80000"/>
              </a:lnSpc>
              <a:spcBef>
                <a:spcPts val="1200"/>
              </a:spcBef>
              <a:spcAft>
                <a:spcPts val="0"/>
              </a:spcAft>
            </a:pPr>
            <a:r>
              <a:rPr lang="en-US" sz="1000">
                <a:latin typeface="Source Sans Pro" panose="020B0503030403020204" pitchFamily="34" charset="0"/>
                <a:ea typeface="Source Sans Pro" panose="020B0503030403020204" pitchFamily="34" charset="0"/>
              </a:rPr>
              <a:t>It is good practice for Ministers to consult with board chairs when considering new appointments (or reappointments), to identify skill needs, succession planning, etc.</a:t>
            </a:r>
          </a:p>
          <a:p>
            <a:pPr>
              <a:lnSpc>
                <a:spcPct val="80000"/>
              </a:lnSpc>
              <a:spcBef>
                <a:spcPts val="1200"/>
              </a:spcBef>
            </a:pPr>
            <a:r>
              <a:rPr lang="en-US" sz="1000" b="1">
                <a:latin typeface="Source Sans Pro" panose="020B0503030403020204" pitchFamily="34" charset="0"/>
                <a:ea typeface="Source Sans Pro" panose="020B0503030403020204" pitchFamily="34" charset="0"/>
              </a:rPr>
              <a:t>Removal from office</a:t>
            </a:r>
          </a:p>
          <a:p>
            <a:pPr>
              <a:lnSpc>
                <a:spcPct val="80000"/>
              </a:lnSpc>
              <a:spcBef>
                <a:spcPts val="360"/>
              </a:spcBef>
            </a:pPr>
            <a:r>
              <a:rPr lang="en-US" sz="1000">
                <a:latin typeface="Source Sans Pro" panose="020B0503030403020204" pitchFamily="34" charset="0"/>
                <a:ea typeface="Source Sans Pro" panose="020B0503030403020204" pitchFamily="34" charset="0"/>
              </a:rPr>
              <a:t>A Minister may remove a member of a Crown agent or an ACE from office before the end of the member’s term. The Minister can remove a member of the Crown agent entirely at his or her discretion.  An ACE board member can be removed for any reason that in the Minister’s opinion justifies the removal. Elected members of Crown agents and ACEs may also be removed by the responsible Minister but only for 'just cause‘ (s.38). </a:t>
            </a:r>
          </a:p>
          <a:p>
            <a:pPr>
              <a:lnSpc>
                <a:spcPct val="80000"/>
              </a:lnSpc>
              <a:spcBef>
                <a:spcPts val="1200"/>
              </a:spcBef>
            </a:pPr>
            <a:r>
              <a:rPr lang="en-US" sz="1000">
                <a:latin typeface="Source Sans Pro" panose="020B0503030403020204" pitchFamily="34" charset="0"/>
                <a:ea typeface="Source Sans Pro" panose="020B0503030403020204" pitchFamily="34" charset="0"/>
              </a:rPr>
              <a:t>An ICE member may only be removed for ‘just cause’, by the Governor General on the advice of the Minister</a:t>
            </a:r>
            <a:r>
              <a:rPr lang="en-US" sz="1000" baseline="0">
                <a:latin typeface="Source Sans Pro" panose="020B0503030403020204" pitchFamily="34" charset="0"/>
                <a:ea typeface="Source Sans Pro" panose="020B0503030403020204" pitchFamily="34" charset="0"/>
              </a:rPr>
              <a:t> after the Minister has consulted the Attorney-General.</a:t>
            </a:r>
            <a:r>
              <a:rPr lang="en-US" sz="1000">
                <a:latin typeface="Source Sans Pro" panose="020B0503030403020204" pitchFamily="34" charset="0"/>
                <a:ea typeface="Source Sans Pro" panose="020B0503030403020204" pitchFamily="34" charset="0"/>
              </a:rPr>
              <a:t> </a:t>
            </a:r>
          </a:p>
          <a:p>
            <a:endParaRPr lang="en-NZ" sz="1000"/>
          </a:p>
        </p:txBody>
      </p:sp>
      <p:sp>
        <p:nvSpPr>
          <p:cNvPr id="4" name="Slide Number Placeholder 3"/>
          <p:cNvSpPr>
            <a:spLocks noGrp="1"/>
          </p:cNvSpPr>
          <p:nvPr>
            <p:ph type="sldNum" sz="quarter" idx="5"/>
          </p:nvPr>
        </p:nvSpPr>
        <p:spPr/>
        <p:txBody>
          <a:bodyPr/>
          <a:lstStyle/>
          <a:p>
            <a:fld id="{3B266993-375F-48B6-8DD0-BAB5B05FD4A7}" type="slidenum">
              <a:rPr lang="en-NZ" smtClean="0"/>
              <a:t>23</a:t>
            </a:fld>
            <a:endParaRPr lang="en-NZ"/>
          </a:p>
        </p:txBody>
      </p:sp>
    </p:spTree>
    <p:extLst>
      <p:ext uri="{BB962C8B-B14F-4D97-AF65-F5344CB8AC3E}">
        <p14:creationId xmlns:p14="http://schemas.microsoft.com/office/powerpoint/2010/main" val="2972714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There is no single practice that is followed by all Ministers.  Boards should work with their Minister’s office to establish the style of relationship that works best for the Minister concerned.</a:t>
            </a:r>
          </a:p>
          <a:p>
            <a:endParaRPr lang="en-US" sz="1200"/>
          </a:p>
          <a:p>
            <a:r>
              <a:rPr lang="en-US" sz="1200"/>
              <a:t>A high trust relationship between the monitor and board chair can help to inform the Minister’s relationship with the Chair</a:t>
            </a: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24</a:t>
            </a:fld>
            <a:endParaRPr lang="en-NZ"/>
          </a:p>
        </p:txBody>
      </p:sp>
    </p:spTree>
    <p:extLst>
      <p:ext uri="{BB962C8B-B14F-4D97-AF65-F5344CB8AC3E}">
        <p14:creationId xmlns:p14="http://schemas.microsoft.com/office/powerpoint/2010/main" val="2931151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kern="1200">
                <a:solidFill>
                  <a:schemeClr val="tx1"/>
                </a:solidFill>
                <a:latin typeface="Source Sans Pro" panose="020B0503030403020204" pitchFamily="34" charset="0"/>
                <a:ea typeface="Source Sans Pro" panose="020B0503030403020204" pitchFamily="34" charset="0"/>
              </a:rPr>
              <a:t>In summary</a:t>
            </a:r>
            <a:r>
              <a:rPr lang="en-US" kern="1200">
                <a:solidFill>
                  <a:schemeClr val="tx1"/>
                </a:solidFill>
                <a:latin typeface="Source Sans Pro" panose="020B0503030403020204" pitchFamily="34" charset="0"/>
                <a:ea typeface="Source Sans Pro" panose="020B0503030403020204" pitchFamily="34" charset="0"/>
              </a:rPr>
              <a:t>:</a:t>
            </a:r>
            <a:endParaRPr lang="en-NZ" kern="1200">
              <a:solidFill>
                <a:schemeClr val="tx1"/>
              </a:solidFill>
              <a:latin typeface="Source Sans Pro" panose="020B0503030403020204" pitchFamily="34" charset="0"/>
              <a:ea typeface="Source Sans Pro" panose="020B0503030403020204" pitchFamily="34" charset="0"/>
            </a:endParaRPr>
          </a:p>
          <a:p>
            <a:pPr lvl="0"/>
            <a:r>
              <a:rPr lang="en-US" kern="1200">
                <a:solidFill>
                  <a:schemeClr val="tx1"/>
                </a:solidFill>
                <a:latin typeface="Source Sans Pro" panose="020B0503030403020204" pitchFamily="34" charset="0"/>
                <a:ea typeface="Source Sans Pro" panose="020B0503030403020204" pitchFamily="34" charset="0"/>
              </a:rPr>
              <a:t>Direction setting = Letter of Expectations (optional)</a:t>
            </a:r>
            <a:endParaRPr lang="en-NZ" kern="1200">
              <a:solidFill>
                <a:schemeClr val="tx1"/>
              </a:solidFill>
              <a:latin typeface="Source Sans Pro" panose="020B0503030403020204" pitchFamily="34" charset="0"/>
              <a:ea typeface="Source Sans Pro" panose="020B0503030403020204" pitchFamily="34" charset="0"/>
            </a:endParaRPr>
          </a:p>
          <a:p>
            <a:pPr lvl="0"/>
            <a:r>
              <a:rPr lang="en-US" kern="1200">
                <a:solidFill>
                  <a:schemeClr val="tx1"/>
                </a:solidFill>
                <a:latin typeface="Source Sans Pro" panose="020B0503030403020204" pitchFamily="34" charset="0"/>
                <a:ea typeface="Source Sans Pro" panose="020B0503030403020204" pitchFamily="34" charset="0"/>
              </a:rPr>
              <a:t>Direction setting and Planning = SOI</a:t>
            </a:r>
            <a:endParaRPr lang="en-NZ" kern="1200">
              <a:solidFill>
                <a:schemeClr val="tx1"/>
              </a:solidFill>
              <a:latin typeface="Source Sans Pro" panose="020B0503030403020204" pitchFamily="34" charset="0"/>
              <a:ea typeface="Source Sans Pro" panose="020B0503030403020204" pitchFamily="34" charset="0"/>
            </a:endParaRPr>
          </a:p>
          <a:p>
            <a:pPr lvl="0"/>
            <a:r>
              <a:rPr lang="en-US" kern="1200">
                <a:solidFill>
                  <a:schemeClr val="tx1"/>
                </a:solidFill>
                <a:latin typeface="Source Sans Pro" panose="020B0503030403020204" pitchFamily="34" charset="0"/>
                <a:ea typeface="Source Sans Pro" panose="020B0503030403020204" pitchFamily="34" charset="0"/>
              </a:rPr>
              <a:t>Planning and Implementation/delivery = Statement of Performance Expectations </a:t>
            </a:r>
            <a:endParaRPr lang="en-NZ" kern="1200">
              <a:solidFill>
                <a:schemeClr val="tx1"/>
              </a:solidFill>
              <a:latin typeface="Source Sans Pro" panose="020B0503030403020204" pitchFamily="34" charset="0"/>
              <a:ea typeface="Source Sans Pro" panose="020B0503030403020204" pitchFamily="34" charset="0"/>
            </a:endParaRPr>
          </a:p>
          <a:p>
            <a:pPr lvl="0"/>
            <a:r>
              <a:rPr lang="en-US" kern="1200">
                <a:solidFill>
                  <a:schemeClr val="tx1"/>
                </a:solidFill>
                <a:latin typeface="Source Sans Pro" panose="020B0503030403020204" pitchFamily="34" charset="0"/>
                <a:ea typeface="Source Sans Pro" panose="020B0503030403020204" pitchFamily="34" charset="0"/>
              </a:rPr>
              <a:t>Implementation/delivery = Quarterly (or other regular) reporting</a:t>
            </a:r>
            <a:endParaRPr lang="en-NZ" kern="1200">
              <a:solidFill>
                <a:schemeClr val="tx1"/>
              </a:solidFill>
              <a:latin typeface="Source Sans Pro" panose="020B0503030403020204" pitchFamily="34" charset="0"/>
              <a:ea typeface="Source Sans Pro" panose="020B0503030403020204" pitchFamily="34" charset="0"/>
            </a:endParaRPr>
          </a:p>
          <a:p>
            <a:pPr lvl="0"/>
            <a:r>
              <a:rPr lang="en-US" kern="1200">
                <a:solidFill>
                  <a:schemeClr val="tx1"/>
                </a:solidFill>
                <a:latin typeface="Source Sans Pro" panose="020B0503030403020204" pitchFamily="34" charset="0"/>
                <a:ea typeface="Source Sans Pro" panose="020B0503030403020204" pitchFamily="34" charset="0"/>
              </a:rPr>
              <a:t>Review = Annual Report</a:t>
            </a:r>
            <a:endParaRPr lang="en-NZ" kern="1200">
              <a:solidFill>
                <a:schemeClr val="tx1"/>
              </a:solidFill>
              <a:latin typeface="Source Sans Pro" panose="020B0503030403020204" pitchFamily="34" charset="0"/>
              <a:ea typeface="Source Sans Pro" panose="020B0503030403020204" pitchFamily="34" charset="0"/>
            </a:endParaRP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25</a:t>
            </a:fld>
            <a:endParaRPr lang="en-NZ"/>
          </a:p>
        </p:txBody>
      </p:sp>
    </p:spTree>
    <p:extLst>
      <p:ext uri="{BB962C8B-B14F-4D97-AF65-F5344CB8AC3E}">
        <p14:creationId xmlns:p14="http://schemas.microsoft.com/office/powerpoint/2010/main" val="797248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a:solidFill>
                  <a:schemeClr val="tx1"/>
                </a:solidFill>
                <a:latin typeface="Source Sans Pro" panose="020B0503030403020204" pitchFamily="34" charset="0"/>
                <a:ea typeface="Source Sans Pro" panose="020B0503030403020204" pitchFamily="34" charset="0"/>
              </a:rPr>
              <a:t>This </a:t>
            </a:r>
            <a:r>
              <a:rPr lang="en-US">
                <a:latin typeface="Source Sans Pro" panose="020B0503030403020204" pitchFamily="34" charset="0"/>
                <a:ea typeface="Source Sans Pro" panose="020B0503030403020204" pitchFamily="34" charset="0"/>
              </a:rPr>
              <a:t>graphic </a:t>
            </a:r>
            <a:r>
              <a:rPr lang="en-US" kern="1200">
                <a:solidFill>
                  <a:schemeClr val="tx1"/>
                </a:solidFill>
                <a:latin typeface="Source Sans Pro" panose="020B0503030403020204" pitchFamily="34" charset="0"/>
                <a:ea typeface="Source Sans Pro" panose="020B0503030403020204" pitchFamily="34" charset="0"/>
              </a:rPr>
              <a:t>illustrates steps boards need to consider.</a:t>
            </a:r>
            <a:endParaRPr lang="en-NZ" kern="1200">
              <a:solidFill>
                <a:schemeClr val="tx1"/>
              </a:solidFill>
              <a:latin typeface="Source Sans Pro" panose="020B0503030403020204" pitchFamily="34" charset="0"/>
              <a:ea typeface="Source Sans Pro" panose="020B0503030403020204" pitchFamily="34" charset="0"/>
            </a:endParaRPr>
          </a:p>
          <a:p>
            <a:endParaRPr lang="en-US" kern="1200">
              <a:solidFill>
                <a:schemeClr val="tx1"/>
              </a:solidFill>
              <a:latin typeface="Source Sans Pro" panose="020B0503030403020204" pitchFamily="34" charset="0"/>
              <a:ea typeface="Source Sans Pro" panose="020B0503030403020204" pitchFamily="34" charset="0"/>
            </a:endParaRPr>
          </a:p>
          <a:p>
            <a:r>
              <a:rPr lang="en-US" kern="1200">
                <a:solidFill>
                  <a:schemeClr val="tx1"/>
                </a:solidFill>
                <a:latin typeface="Source Sans Pro" panose="020B0503030403020204" pitchFamily="34" charset="0"/>
                <a:ea typeface="Source Sans Pro" panose="020B0503030403020204" pitchFamily="34" charset="0"/>
              </a:rPr>
              <a:t>In most circumstances, initiatives relating to each step will be undertaken contemporaneously.</a:t>
            </a:r>
          </a:p>
          <a:p>
            <a:endParaRPr lang="en-NZ" kern="1200">
              <a:solidFill>
                <a:schemeClr val="tx1"/>
              </a:solidFill>
              <a:latin typeface="Source Sans Pro" panose="020B0503030403020204" pitchFamily="34" charset="0"/>
              <a:ea typeface="Source Sans Pro" panose="020B0503030403020204" pitchFamily="34" charset="0"/>
            </a:endParaRPr>
          </a:p>
          <a:p>
            <a:r>
              <a:rPr lang="en-US" kern="1200">
                <a:solidFill>
                  <a:schemeClr val="tx1"/>
                </a:solidFill>
                <a:latin typeface="Source Sans Pro" panose="020B0503030403020204" pitchFamily="34" charset="0"/>
                <a:ea typeface="Source Sans Pro" panose="020B0503030403020204" pitchFamily="34" charset="0"/>
              </a:rPr>
              <a:t>In general, the timing of and supporting documentation for each step follows the </a:t>
            </a:r>
            <a:r>
              <a:rPr lang="en-US">
                <a:latin typeface="Source Sans Pro" panose="020B0503030403020204" pitchFamily="34" charset="0"/>
                <a:ea typeface="Source Sans Pro" panose="020B0503030403020204" pitchFamily="34" charset="0"/>
              </a:rPr>
              <a:t>performance cycle illustrated in the previous  slide </a:t>
            </a:r>
            <a:r>
              <a:rPr lang="en-US" kern="1200">
                <a:solidFill>
                  <a:schemeClr val="tx1"/>
                </a:solidFill>
                <a:latin typeface="Source Sans Pro" panose="020B0503030403020204" pitchFamily="34" charset="0"/>
                <a:ea typeface="Source Sans Pro" panose="020B0503030403020204" pitchFamily="34" charset="0"/>
              </a:rPr>
              <a:t> </a:t>
            </a:r>
            <a:endParaRPr lang="en-NZ" kern="1200">
              <a:solidFill>
                <a:schemeClr val="tx1"/>
              </a:solidFill>
              <a:latin typeface="Source Sans Pro" panose="020B0503030403020204" pitchFamily="34" charset="0"/>
              <a:ea typeface="Source Sans Pro" panose="020B0503030403020204" pitchFamily="34" charset="0"/>
            </a:endParaRPr>
          </a:p>
          <a:p>
            <a:endParaRPr lang="en-US" b="1" i="1" kern="1200">
              <a:solidFill>
                <a:schemeClr val="tx1"/>
              </a:solidFill>
              <a:latin typeface="Source Sans Pro" panose="020B0503030403020204" pitchFamily="34" charset="0"/>
              <a:ea typeface="Source Sans Pro" panose="020B0503030403020204" pitchFamily="34" charset="0"/>
            </a:endParaRP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26</a:t>
            </a:fld>
            <a:endParaRPr lang="en-NZ"/>
          </a:p>
        </p:txBody>
      </p:sp>
    </p:spTree>
    <p:extLst>
      <p:ext uri="{BB962C8B-B14F-4D97-AF65-F5344CB8AC3E}">
        <p14:creationId xmlns:p14="http://schemas.microsoft.com/office/powerpoint/2010/main" val="3961415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664" y="3203404"/>
            <a:ext cx="7941310" cy="2676585"/>
          </a:xfrm>
        </p:spPr>
        <p:txBody>
          <a:bodyPr/>
          <a:lstStyle/>
          <a:p>
            <a:pPr>
              <a:lnSpc>
                <a:spcPct val="90000"/>
              </a:lnSpc>
              <a:spcBef>
                <a:spcPts val="1200"/>
              </a:spcBef>
            </a:pPr>
            <a:r>
              <a:rPr lang="en-NZ" sz="1000">
                <a:latin typeface="Source Sans Pro" panose="020B0503030403020204" pitchFamily="34" charset="0"/>
                <a:ea typeface="Source Sans Pro" panose="020B0503030403020204" pitchFamily="34" charset="0"/>
              </a:rPr>
              <a:t>Boards have a direction-setting role, consistent with the expectations of the Minister,  usually expressed through a Letter of Expectation and other forms of engagement. The monitor can assist in aligning expectations and supporting a whole of government or a portfolio view where appropriate.</a:t>
            </a:r>
          </a:p>
          <a:p>
            <a:pPr>
              <a:lnSpc>
                <a:spcPct val="90000"/>
              </a:lnSpc>
              <a:spcBef>
                <a:spcPts val="1200"/>
              </a:spcBef>
            </a:pPr>
            <a:r>
              <a:rPr lang="en-NZ" sz="1000">
                <a:latin typeface="Source Sans Pro" panose="020B0503030403020204" pitchFamily="34" charset="0"/>
                <a:ea typeface="Source Sans Pro" panose="020B0503030403020204" pitchFamily="34" charset="0"/>
              </a:rPr>
              <a:t>Crown entities should be aware of the Minister’s expectations through various ways, including letters of expectation, through influencing the </a:t>
            </a:r>
            <a:r>
              <a:rPr lang="en-NZ" sz="1000" err="1">
                <a:latin typeface="Source Sans Pro" panose="020B0503030403020204" pitchFamily="34" charset="0"/>
                <a:ea typeface="Source Sans Pro" panose="020B0503030403020204" pitchFamily="34" charset="0"/>
              </a:rPr>
              <a:t>SoI</a:t>
            </a:r>
            <a:r>
              <a:rPr lang="en-NZ" sz="1000">
                <a:latin typeface="Source Sans Pro" panose="020B0503030403020204" pitchFamily="34" charset="0"/>
                <a:ea typeface="Source Sans Pro" panose="020B0503030403020204" pitchFamily="34" charset="0"/>
              </a:rPr>
              <a:t> and in other periodic engagement.</a:t>
            </a:r>
          </a:p>
          <a:p>
            <a:pPr>
              <a:lnSpc>
                <a:spcPct val="90000"/>
              </a:lnSpc>
              <a:spcBef>
                <a:spcPts val="1200"/>
              </a:spcBef>
            </a:pPr>
            <a:r>
              <a:rPr lang="en-NZ" sz="1000">
                <a:latin typeface="Source Sans Pro" panose="020B0503030403020204" pitchFamily="34" charset="0"/>
                <a:ea typeface="Source Sans Pro" panose="020B0503030403020204" pitchFamily="34" charset="0"/>
              </a:rPr>
              <a:t>A letter of expectations can be an effective way of setting out the Ministers’ priorities, the issues that they expect entities to focus on, and, where appropriate,  the expected process of mutual engagement to set strategic direction and performance expectations. It could also outline relevant government priorities and policies and how an entity can contribute to these. In these ways, the letter feeds into strategic direction setting.</a:t>
            </a:r>
          </a:p>
          <a:p>
            <a:pPr>
              <a:lnSpc>
                <a:spcPct val="90000"/>
              </a:lnSpc>
              <a:spcBef>
                <a:spcPts val="1200"/>
              </a:spcBef>
            </a:pPr>
            <a:r>
              <a:rPr lang="en-NZ" sz="1000">
                <a:latin typeface="Source Sans Pro" panose="020B0503030403020204" pitchFamily="34" charset="0"/>
                <a:ea typeface="Source Sans Pro" panose="020B0503030403020204" pitchFamily="34" charset="0"/>
              </a:rPr>
              <a:t>The letter of expectations should provide guidance on the way in which the Minister and the monitoring department will engage with the entity, and specify the information the Minister wishes to receive during the year. Although a letter of expectations is not a</a:t>
            </a:r>
            <a:r>
              <a:rPr lang="en-NZ" sz="1000" baseline="0">
                <a:latin typeface="Source Sans Pro" panose="020B0503030403020204" pitchFamily="34" charset="0"/>
                <a:ea typeface="Source Sans Pro" panose="020B0503030403020204" pitchFamily="34" charset="0"/>
              </a:rPr>
              <a:t> statutory requirement</a:t>
            </a:r>
            <a:r>
              <a:rPr lang="en-NZ" sz="1000">
                <a:latin typeface="Source Sans Pro" panose="020B0503030403020204" pitchFamily="34" charset="0"/>
                <a:ea typeface="Source Sans Pro" panose="020B0503030403020204" pitchFamily="34" charset="0"/>
              </a:rPr>
              <a:t>, Ministers have found such letters to be useful in beginning a process of discussion with an entity about their priorities and strategic direction. It can be a starting point for discussions, or be used to further or summarise prior discussions. </a:t>
            </a:r>
          </a:p>
          <a:p>
            <a:pPr>
              <a:lnSpc>
                <a:spcPct val="90000"/>
              </a:lnSpc>
              <a:spcBef>
                <a:spcPts val="1200"/>
              </a:spcBef>
            </a:pPr>
            <a:r>
              <a:rPr lang="en-NZ" sz="1000">
                <a:latin typeface="Source Sans Pro" panose="020B0503030403020204" pitchFamily="34" charset="0"/>
                <a:ea typeface="Source Sans Pro" panose="020B0503030403020204" pitchFamily="34" charset="0"/>
              </a:rPr>
              <a:t>The Crown Entities Act states that Ministers will have input into an entity’s Statement of Intent and Statement of Performance Expectations, and the letter may provide a valuable tool for this input. </a:t>
            </a:r>
          </a:p>
          <a:p>
            <a:pPr>
              <a:lnSpc>
                <a:spcPct val="90000"/>
              </a:lnSpc>
              <a:spcBef>
                <a:spcPts val="1200"/>
              </a:spcBef>
            </a:pPr>
            <a:r>
              <a:rPr lang="en-NZ" sz="1000">
                <a:latin typeface="Source Sans Pro" panose="020B0503030403020204" pitchFamily="34" charset="0"/>
                <a:ea typeface="Source Sans Pro" panose="020B0503030403020204" pitchFamily="34" charset="0"/>
              </a:rPr>
              <a:t>Ministers have been invited to ensure that a letter of expectation is sent as early as possible in order to feed into the entity’s planning process at an early stage. Formulation of the letter may be informed by prior consultation with the Crown entity concerned either by the Minister and/or the monitoring department.</a:t>
            </a:r>
          </a:p>
          <a:p>
            <a:pPr>
              <a:lnSpc>
                <a:spcPct val="90000"/>
              </a:lnSpc>
              <a:spcBef>
                <a:spcPts val="1200"/>
              </a:spcBef>
            </a:pPr>
            <a:r>
              <a:rPr lang="en-NZ" sz="1000">
                <a:latin typeface="Source Sans Pro" panose="020B0503030403020204" pitchFamily="34" charset="0"/>
                <a:ea typeface="Source Sans Pro" panose="020B0503030403020204" pitchFamily="34" charset="0"/>
              </a:rPr>
              <a:t>In some cases,  a Minister  may wish to write to the monitoring department of each Crown entity for which they are responsible, setting out their priorities for monitoring the entity, the information they will need from the department, and how they expect the monitoring department to manage its relationship with the entity.</a:t>
            </a:r>
          </a:p>
          <a:p>
            <a:endParaRPr lang="en-NZ" sz="1000"/>
          </a:p>
        </p:txBody>
      </p:sp>
      <p:sp>
        <p:nvSpPr>
          <p:cNvPr id="4" name="Slide Number Placeholder 3"/>
          <p:cNvSpPr>
            <a:spLocks noGrp="1"/>
          </p:cNvSpPr>
          <p:nvPr>
            <p:ph type="sldNum" sz="quarter" idx="5"/>
          </p:nvPr>
        </p:nvSpPr>
        <p:spPr/>
        <p:txBody>
          <a:bodyPr/>
          <a:lstStyle/>
          <a:p>
            <a:fld id="{3B266993-375F-48B6-8DD0-BAB5B05FD4A7}" type="slidenum">
              <a:rPr lang="en-NZ" smtClean="0"/>
              <a:t>27</a:t>
            </a:fld>
            <a:endParaRPr lang="en-NZ"/>
          </a:p>
        </p:txBody>
      </p:sp>
    </p:spTree>
    <p:extLst>
      <p:ext uri="{BB962C8B-B14F-4D97-AF65-F5344CB8AC3E}">
        <p14:creationId xmlns:p14="http://schemas.microsoft.com/office/powerpoint/2010/main" val="3173942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000">
                <a:latin typeface="Source Sans Pro" panose="020B0503030403020204" pitchFamily="34" charset="0"/>
                <a:ea typeface="Source Sans Pro" panose="020B0503030403020204" pitchFamily="34" charset="0"/>
              </a:rPr>
              <a:t>See sections 138-149A of the Crown Entities Act.</a:t>
            </a:r>
          </a:p>
          <a:p>
            <a:pPr>
              <a:lnSpc>
                <a:spcPct val="80000"/>
              </a:lnSpc>
              <a:spcBef>
                <a:spcPts val="1200"/>
              </a:spcBef>
            </a:pPr>
            <a:r>
              <a:rPr lang="en-US" sz="1000">
                <a:latin typeface="Source Sans Pro" panose="020B0503030403020204" pitchFamily="34" charset="0"/>
                <a:ea typeface="Source Sans Pro" panose="020B0503030403020204" pitchFamily="34" charset="0"/>
              </a:rPr>
              <a:t>Articulation of the board’s strategy should flow out of the board’s strategic review and planning process. A Crown entity’s actions must be consistent with its </a:t>
            </a:r>
            <a:r>
              <a:rPr lang="en-US" sz="1000" err="1">
                <a:latin typeface="Source Sans Pro" panose="020B0503030403020204" pitchFamily="34" charset="0"/>
                <a:ea typeface="Source Sans Pro" panose="020B0503030403020204" pitchFamily="34" charset="0"/>
              </a:rPr>
              <a:t>SoI</a:t>
            </a:r>
            <a:r>
              <a:rPr lang="en-US" sz="1000">
                <a:latin typeface="Source Sans Pro" panose="020B0503030403020204" pitchFamily="34" charset="0"/>
                <a:ea typeface="Source Sans Pro" panose="020B0503030403020204" pitchFamily="34" charset="0"/>
              </a:rPr>
              <a:t> document, against which its strategic intentions will be assessed.</a:t>
            </a:r>
          </a:p>
          <a:p>
            <a:pPr>
              <a:lnSpc>
                <a:spcPct val="80000"/>
              </a:lnSpc>
              <a:spcBef>
                <a:spcPts val="1200"/>
              </a:spcBef>
            </a:pPr>
            <a:r>
              <a:rPr lang="en-US" sz="1000">
                <a:latin typeface="Source Sans Pro" panose="020B0503030403020204" pitchFamily="34" charset="0"/>
                <a:ea typeface="Source Sans Pro" panose="020B0503030403020204" pitchFamily="34" charset="0"/>
              </a:rPr>
              <a:t>Rather than being a compliance exercise, a strategy review should be seen as a key opportunity for Ministers and boards to seek alignment, exploring mutual expectations and commitments.</a:t>
            </a:r>
          </a:p>
          <a:p>
            <a:pPr>
              <a:lnSpc>
                <a:spcPct val="80000"/>
              </a:lnSpc>
              <a:spcBef>
                <a:spcPts val="1200"/>
              </a:spcBef>
            </a:pPr>
            <a:r>
              <a:rPr lang="en-US" sz="1000">
                <a:latin typeface="Source Sans Pro" panose="020B0503030403020204" pitchFamily="34" charset="0"/>
                <a:ea typeface="Source Sans Pro" panose="020B0503030403020204" pitchFamily="34" charset="0"/>
              </a:rPr>
              <a:t>Ministers can issue directions in writing to an entity. In any event, they must make sure that the proposed strategic direction of the Crown entity:</a:t>
            </a:r>
          </a:p>
          <a:p>
            <a:pPr marL="180975" indent="-180975">
              <a:lnSpc>
                <a:spcPct val="80000"/>
              </a:lnSpc>
              <a:buFont typeface="Arial" pitchFamily="34" charset="0"/>
              <a:buChar char="•"/>
            </a:pPr>
            <a:r>
              <a:rPr lang="en-US" sz="1000">
                <a:latin typeface="Source Sans Pro" panose="020B0503030403020204" pitchFamily="34" charset="0"/>
                <a:ea typeface="Source Sans Pro" panose="020B0503030403020204" pitchFamily="34" charset="0"/>
              </a:rPr>
              <a:t>adequately reflects the Crown's interests, including the Crown's interest in sector results and the implementation of the Government’s priorities</a:t>
            </a:r>
          </a:p>
          <a:p>
            <a:pPr marL="180975" indent="-180975">
              <a:lnSpc>
                <a:spcPct val="80000"/>
              </a:lnSpc>
              <a:buFont typeface="Arial" pitchFamily="34" charset="0"/>
              <a:buChar char="•"/>
            </a:pPr>
            <a:r>
              <a:rPr lang="en-US" sz="1000">
                <a:latin typeface="Source Sans Pro" panose="020B0503030403020204" pitchFamily="34" charset="0"/>
                <a:ea typeface="Source Sans Pro" panose="020B0503030403020204" pitchFamily="34" charset="0"/>
              </a:rPr>
              <a:t>presents an acceptable balance between opportunities and risks</a:t>
            </a:r>
          </a:p>
          <a:p>
            <a:pPr marL="180975" indent="-180975">
              <a:lnSpc>
                <a:spcPct val="80000"/>
              </a:lnSpc>
              <a:buFont typeface="Arial" pitchFamily="34" charset="0"/>
              <a:buChar char="•"/>
            </a:pPr>
            <a:r>
              <a:rPr lang="en-US" sz="1000">
                <a:latin typeface="Source Sans Pro" panose="020B0503030403020204" pitchFamily="34" charset="0"/>
                <a:ea typeface="Source Sans Pro" panose="020B0503030403020204" pitchFamily="34" charset="0"/>
              </a:rPr>
              <a:t>is achievable by the Crown entity and its board.</a:t>
            </a:r>
          </a:p>
          <a:p>
            <a:pPr marL="180975" indent="-180975">
              <a:lnSpc>
                <a:spcPct val="80000"/>
              </a:lnSpc>
              <a:spcBef>
                <a:spcPts val="1200"/>
              </a:spcBef>
            </a:pPr>
            <a:r>
              <a:rPr lang="en-US" sz="1000">
                <a:latin typeface="Source Sans Pro" panose="020B0503030403020204" pitchFamily="34" charset="0"/>
                <a:ea typeface="Source Sans Pro" panose="020B0503030403020204" pitchFamily="34" charset="0"/>
              </a:rPr>
              <a:t>Ministers can direct amendments to parts of the SOI covering:</a:t>
            </a:r>
          </a:p>
          <a:p>
            <a:pPr marL="180975" indent="-180975">
              <a:lnSpc>
                <a:spcPct val="80000"/>
              </a:lnSpc>
              <a:buFont typeface="Arial" pitchFamily="34" charset="0"/>
              <a:buChar char="•"/>
            </a:pPr>
            <a:r>
              <a:rPr lang="en-US" sz="1000">
                <a:latin typeface="Source Sans Pro" panose="020B0503030403020204" pitchFamily="34" charset="0"/>
                <a:ea typeface="Source Sans Pro" panose="020B0503030403020204" pitchFamily="34" charset="0"/>
              </a:rPr>
              <a:t>the nature and scope of its activities</a:t>
            </a:r>
          </a:p>
          <a:p>
            <a:pPr marL="180975" indent="-180975">
              <a:lnSpc>
                <a:spcPct val="80000"/>
              </a:lnSpc>
              <a:buFont typeface="Arial" pitchFamily="34" charset="0"/>
              <a:buChar char="•"/>
            </a:pPr>
            <a:r>
              <a:rPr lang="en-US" sz="1000">
                <a:latin typeface="Source Sans Pro" panose="020B0503030403020204" pitchFamily="34" charset="0"/>
                <a:ea typeface="Source Sans Pro" panose="020B0503030403020204" pitchFamily="34" charset="0"/>
              </a:rPr>
              <a:t>its performance information </a:t>
            </a:r>
          </a:p>
          <a:p>
            <a:pPr marL="180975" indent="-180975">
              <a:lnSpc>
                <a:spcPct val="80000"/>
              </a:lnSpc>
              <a:buFont typeface="Arial" pitchFamily="34" charset="0"/>
              <a:buChar char="•"/>
            </a:pPr>
            <a:r>
              <a:rPr lang="en-US" sz="1000">
                <a:latin typeface="Source Sans Pro" panose="020B0503030403020204" pitchFamily="34" charset="0"/>
                <a:ea typeface="Source Sans Pro" panose="020B0503030403020204" pitchFamily="34" charset="0"/>
              </a:rPr>
              <a:t>other matters. </a:t>
            </a:r>
          </a:p>
          <a:p>
            <a:pPr marL="180975" indent="-180975">
              <a:lnSpc>
                <a:spcPct val="80000"/>
              </a:lnSpc>
              <a:spcBef>
                <a:spcPts val="1200"/>
              </a:spcBef>
            </a:pPr>
            <a:r>
              <a:rPr lang="en-US" sz="1000">
                <a:latin typeface="Source Sans Pro" panose="020B0503030403020204" pitchFamily="34" charset="0"/>
                <a:ea typeface="Source Sans Pro" panose="020B0503030403020204" pitchFamily="34" charset="0"/>
              </a:rPr>
              <a:t>Boards should engage with Ministers around their entity’s strategic direction well before the production of the SOI.</a:t>
            </a:r>
          </a:p>
          <a:p>
            <a:pPr marL="180975" indent="-180975">
              <a:lnSpc>
                <a:spcPct val="80000"/>
              </a:lnSpc>
              <a:spcBef>
                <a:spcPts val="1200"/>
              </a:spcBef>
            </a:pPr>
            <a:r>
              <a:rPr lang="en-US" sz="1000">
                <a:latin typeface="Source Sans Pro" panose="020B0503030403020204" pitchFamily="34" charset="0"/>
                <a:ea typeface="Source Sans Pro" panose="020B0503030403020204" pitchFamily="34" charset="0"/>
              </a:rPr>
              <a:t>Ministers must also consider whether the proposed strategic direction:</a:t>
            </a:r>
          </a:p>
          <a:p>
            <a:pPr marL="180975" indent="-180975">
              <a:lnSpc>
                <a:spcPct val="80000"/>
              </a:lnSpc>
              <a:buFont typeface="Arial" pitchFamily="34" charset="0"/>
              <a:buChar char="•"/>
            </a:pPr>
            <a:r>
              <a:rPr lang="en-US" sz="1000">
                <a:latin typeface="Source Sans Pro" panose="020B0503030403020204" pitchFamily="34" charset="0"/>
                <a:ea typeface="Source Sans Pro" panose="020B0503030403020204" pitchFamily="34" charset="0"/>
              </a:rPr>
              <a:t>will require a change to the statutory and policy framework under which the Crown entity operates</a:t>
            </a:r>
          </a:p>
          <a:p>
            <a:pPr marL="180975" indent="-180975">
              <a:lnSpc>
                <a:spcPct val="80000"/>
              </a:lnSpc>
              <a:buFont typeface="Arial" pitchFamily="34" charset="0"/>
              <a:buChar char="•"/>
            </a:pPr>
            <a:r>
              <a:rPr lang="en-US" sz="1000">
                <a:latin typeface="Source Sans Pro" panose="020B0503030403020204" pitchFamily="34" charset="0"/>
                <a:ea typeface="Source Sans Pro" panose="020B0503030403020204" pitchFamily="34" charset="0"/>
              </a:rPr>
              <a:t>will require direction to the Crown entity on some policy. (See CEA Part 4)</a:t>
            </a:r>
          </a:p>
          <a:p>
            <a:pPr marL="180975" indent="-180975">
              <a:lnSpc>
                <a:spcPct val="80000"/>
              </a:lnSpc>
              <a:buFont typeface="Arial" pitchFamily="34" charset="0"/>
              <a:buChar char="•"/>
            </a:pPr>
            <a:endParaRPr lang="en-US" sz="1000">
              <a:latin typeface="Source Sans Pro" panose="020B0503030403020204" pitchFamily="34" charset="0"/>
              <a:ea typeface="Source Sans Pro" panose="020B0503030403020204" pitchFamily="34" charset="0"/>
            </a:endParaRPr>
          </a:p>
          <a:p>
            <a:pPr lvl="1">
              <a:lnSpc>
                <a:spcPct val="80000"/>
              </a:lnSpc>
              <a:buFontTx/>
              <a:buChar char="•"/>
            </a:pPr>
            <a:endParaRPr lang="en-US" sz="1000">
              <a:latin typeface="Source Sans Pro" panose="020B0503030403020204" pitchFamily="34" charset="0"/>
              <a:ea typeface="Source Sans Pro" panose="020B0503030403020204" pitchFamily="34" charset="0"/>
            </a:endParaRPr>
          </a:p>
          <a:p>
            <a:pPr>
              <a:lnSpc>
                <a:spcPct val="80000"/>
              </a:lnSpc>
            </a:pPr>
            <a:endParaRPr lang="en-US" sz="1000"/>
          </a:p>
          <a:p>
            <a:endParaRPr lang="en-NZ" sz="1000"/>
          </a:p>
        </p:txBody>
      </p:sp>
      <p:sp>
        <p:nvSpPr>
          <p:cNvPr id="4" name="Slide Number Placeholder 3"/>
          <p:cNvSpPr>
            <a:spLocks noGrp="1"/>
          </p:cNvSpPr>
          <p:nvPr>
            <p:ph type="sldNum" sz="quarter" idx="5"/>
          </p:nvPr>
        </p:nvSpPr>
        <p:spPr/>
        <p:txBody>
          <a:bodyPr/>
          <a:lstStyle/>
          <a:p>
            <a:fld id="{3B266993-375F-48B6-8DD0-BAB5B05FD4A7}" type="slidenum">
              <a:rPr lang="en-NZ" smtClean="0"/>
              <a:t>28</a:t>
            </a:fld>
            <a:endParaRPr lang="en-NZ"/>
          </a:p>
        </p:txBody>
      </p:sp>
    </p:spTree>
    <p:extLst>
      <p:ext uri="{BB962C8B-B14F-4D97-AF65-F5344CB8AC3E}">
        <p14:creationId xmlns:p14="http://schemas.microsoft.com/office/powerpoint/2010/main" val="175909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806" indent="-232806">
              <a:lnSpc>
                <a:spcPct val="90000"/>
              </a:lnSpc>
            </a:pPr>
            <a:r>
              <a:rPr lang="en-US">
                <a:latin typeface="Source Sans Pro" panose="020B0503030403020204" pitchFamily="34" charset="0"/>
                <a:ea typeface="Source Sans Pro" panose="020B0503030403020204" pitchFamily="34" charset="0"/>
              </a:rPr>
              <a:t>The board's strategy and planning is supported by implementation and review. </a:t>
            </a:r>
          </a:p>
          <a:p>
            <a:pPr>
              <a:lnSpc>
                <a:spcPct val="90000"/>
              </a:lnSpc>
              <a:spcBef>
                <a:spcPts val="1200"/>
              </a:spcBef>
            </a:pPr>
            <a:r>
              <a:rPr lang="en-US" b="1">
                <a:latin typeface="Source Sans Pro" panose="020B0503030403020204" pitchFamily="34" charset="0"/>
                <a:ea typeface="Source Sans Pro" panose="020B0503030403020204" pitchFamily="34" charset="0"/>
              </a:rPr>
              <a:t>MOU</a:t>
            </a:r>
            <a:r>
              <a:rPr lang="en-US">
                <a:latin typeface="Source Sans Pro" panose="020B0503030403020204" pitchFamily="34" charset="0"/>
                <a:ea typeface="Source Sans Pro" panose="020B0503030403020204" pitchFamily="34" charset="0"/>
              </a:rPr>
              <a:t> – These are optional and may be required to expand on letters of expectation to document the Government’s performance expectations of a Crown entity and enable the responsible Minister and entity to record their understanding of the basis for the monitoring of, and accountability for, the entity’s performance.  Typically, the outputs to be delivered by the entity and any related performance measures and standards are set out in the entity’s Statement of Performance Expectations. An MOU should be read in association with that document.</a:t>
            </a:r>
          </a:p>
          <a:p>
            <a:pPr>
              <a:lnSpc>
                <a:spcPct val="90000"/>
              </a:lnSpc>
              <a:spcBef>
                <a:spcPts val="1200"/>
              </a:spcBef>
            </a:pPr>
            <a:r>
              <a:rPr lang="en-US">
                <a:latin typeface="Source Sans Pro" panose="020B0503030403020204" pitchFamily="34" charset="0"/>
                <a:ea typeface="Source Sans Pro" panose="020B0503030403020204" pitchFamily="34" charset="0"/>
              </a:rPr>
              <a:t>Well-established high trust relationships between the monitor and board alongside consistent strong entity performance may mean an MOU is unnecessary.</a:t>
            </a:r>
          </a:p>
          <a:p>
            <a:pPr>
              <a:lnSpc>
                <a:spcPct val="90000"/>
              </a:lnSpc>
              <a:spcBef>
                <a:spcPts val="1200"/>
              </a:spcBef>
            </a:pPr>
            <a:r>
              <a:rPr lang="en-US" b="1">
                <a:latin typeface="Source Sans Pro" panose="020B0503030403020204" pitchFamily="34" charset="0"/>
                <a:ea typeface="Source Sans Pro" panose="020B0503030403020204" pitchFamily="34" charset="0"/>
              </a:rPr>
              <a:t>Annual Report</a:t>
            </a:r>
            <a:r>
              <a:rPr lang="en-US">
                <a:latin typeface="Source Sans Pro" panose="020B0503030403020204" pitchFamily="34" charset="0"/>
                <a:ea typeface="Source Sans Pro" panose="020B0503030403020204" pitchFamily="34" charset="0"/>
              </a:rPr>
              <a:t> – ‘What has the entity done with its public resources?’</a:t>
            </a:r>
          </a:p>
          <a:p>
            <a:pPr>
              <a:lnSpc>
                <a:spcPct val="90000"/>
              </a:lnSpc>
            </a:pPr>
            <a:r>
              <a:rPr lang="en-US">
                <a:latin typeface="Source Sans Pro" panose="020B0503030403020204" pitchFamily="34" charset="0"/>
                <a:ea typeface="Source Sans Pro" panose="020B0503030403020204" pitchFamily="34" charset="0"/>
              </a:rPr>
              <a:t>The annual report is the board’s document, but good practice would see the responsible Minister being invited to have an involvement. The report focuses on activities from the previous financial year and should also give a picture of the long-term progress being made against strategic goals contained in the SOI</a:t>
            </a:r>
            <a:r>
              <a:rPr lang="en-US" sz="1000"/>
              <a:t>.</a:t>
            </a: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29</a:t>
            </a:fld>
            <a:endParaRPr lang="en-NZ"/>
          </a:p>
        </p:txBody>
      </p:sp>
    </p:spTree>
    <p:extLst>
      <p:ext uri="{BB962C8B-B14F-4D97-AF65-F5344CB8AC3E}">
        <p14:creationId xmlns:p14="http://schemas.microsoft.com/office/powerpoint/2010/main" val="378400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3</a:t>
            </a:fld>
            <a:endParaRPr lang="en-NZ"/>
          </a:p>
        </p:txBody>
      </p:sp>
    </p:spTree>
    <p:extLst>
      <p:ext uri="{BB962C8B-B14F-4D97-AF65-F5344CB8AC3E}">
        <p14:creationId xmlns:p14="http://schemas.microsoft.com/office/powerpoint/2010/main" val="3148535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Source Sans Pro" panose="020B0503030403020204" pitchFamily="34" charset="0"/>
                <a:ea typeface="Source Sans Pro" panose="020B0503030403020204" pitchFamily="34" charset="0"/>
              </a:rPr>
              <a:t>Monitoring departments are, in effect, acting on Ministers’ behalf when seeking ‘performance’ information.  However, their requests should be ‘proportionate’ in terms of focusing on ‘materiality’ in relation to the performance of the entity and calls on an entity’s time and resources.</a:t>
            </a:r>
          </a:p>
          <a:p>
            <a:pPr>
              <a:spcBef>
                <a:spcPts val="1200"/>
              </a:spcBef>
            </a:pPr>
            <a:r>
              <a:rPr lang="en-US">
                <a:latin typeface="Source Sans Pro" panose="020B0503030403020204" pitchFamily="34" charset="0"/>
                <a:ea typeface="Source Sans Pro" panose="020B0503030403020204" pitchFamily="34" charset="0"/>
              </a:rPr>
              <a:t>Statutory office holders may, in some cases, be empowered to commission inquiries into aspects of a Crown entity’s performance (e.g. the Director-General of Health in respect of District Health Boards). </a:t>
            </a: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30</a:t>
            </a:fld>
            <a:endParaRPr lang="en-NZ"/>
          </a:p>
        </p:txBody>
      </p:sp>
    </p:spTree>
    <p:extLst>
      <p:ext uri="{BB962C8B-B14F-4D97-AF65-F5344CB8AC3E}">
        <p14:creationId xmlns:p14="http://schemas.microsoft.com/office/powerpoint/2010/main" val="2847547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664" y="3271382"/>
            <a:ext cx="7941310" cy="2889012"/>
          </a:xfrm>
        </p:spPr>
        <p:txBody>
          <a:bodyPr/>
          <a:lstStyle/>
          <a:p>
            <a:r>
              <a:rPr lang="en-US" sz="1100"/>
              <a:t>Ministers may want to direct a Crown Agent or an Autonomous Crown Entity (ACE) for example when:</a:t>
            </a:r>
          </a:p>
          <a:p>
            <a:pPr marL="180975" indent="-180975">
              <a:buFont typeface="Arial" pitchFamily="34" charset="0"/>
              <a:buChar char="•"/>
            </a:pPr>
            <a:r>
              <a:rPr lang="en-US" sz="1100"/>
              <a:t>they want to provide clarity or consistency of strategic and/or policy direction</a:t>
            </a:r>
          </a:p>
          <a:p>
            <a:pPr marL="180975" indent="-180975">
              <a:buFont typeface="Arial" pitchFamily="34" charset="0"/>
              <a:buChar char="•"/>
            </a:pPr>
            <a:r>
              <a:rPr lang="en-US" sz="1100"/>
              <a:t>a board asks for clarification on a ministerial mandate before implementing a policy</a:t>
            </a:r>
          </a:p>
          <a:p>
            <a:pPr marL="180975" indent="-180975">
              <a:buFont typeface="Arial" pitchFamily="34" charset="0"/>
              <a:buChar char="•"/>
            </a:pPr>
            <a:r>
              <a:rPr lang="en-US" sz="1100"/>
              <a:t>Crown entities and departments need to work together to achieve goals.</a:t>
            </a:r>
          </a:p>
          <a:p>
            <a:pPr marL="180975" indent="-180975">
              <a:lnSpc>
                <a:spcPct val="95000"/>
              </a:lnSpc>
              <a:spcBef>
                <a:spcPts val="1200"/>
              </a:spcBef>
            </a:pPr>
            <a:r>
              <a:rPr lang="en-US" sz="1100"/>
              <a:t>However, Ministers:</a:t>
            </a:r>
          </a:p>
          <a:p>
            <a:pPr marL="180975" indent="-180975">
              <a:lnSpc>
                <a:spcPct val="95000"/>
              </a:lnSpc>
              <a:buFont typeface="Arial" pitchFamily="34" charset="0"/>
              <a:buChar char="•"/>
            </a:pPr>
            <a:r>
              <a:rPr lang="en-US" sz="1100"/>
              <a:t>cannot issue a direction that affects a statutorily independent function</a:t>
            </a:r>
          </a:p>
          <a:p>
            <a:pPr marL="180975" indent="-180975">
              <a:lnSpc>
                <a:spcPct val="95000"/>
              </a:lnSpc>
              <a:buFont typeface="Arial" pitchFamily="34" charset="0"/>
              <a:buChar char="•"/>
            </a:pPr>
            <a:r>
              <a:rPr lang="en-US" sz="1100"/>
              <a:t>require the achievement of a particular result for a particular person.</a:t>
            </a:r>
          </a:p>
          <a:p>
            <a:pPr>
              <a:lnSpc>
                <a:spcPct val="95000"/>
              </a:lnSpc>
              <a:spcBef>
                <a:spcPts val="1200"/>
              </a:spcBef>
            </a:pPr>
            <a:r>
              <a:rPr lang="en-US" sz="1100"/>
              <a:t>Section 107 Directions to support a whole of government approach</a:t>
            </a:r>
          </a:p>
          <a:p>
            <a:pPr>
              <a:lnSpc>
                <a:spcPct val="95000"/>
              </a:lnSpc>
              <a:spcBef>
                <a:spcPts val="1200"/>
              </a:spcBef>
            </a:pPr>
            <a:r>
              <a:rPr lang="en-US" sz="1100"/>
              <a:t>The Ministers of Finance and for the Public Service may jointly direct three or more Crown entities with </a:t>
            </a:r>
            <a:r>
              <a:rPr lang="en-NZ" sz="1100"/>
              <a:t>at least 1 significant characteristic that relates to the direction, </a:t>
            </a:r>
            <a:r>
              <a:rPr lang="en-US" sz="1100"/>
              <a:t>to </a:t>
            </a:r>
            <a:r>
              <a:rPr lang="en-NZ" sz="1100"/>
              <a:t>comply with specified requirements for any of the following purposes:</a:t>
            </a:r>
          </a:p>
          <a:p>
            <a:pPr marL="180975"/>
            <a:r>
              <a:rPr lang="en-NZ" sz="1100"/>
              <a:t>(a) to improve (directly or indirectly) public services</a:t>
            </a:r>
          </a:p>
          <a:p>
            <a:pPr marL="180975"/>
            <a:r>
              <a:rPr lang="en-NZ" sz="1100"/>
              <a:t>(b) to secure economies or efficiencies</a:t>
            </a:r>
          </a:p>
          <a:p>
            <a:pPr marL="180975"/>
            <a:r>
              <a:rPr lang="en-NZ" sz="1100"/>
              <a:t>(c) to develop expertise and capability</a:t>
            </a:r>
          </a:p>
          <a:p>
            <a:pPr marL="180975"/>
            <a:r>
              <a:rPr lang="en-NZ" sz="1100"/>
              <a:t>(d) to ensure business continuity</a:t>
            </a:r>
          </a:p>
          <a:p>
            <a:pPr marL="180975"/>
            <a:r>
              <a:rPr lang="en-NZ" sz="1100"/>
              <a:t>(e) to manage risks to the Government's financial position</a:t>
            </a:r>
          </a:p>
          <a:p>
            <a:pPr>
              <a:lnSpc>
                <a:spcPct val="95000"/>
              </a:lnSpc>
              <a:spcBef>
                <a:spcPts val="1200"/>
              </a:spcBef>
            </a:pPr>
            <a:r>
              <a:rPr lang="en-US" sz="1100"/>
              <a:t>Section 107 directions were expected to be used more frequently following amendments to the Crown Entities Act in 2013.</a:t>
            </a:r>
          </a:p>
          <a:p>
            <a:endParaRPr lang="en-NZ" sz="1100"/>
          </a:p>
        </p:txBody>
      </p:sp>
      <p:sp>
        <p:nvSpPr>
          <p:cNvPr id="4" name="Slide Number Placeholder 3"/>
          <p:cNvSpPr>
            <a:spLocks noGrp="1"/>
          </p:cNvSpPr>
          <p:nvPr>
            <p:ph type="sldNum" sz="quarter" idx="5"/>
          </p:nvPr>
        </p:nvSpPr>
        <p:spPr/>
        <p:txBody>
          <a:bodyPr/>
          <a:lstStyle/>
          <a:p>
            <a:fld id="{3B266993-375F-48B6-8DD0-BAB5B05FD4A7}" type="slidenum">
              <a:rPr lang="en-NZ" smtClean="0"/>
              <a:t>31</a:t>
            </a:fld>
            <a:endParaRPr lang="en-NZ"/>
          </a:p>
        </p:txBody>
      </p:sp>
    </p:spTree>
    <p:extLst>
      <p:ext uri="{BB962C8B-B14F-4D97-AF65-F5344CB8AC3E}">
        <p14:creationId xmlns:p14="http://schemas.microsoft.com/office/powerpoint/2010/main" val="1671575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32</a:t>
            </a:fld>
            <a:endParaRPr lang="en-NZ"/>
          </a:p>
        </p:txBody>
      </p:sp>
    </p:spTree>
    <p:extLst>
      <p:ext uri="{BB962C8B-B14F-4D97-AF65-F5344CB8AC3E}">
        <p14:creationId xmlns:p14="http://schemas.microsoft.com/office/powerpoint/2010/main" val="3164989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33</a:t>
            </a:fld>
            <a:endParaRPr lang="en-NZ"/>
          </a:p>
        </p:txBody>
      </p:sp>
    </p:spTree>
    <p:extLst>
      <p:ext uri="{BB962C8B-B14F-4D97-AF65-F5344CB8AC3E}">
        <p14:creationId xmlns:p14="http://schemas.microsoft.com/office/powerpoint/2010/main" val="3417833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a:t>These points are expanded on in</a:t>
            </a:r>
            <a:r>
              <a:rPr lang="en-NZ" sz="1200" baseline="0"/>
              <a:t> module 6 of these slides</a:t>
            </a:r>
            <a:endParaRPr lang="en-GB" sz="12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34</a:t>
            </a:fld>
            <a:endParaRPr lang="en-NZ"/>
          </a:p>
        </p:txBody>
      </p:sp>
    </p:spTree>
    <p:extLst>
      <p:ext uri="{BB962C8B-B14F-4D97-AF65-F5344CB8AC3E}">
        <p14:creationId xmlns:p14="http://schemas.microsoft.com/office/powerpoint/2010/main" val="4137169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35</a:t>
            </a:fld>
            <a:endParaRPr lang="en-NZ"/>
          </a:p>
        </p:txBody>
      </p:sp>
    </p:spTree>
    <p:extLst>
      <p:ext uri="{BB962C8B-B14F-4D97-AF65-F5344CB8AC3E}">
        <p14:creationId xmlns:p14="http://schemas.microsoft.com/office/powerpoint/2010/main" val="3557102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620713"/>
            <a:ext cx="4078288" cy="2293937"/>
          </a:xfrm>
        </p:spPr>
      </p:sp>
      <p:sp>
        <p:nvSpPr>
          <p:cNvPr id="3" name="Notes Placeholder 2"/>
          <p:cNvSpPr>
            <a:spLocks noGrp="1"/>
          </p:cNvSpPr>
          <p:nvPr>
            <p:ph type="body" idx="1"/>
          </p:nvPr>
        </p:nvSpPr>
        <p:spPr>
          <a:xfrm>
            <a:off x="374227" y="2998305"/>
            <a:ext cx="9178183" cy="2676585"/>
          </a:xfrm>
        </p:spPr>
        <p:txBody>
          <a:bodyPr/>
          <a:lstStyle/>
          <a:p>
            <a:pPr>
              <a:lnSpc>
                <a:spcPct val="80000"/>
              </a:lnSpc>
              <a:spcBef>
                <a:spcPts val="600"/>
              </a:spcBef>
            </a:pPr>
            <a:r>
              <a:rPr lang="en-US" sz="1000">
                <a:latin typeface="Source Sans Pro" panose="020B0503030403020204" pitchFamily="34" charset="0"/>
                <a:ea typeface="Source Sans Pro" panose="020B0503030403020204" pitchFamily="34" charset="0"/>
              </a:rPr>
              <a:t>Guidance on the relationship between Officials (which includes board members and Crown entity staff) and Select Committees can be found at: </a:t>
            </a:r>
            <a:r>
              <a:rPr lang="en-US" sz="1000">
                <a:latin typeface="Source Sans Pro" panose="020B0503030403020204" pitchFamily="34" charset="0"/>
                <a:ea typeface="Source Sans Pro" panose="020B0503030403020204" pitchFamily="34" charset="0"/>
                <a:hlinkClick r:id="rId3"/>
              </a:rPr>
              <a:t>Officials and Select Committees - Guidelines | Te Kawa </a:t>
            </a:r>
            <a:r>
              <a:rPr lang="en-US" sz="1000" err="1">
                <a:latin typeface="Source Sans Pro" panose="020B0503030403020204" pitchFamily="34" charset="0"/>
                <a:ea typeface="Source Sans Pro" panose="020B0503030403020204" pitchFamily="34" charset="0"/>
                <a:hlinkClick r:id="rId3"/>
              </a:rPr>
              <a:t>Mataaho</a:t>
            </a:r>
            <a:r>
              <a:rPr lang="en-US" sz="1000">
                <a:latin typeface="Source Sans Pro" panose="020B0503030403020204" pitchFamily="34" charset="0"/>
                <a:ea typeface="Source Sans Pro" panose="020B0503030403020204" pitchFamily="34" charset="0"/>
                <a:hlinkClick r:id="rId3"/>
              </a:rPr>
              <a:t> Public Service Commission</a:t>
            </a:r>
            <a:r>
              <a:rPr lang="en-US" sz="1000">
                <a:latin typeface="Source Sans Pro" panose="020B0503030403020204" pitchFamily="34" charset="0"/>
                <a:ea typeface="Source Sans Pro" panose="020B0503030403020204" pitchFamily="34" charset="0"/>
              </a:rPr>
              <a:t> [the term ‘witness’ is a parliamentary term in the Guidelines and in Standing Orders]</a:t>
            </a:r>
            <a:endParaRPr lang="en-NZ" sz="1000" u="sng">
              <a:latin typeface="Source Sans Pro" panose="020B0503030403020204" pitchFamily="34" charset="0"/>
              <a:ea typeface="Source Sans Pro" panose="020B0503030403020204" pitchFamily="34" charset="0"/>
            </a:endParaRPr>
          </a:p>
          <a:p>
            <a:pPr>
              <a:lnSpc>
                <a:spcPct val="80000"/>
              </a:lnSpc>
              <a:spcBef>
                <a:spcPts val="1200"/>
              </a:spcBef>
            </a:pPr>
            <a:r>
              <a:rPr lang="en-US" sz="1000">
                <a:latin typeface="Source Sans Pro" panose="020B0503030403020204" pitchFamily="34" charset="0"/>
                <a:ea typeface="Source Sans Pro" panose="020B0503030403020204" pitchFamily="34" charset="0"/>
              </a:rPr>
              <a:t>A Crown entity may be required to appear before a Select Committee:</a:t>
            </a:r>
          </a:p>
          <a:p>
            <a:pPr marL="180975" indent="-180975">
              <a:lnSpc>
                <a:spcPct val="80000"/>
              </a:lnSpc>
              <a:buFont typeface="Arial" pitchFamily="34" charset="0"/>
              <a:buChar char="•"/>
            </a:pPr>
            <a:r>
              <a:rPr lang="en-GB" sz="1000">
                <a:latin typeface="Source Sans Pro" panose="020B0503030403020204" pitchFamily="34" charset="0"/>
                <a:ea typeface="Source Sans Pro" panose="020B0503030403020204" pitchFamily="34" charset="0"/>
              </a:rPr>
              <a:t> to advise a Select Committee on legislation under formation</a:t>
            </a:r>
          </a:p>
          <a:p>
            <a:pPr marL="180975" indent="-180975">
              <a:lnSpc>
                <a:spcPct val="80000"/>
              </a:lnSpc>
              <a:buFont typeface="Arial" pitchFamily="34" charset="0"/>
              <a:buChar char="•"/>
            </a:pPr>
            <a:r>
              <a:rPr lang="en-GB" sz="1000">
                <a:latin typeface="Source Sans Pro" panose="020B0503030403020204" pitchFamily="34" charset="0"/>
                <a:ea typeface="Source Sans Pro" panose="020B0503030403020204" pitchFamily="34" charset="0"/>
              </a:rPr>
              <a:t> to make a submission on a bill as a witness</a:t>
            </a:r>
          </a:p>
          <a:p>
            <a:pPr marL="180975" indent="-180975">
              <a:lnSpc>
                <a:spcPct val="80000"/>
              </a:lnSpc>
              <a:buFont typeface="Arial" pitchFamily="34" charset="0"/>
              <a:buChar char="•"/>
            </a:pPr>
            <a:r>
              <a:rPr lang="en-GB" sz="1000">
                <a:latin typeface="Source Sans Pro" panose="020B0503030403020204" pitchFamily="34" charset="0"/>
                <a:ea typeface="Source Sans Pro" panose="020B0503030403020204" pitchFamily="34" charset="0"/>
              </a:rPr>
              <a:t> for a financial review (before the Finance &amp; Expenditure Committee)</a:t>
            </a:r>
          </a:p>
          <a:p>
            <a:pPr marL="180975" indent="-180975">
              <a:lnSpc>
                <a:spcPct val="80000"/>
              </a:lnSpc>
              <a:buFont typeface="Arial" pitchFamily="34" charset="0"/>
              <a:buChar char="•"/>
            </a:pPr>
            <a:r>
              <a:rPr lang="en-GB" sz="1000">
                <a:latin typeface="Source Sans Pro" panose="020B0503030403020204" pitchFamily="34" charset="0"/>
                <a:ea typeface="Source Sans Pro" panose="020B0503030403020204" pitchFamily="34" charset="0"/>
              </a:rPr>
              <a:t>to answer questions in relation to issues that have become controversial.</a:t>
            </a:r>
          </a:p>
          <a:p>
            <a:pPr>
              <a:lnSpc>
                <a:spcPct val="80000"/>
              </a:lnSpc>
              <a:spcBef>
                <a:spcPts val="1200"/>
              </a:spcBef>
            </a:pPr>
            <a:r>
              <a:rPr lang="en-GB" sz="1000">
                <a:latin typeface="Source Sans Pro" panose="020B0503030403020204" pitchFamily="34" charset="0"/>
                <a:ea typeface="Source Sans Pro" panose="020B0503030403020204" pitchFamily="34" charset="0"/>
              </a:rPr>
              <a:t>Crown entities</a:t>
            </a:r>
            <a:r>
              <a:rPr lang="en-AU" sz="1000">
                <a:latin typeface="Source Sans Pro" panose="020B0503030403020204" pitchFamily="34" charset="0"/>
                <a:ea typeface="Source Sans Pro" panose="020B0503030403020204" pitchFamily="34" charset="0"/>
              </a:rPr>
              <a:t> should view financial reviews as opportunities, for example, to emphasise the importance of what they do. </a:t>
            </a:r>
            <a:r>
              <a:rPr lang="en-US" sz="1000">
                <a:latin typeface="Source Sans Pro" panose="020B0503030403020204" pitchFamily="34" charset="0"/>
                <a:ea typeface="Source Sans Pro" panose="020B0503030403020204" pitchFamily="34" charset="0"/>
              </a:rPr>
              <a:t>Ministers expect Crown entities to be open and forthright in their dealings with Select Committees. An entity should raise with the Select Committee any concerns about providing information to it, rather than refusing to provide the information.</a:t>
            </a:r>
          </a:p>
          <a:p>
            <a:pPr>
              <a:lnSpc>
                <a:spcPct val="80000"/>
              </a:lnSpc>
              <a:spcBef>
                <a:spcPts val="1200"/>
              </a:spcBef>
            </a:pPr>
            <a:r>
              <a:rPr lang="en-US" sz="1000">
                <a:latin typeface="Source Sans Pro" panose="020B0503030403020204" pitchFamily="34" charset="0"/>
                <a:ea typeface="Source Sans Pro" panose="020B0503030403020204" pitchFamily="34" charset="0"/>
              </a:rPr>
              <a:t>Various ‘protections’ are available to those appearing before Select Committees, so they can speak openly without fear of sanctions being taken by their employer.  </a:t>
            </a:r>
            <a:r>
              <a:rPr lang="en-NZ" sz="1000">
                <a:latin typeface="Source Sans Pro" panose="020B0503030403020204" pitchFamily="34" charset="0"/>
                <a:ea typeface="Source Sans Pro" panose="020B0503030403020204" pitchFamily="34" charset="0"/>
              </a:rPr>
              <a:t>Crown entities may only come under scrutiny in the Review of Estimates process if they receive funding via appropriation, which most - but not all - entities do. </a:t>
            </a:r>
          </a:p>
          <a:p>
            <a:pPr>
              <a:lnSpc>
                <a:spcPct val="80000"/>
              </a:lnSpc>
              <a:spcBef>
                <a:spcPts val="1200"/>
              </a:spcBef>
            </a:pPr>
            <a:r>
              <a:rPr lang="en-NZ" sz="1000">
                <a:latin typeface="Source Sans Pro" panose="020B0503030403020204" pitchFamily="34" charset="0"/>
                <a:ea typeface="Source Sans Pro" panose="020B0503030403020204" pitchFamily="34" charset="0"/>
              </a:rPr>
              <a:t>The responsible Minister attends the hearing, with support from senior departmental officials, if required. The Minister may be asked questions on an entity’s intended funding, expenditure and planned performance.  The Minister (and the monitoring department) need to take care when answering these questions that they are representing the entity correctly.  Select Committee members may not be familiar with the nuances around different types of entity and therefore may ask questions that should be directed to the entity itself. The committee usually sends a series of written questions for answering prior to the appearance by the Minister.  In addition, following the hearing there maybe additional questions that must be responded to, usually within a fortnight.</a:t>
            </a:r>
          </a:p>
          <a:p>
            <a:pPr>
              <a:lnSpc>
                <a:spcPct val="80000"/>
              </a:lnSpc>
              <a:spcBef>
                <a:spcPts val="1200"/>
              </a:spcBef>
            </a:pPr>
            <a:r>
              <a:rPr lang="en-US" sz="1000" b="1">
                <a:latin typeface="Source Sans Pro" panose="020B0503030403020204" pitchFamily="34" charset="0"/>
                <a:ea typeface="Source Sans Pro" panose="020B0503030403020204" pitchFamily="34" charset="0"/>
              </a:rPr>
              <a:t>Financial Review</a:t>
            </a:r>
            <a:r>
              <a:rPr lang="en-US" sz="1000">
                <a:latin typeface="Source Sans Pro" panose="020B0503030403020204" pitchFamily="34" charset="0"/>
                <a:ea typeface="Source Sans Pro" panose="020B0503030403020204" pitchFamily="34" charset="0"/>
              </a:rPr>
              <a:t> – the Financial Review looks at the government’s actual expenditure and performance through examination of individual state sector </a:t>
            </a:r>
            <a:r>
              <a:rPr lang="en-US" sz="1000" err="1">
                <a:latin typeface="Source Sans Pro" panose="020B0503030403020204" pitchFamily="34" charset="0"/>
                <a:ea typeface="Source Sans Pro" panose="020B0503030403020204" pitchFamily="34" charset="0"/>
              </a:rPr>
              <a:t>organisational</a:t>
            </a:r>
            <a:r>
              <a:rPr lang="en-US" sz="1000">
                <a:latin typeface="Source Sans Pro" panose="020B0503030403020204" pitchFamily="34" charset="0"/>
                <a:ea typeface="Source Sans Pro" panose="020B0503030403020204" pitchFamily="34" charset="0"/>
              </a:rPr>
              <a:t> performance.  This includes all Crown entities, whether funded by appropriation or not.  The financial review is undertaken by the relevant select committee.  The key documents they look at are the annual report (actual results) and Statement of Intent (intentions).  The committee may send written questions to the entity for answering prior to the entity appearing before the committee.  Crown entities appear before the committee on their own right.  It up to the chair to decide who from the entity will attend</a:t>
            </a:r>
            <a:endParaRPr lang="en-NZ" sz="1000"/>
          </a:p>
        </p:txBody>
      </p:sp>
      <p:sp>
        <p:nvSpPr>
          <p:cNvPr id="4" name="Slide Number Placeholder 3"/>
          <p:cNvSpPr>
            <a:spLocks noGrp="1"/>
          </p:cNvSpPr>
          <p:nvPr>
            <p:ph type="sldNum" sz="quarter" idx="5"/>
          </p:nvPr>
        </p:nvSpPr>
        <p:spPr/>
        <p:txBody>
          <a:bodyPr/>
          <a:lstStyle/>
          <a:p>
            <a:fld id="{3B266993-375F-48B6-8DD0-BAB5B05FD4A7}" type="slidenum">
              <a:rPr lang="en-NZ" smtClean="0"/>
              <a:t>36</a:t>
            </a:fld>
            <a:endParaRPr lang="en-NZ"/>
          </a:p>
        </p:txBody>
      </p:sp>
    </p:spTree>
    <p:extLst>
      <p:ext uri="{BB962C8B-B14F-4D97-AF65-F5344CB8AC3E}">
        <p14:creationId xmlns:p14="http://schemas.microsoft.com/office/powerpoint/2010/main" val="470939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100"/>
              <a:t>A Crown entity that wishes (or is invited) to make a submission to a Select Committee on any matter should discuss the matter first with their responsible Minister. An entity with statutory responsibility to act independently should keep its Minister advised of any engagement with Select Committees</a:t>
            </a:r>
          </a:p>
          <a:p>
            <a:pPr>
              <a:spcBef>
                <a:spcPts val="1200"/>
              </a:spcBef>
            </a:pPr>
            <a:r>
              <a:rPr lang="en-GB" sz="1100"/>
              <a:t>It is usual to get Ministerial clearance to answers to questions that are asked by a Select Committee in advance of or arising from appearance at a committee meeting.</a:t>
            </a:r>
          </a:p>
          <a:p>
            <a:pPr>
              <a:spcBef>
                <a:spcPts val="1200"/>
              </a:spcBef>
            </a:pPr>
            <a:r>
              <a:rPr lang="en-NZ" sz="1100"/>
              <a:t>Officials appearing before Select Committees have substantial protections available to them, so they may speak openly without fear of sanctions being taken by their employer for doing so. However, t</a:t>
            </a:r>
            <a:r>
              <a:rPr lang="en-GB" sz="1100"/>
              <a:t>he absolute nature of Parliamentary privilege do not give officials leeway to ignore the processes and expectations for their conduct. For example, an official who appears before a select committee on behalf of a Crown entity, but who flouts the law and conventions of accountability, can expect there may be a resulting loss of confidence in him or her. </a:t>
            </a:r>
          </a:p>
          <a:p>
            <a:pPr>
              <a:spcBef>
                <a:spcPts val="1200"/>
              </a:spcBef>
            </a:pPr>
            <a:r>
              <a:rPr lang="en-GB" sz="1100"/>
              <a:t>Board members and entity staff have the right to make submissions to, and appear as witnesses before, select committees. But they should be careful that their attendance in a personal capacity is consistent with their professional obligations to the Government of the day. In particular, officials should:</a:t>
            </a:r>
          </a:p>
          <a:p>
            <a:pPr marL="180975" indent="-180975">
              <a:buFontTx/>
              <a:buChar char="•"/>
            </a:pPr>
            <a:r>
              <a:rPr lang="en-GB" sz="1100"/>
              <a:t>make it clear to the committee that they appear in a private capacity; </a:t>
            </a:r>
          </a:p>
          <a:p>
            <a:pPr marL="180975" indent="-180975">
              <a:buFontTx/>
              <a:buChar char="•"/>
            </a:pPr>
            <a:r>
              <a:rPr lang="en-GB" sz="1100"/>
              <a:t>avoid commenting on policy issues related to their own department or agency, or with which they have been professionally associated; and </a:t>
            </a:r>
          </a:p>
          <a:p>
            <a:pPr marL="180975" indent="-180975">
              <a:buFontTx/>
              <a:buChar char="•"/>
            </a:pPr>
            <a:r>
              <a:rPr lang="en-GB" sz="1100"/>
              <a:t>advise their chief executive, or chairperson of the board, that they will be attending.</a:t>
            </a:r>
          </a:p>
          <a:p>
            <a:endParaRPr lang="en-NZ" sz="1100"/>
          </a:p>
        </p:txBody>
      </p:sp>
      <p:sp>
        <p:nvSpPr>
          <p:cNvPr id="4" name="Slide Number Placeholder 3"/>
          <p:cNvSpPr>
            <a:spLocks noGrp="1"/>
          </p:cNvSpPr>
          <p:nvPr>
            <p:ph type="sldNum" sz="quarter" idx="5"/>
          </p:nvPr>
        </p:nvSpPr>
        <p:spPr/>
        <p:txBody>
          <a:bodyPr/>
          <a:lstStyle/>
          <a:p>
            <a:fld id="{3B266993-375F-48B6-8DD0-BAB5B05FD4A7}" type="slidenum">
              <a:rPr lang="en-NZ" smtClean="0"/>
              <a:t>37</a:t>
            </a:fld>
            <a:endParaRPr lang="en-NZ"/>
          </a:p>
        </p:txBody>
      </p:sp>
    </p:spTree>
    <p:extLst>
      <p:ext uri="{BB962C8B-B14F-4D97-AF65-F5344CB8AC3E}">
        <p14:creationId xmlns:p14="http://schemas.microsoft.com/office/powerpoint/2010/main" val="504193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a:latin typeface="Source Sans Pro" panose="020B0503030403020204" pitchFamily="34" charset="0"/>
                <a:ea typeface="Source Sans Pro" panose="020B0503030403020204" pitchFamily="34" charset="0"/>
              </a:rPr>
              <a:t>Timelines can be very tight (just 2-3 hours in relation to oral Parliamentary Questions), which has the potential to cause tension between entities’ staff, the monitoring departments and Ministers offices: Therefore, communication channels must work well and fast. </a:t>
            </a:r>
          </a:p>
          <a:p>
            <a:pPr>
              <a:spcBef>
                <a:spcPts val="1200"/>
              </a:spcBef>
            </a:pPr>
            <a:r>
              <a:rPr lang="en-US">
                <a:latin typeface="Source Sans Pro" panose="020B0503030403020204" pitchFamily="34" charset="0"/>
                <a:ea typeface="Source Sans Pro" panose="020B0503030403020204" pitchFamily="34" charset="0"/>
              </a:rPr>
              <a:t>Absolute accuracy is required, to avoid any risk of a Minister inadvertently ‘misleading the House’.</a:t>
            </a:r>
          </a:p>
          <a:p>
            <a:pPr>
              <a:spcBef>
                <a:spcPts val="1200"/>
              </a:spcBef>
            </a:pPr>
            <a:r>
              <a:rPr lang="en-US">
                <a:latin typeface="Source Sans Pro" panose="020B0503030403020204" pitchFamily="34" charset="0"/>
                <a:ea typeface="Source Sans Pro" panose="020B0503030403020204" pitchFamily="34" charset="0"/>
              </a:rPr>
              <a:t>Entities should track PQs and other similar enquiries to identify current and forthcoming issues.</a:t>
            </a:r>
          </a:p>
          <a:p>
            <a:pPr>
              <a:spcBef>
                <a:spcPts val="1200"/>
              </a:spcBef>
            </a:pPr>
            <a:r>
              <a:rPr lang="en-US">
                <a:latin typeface="Source Sans Pro" panose="020B0503030403020204" pitchFamily="34" charset="0"/>
                <a:ea typeface="Source Sans Pro" panose="020B0503030403020204" pitchFamily="34" charset="0"/>
              </a:rPr>
              <a:t>A good source of information on parliamentary business is the Order Paper: </a:t>
            </a:r>
            <a:r>
              <a:rPr lang="en-US">
                <a:latin typeface="Source Sans Pro" panose="020B0503030403020204" pitchFamily="34" charset="0"/>
                <a:ea typeface="Source Sans Pro" panose="020B0503030403020204" pitchFamily="34" charset="0"/>
                <a:hlinkClick r:id="rId3"/>
              </a:rPr>
              <a:t>Order Paper - New Zealand Parliament (www.parliament.nz)</a:t>
            </a:r>
            <a:endParaRPr lang="en-US">
              <a:latin typeface="Source Sans Pro" panose="020B0503030403020204" pitchFamily="34" charset="0"/>
              <a:ea typeface="Source Sans Pro" panose="020B0503030403020204" pitchFamily="34" charset="0"/>
            </a:endParaRP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38</a:t>
            </a:fld>
            <a:endParaRPr lang="en-NZ"/>
          </a:p>
        </p:txBody>
      </p:sp>
    </p:spTree>
    <p:extLst>
      <p:ext uri="{BB962C8B-B14F-4D97-AF65-F5344CB8AC3E}">
        <p14:creationId xmlns:p14="http://schemas.microsoft.com/office/powerpoint/2010/main" val="269214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 Auditor General is an Officer of Parliament and audits financial and service performance in relation to</a:t>
            </a:r>
            <a:r>
              <a:rPr lang="en-US" sz="1200" baseline="0"/>
              <a:t> </a:t>
            </a:r>
            <a:r>
              <a:rPr lang="en-US" sz="1200"/>
              <a:t>effective, efficient and appropriate use of public</a:t>
            </a:r>
            <a:r>
              <a:rPr lang="en-US" sz="1200" baseline="0"/>
              <a:t> funds, and accurate reporting of that performance.</a:t>
            </a:r>
            <a:endParaRPr lang="en-US" sz="12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39</a:t>
            </a:fld>
            <a:endParaRPr lang="en-NZ"/>
          </a:p>
        </p:txBody>
      </p:sp>
    </p:spTree>
    <p:extLst>
      <p:ext uri="{BB962C8B-B14F-4D97-AF65-F5344CB8AC3E}">
        <p14:creationId xmlns:p14="http://schemas.microsoft.com/office/powerpoint/2010/main" val="405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50"/>
              <a:t>This and the next two slides contrast public sector and private sector governance. The differences are explored in more detail further on – but for now, set the scene for thinking about your role as a Crown entity board member</a:t>
            </a:r>
          </a:p>
        </p:txBody>
      </p:sp>
      <p:sp>
        <p:nvSpPr>
          <p:cNvPr id="4" name="Slide Number Placeholder 3"/>
          <p:cNvSpPr>
            <a:spLocks noGrp="1"/>
          </p:cNvSpPr>
          <p:nvPr>
            <p:ph type="sldNum" sz="quarter" idx="5"/>
          </p:nvPr>
        </p:nvSpPr>
        <p:spPr/>
        <p:txBody>
          <a:bodyPr/>
          <a:lstStyle/>
          <a:p>
            <a:fld id="{3B266993-375F-48B6-8DD0-BAB5B05FD4A7}" type="slidenum">
              <a:rPr lang="en-NZ" smtClean="0"/>
              <a:t>4</a:t>
            </a:fld>
            <a:endParaRPr lang="en-NZ"/>
          </a:p>
        </p:txBody>
      </p:sp>
    </p:spTree>
    <p:extLst>
      <p:ext uri="{BB962C8B-B14F-4D97-AF65-F5344CB8AC3E}">
        <p14:creationId xmlns:p14="http://schemas.microsoft.com/office/powerpoint/2010/main" val="4134324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40</a:t>
            </a:fld>
            <a:endParaRPr lang="en-NZ"/>
          </a:p>
        </p:txBody>
      </p:sp>
    </p:spTree>
    <p:extLst>
      <p:ext uri="{BB962C8B-B14F-4D97-AF65-F5344CB8AC3E}">
        <p14:creationId xmlns:p14="http://schemas.microsoft.com/office/powerpoint/2010/main" val="1976307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Boards will want to build and maintain constructive and professional relationships with the Minister and the monitoring department in particular. This will be aided by the Minister, board and monitoring department having a clear and agreed understanding of their respective roles. Good relationships between the key players rely on the development of mutual trust and confidence. An important aspect of this is to ensure that:</a:t>
            </a:r>
          </a:p>
          <a:p>
            <a:pPr marL="180975" indent="-180975">
              <a:buFont typeface="Arial" pitchFamily="34" charset="0"/>
              <a:buChar char="•"/>
            </a:pPr>
            <a:r>
              <a:rPr lang="en-US" sz="1200"/>
              <a:t>boards and departments represent each other's views in accurate terms</a:t>
            </a:r>
          </a:p>
          <a:p>
            <a:pPr marL="180975" indent="-180975">
              <a:buFont typeface="Arial" pitchFamily="34" charset="0"/>
              <a:buChar char="•"/>
            </a:pPr>
            <a:r>
              <a:rPr lang="en-US" sz="1200"/>
              <a:t>the Minister, entity and department adopt a 'no surprises' approach in their dealings with each other.</a:t>
            </a:r>
          </a:p>
          <a:p>
            <a:pPr>
              <a:spcBef>
                <a:spcPts val="1200"/>
              </a:spcBef>
            </a:pPr>
            <a:r>
              <a:rPr lang="en-US" sz="1200"/>
              <a:t>It is worthwhile the board developing and maintaining its own 'board charter' to help </a:t>
            </a:r>
            <a:r>
              <a:rPr lang="en-US" sz="1200" err="1"/>
              <a:t>crystallise</a:t>
            </a:r>
            <a:r>
              <a:rPr lang="en-US" sz="1200"/>
              <a:t> and </a:t>
            </a:r>
            <a:r>
              <a:rPr lang="en-US" sz="1200" err="1"/>
              <a:t>operationalise</a:t>
            </a:r>
            <a:r>
              <a:rPr lang="en-US" sz="1200"/>
              <a:t> its role and its expectations of, and relationships, with the Minister, the monitoring department and other key players.  There are numerous examples of board charters available for downloading from websites, particularly of listed public companies. A practice note on board charters is also available from the Institute of Directors. </a:t>
            </a:r>
          </a:p>
          <a:p>
            <a:pPr>
              <a:spcBef>
                <a:spcPts val="1200"/>
              </a:spcBef>
            </a:pPr>
            <a:r>
              <a:rPr lang="en-US" sz="1200" b="1"/>
              <a:t>Discuss</a:t>
            </a:r>
            <a:r>
              <a:rPr lang="en-US" sz="1200"/>
              <a:t> the roles, responsibilities and relative significance of each of these elements in relation to particular Crown entities’ stakeholder environments. Do each of these require a different type of relationship management strategy? Are there any other key players that are not on this list?</a:t>
            </a: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41</a:t>
            </a:fld>
            <a:endParaRPr lang="en-NZ"/>
          </a:p>
        </p:txBody>
      </p:sp>
    </p:spTree>
    <p:extLst>
      <p:ext uri="{BB962C8B-B14F-4D97-AF65-F5344CB8AC3E}">
        <p14:creationId xmlns:p14="http://schemas.microsoft.com/office/powerpoint/2010/main" val="4134137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Central agencies have a key leadership role to play in aligning the activities of the State services with Government’s priorities in making sure that Ministers receive the best possible advice before making decisions.  Each central agency has its own key responsibilities, but they also require contributions from the other two agencies.</a:t>
            </a:r>
          </a:p>
          <a:p>
            <a:pPr>
              <a:spcBef>
                <a:spcPts val="1200"/>
              </a:spcBef>
            </a:pPr>
            <a:r>
              <a:rPr lang="en-US" sz="1200" b="1"/>
              <a:t>The Department of the Prime Minister and Cabinet</a:t>
            </a:r>
            <a:r>
              <a:rPr lang="en-US" sz="1200"/>
              <a:t> (DPMC): supports the process of collective decision making, conveys Cabinet’s decisions to the relevant Ministers and officials and ensures that the Cabinet receives well conceived and coordinated advice.  DPMC also has a leadership role in relation to government themes and priorities, including conveying government’s priorities to officials.</a:t>
            </a:r>
          </a:p>
          <a:p>
            <a:pPr>
              <a:spcBef>
                <a:spcPts val="1200"/>
              </a:spcBef>
            </a:pPr>
            <a:r>
              <a:rPr lang="en-US" sz="1200" b="1"/>
              <a:t>The Treasury</a:t>
            </a:r>
            <a:r>
              <a:rPr lang="en-US" sz="1200"/>
              <a:t>: monitors and manages the financial affairs of the Government and provides economic and fiscal policy advice.  Treasury is the key agency to support Ministers in balancing priorities through the Budget process.  It provides insight into the efficiency and effectiveness of government agencies and their interventions.</a:t>
            </a:r>
          </a:p>
          <a:p>
            <a:pPr>
              <a:spcBef>
                <a:spcPts val="1200"/>
              </a:spcBef>
            </a:pPr>
            <a:r>
              <a:rPr lang="en-US" sz="1200" b="1"/>
              <a:t>The Public Service Commission</a:t>
            </a:r>
            <a:r>
              <a:rPr lang="en-US" sz="1200"/>
              <a:t>: appoints and manages Public Service chief executives; advises on the design and capability of the public sector, ensures that State servants are appropriately focused on addressing the Government’s priorities, and develops and promotes standards of integrity and conduct for the public sector (see Public Service Act, s.44, for a list of the general functions of the Public Service Commissioner).</a:t>
            </a: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42</a:t>
            </a:fld>
            <a:endParaRPr lang="en-NZ"/>
          </a:p>
        </p:txBody>
      </p:sp>
    </p:spTree>
    <p:extLst>
      <p:ext uri="{BB962C8B-B14F-4D97-AF65-F5344CB8AC3E}">
        <p14:creationId xmlns:p14="http://schemas.microsoft.com/office/powerpoint/2010/main" val="10228843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43</a:t>
            </a:fld>
            <a:endParaRPr lang="en-NZ"/>
          </a:p>
        </p:txBody>
      </p:sp>
    </p:spTree>
    <p:extLst>
      <p:ext uri="{BB962C8B-B14F-4D97-AF65-F5344CB8AC3E}">
        <p14:creationId xmlns:p14="http://schemas.microsoft.com/office/powerpoint/2010/main" val="1014590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000">
                <a:latin typeface="Source Sans Pro" panose="020B0503030403020204" pitchFamily="34" charset="0"/>
                <a:ea typeface="Source Sans Pro" panose="020B0503030403020204" pitchFamily="34" charset="0"/>
              </a:rPr>
              <a:t>A Crown entity board:</a:t>
            </a:r>
          </a:p>
          <a:p>
            <a:pPr marL="180975" indent="-180975">
              <a:lnSpc>
                <a:spcPct val="90000"/>
              </a:lnSpc>
              <a:buFont typeface="Arial" pitchFamily="34" charset="0"/>
              <a:buChar char="•"/>
            </a:pPr>
            <a:r>
              <a:rPr lang="en-US" sz="1000" i="1">
                <a:latin typeface="Source Sans Pro" panose="020B0503030403020204" pitchFamily="34" charset="0"/>
                <a:ea typeface="Source Sans Pro" panose="020B0503030403020204" pitchFamily="34" charset="0"/>
              </a:rPr>
              <a:t>Governs</a:t>
            </a:r>
            <a:r>
              <a:rPr lang="en-US" sz="1000">
                <a:latin typeface="Source Sans Pro" panose="020B0503030403020204" pitchFamily="34" charset="0"/>
                <a:ea typeface="Source Sans Pro" panose="020B0503030403020204" pitchFamily="34" charset="0"/>
              </a:rPr>
              <a:t> (rather than </a:t>
            </a:r>
            <a:r>
              <a:rPr lang="en-US" sz="1000" i="1">
                <a:latin typeface="Source Sans Pro" panose="020B0503030403020204" pitchFamily="34" charset="0"/>
                <a:ea typeface="Source Sans Pro" panose="020B0503030403020204" pitchFamily="34" charset="0"/>
              </a:rPr>
              <a:t>manages</a:t>
            </a:r>
            <a:r>
              <a:rPr lang="en-US" sz="1000">
                <a:latin typeface="Source Sans Pro" panose="020B0503030403020204" pitchFamily="34" charset="0"/>
                <a:ea typeface="Source Sans Pro" panose="020B0503030403020204" pitchFamily="34" charset="0"/>
              </a:rPr>
              <a:t>) the Crown entity</a:t>
            </a:r>
          </a:p>
          <a:p>
            <a:pPr marL="180975" indent="-180975">
              <a:lnSpc>
                <a:spcPct val="90000"/>
              </a:lnSpc>
              <a:buFont typeface="Arial" pitchFamily="34" charset="0"/>
              <a:buChar char="•"/>
            </a:pPr>
            <a:r>
              <a:rPr lang="en-US" sz="1000">
                <a:latin typeface="Source Sans Pro" panose="020B0503030403020204" pitchFamily="34" charset="0"/>
                <a:ea typeface="Source Sans Pro" panose="020B0503030403020204" pitchFamily="34" charset="0"/>
              </a:rPr>
              <a:t>Exercises the entity’s powers and carries out its functions (this can be delegated in terms of the CE Act, but the board always retains responsibility)</a:t>
            </a:r>
          </a:p>
          <a:p>
            <a:pPr marL="180975" indent="-180975">
              <a:lnSpc>
                <a:spcPct val="90000"/>
              </a:lnSpc>
              <a:buFont typeface="Arial" pitchFamily="34" charset="0"/>
              <a:buChar char="•"/>
            </a:pPr>
            <a:r>
              <a:rPr lang="en-US" sz="1000">
                <a:latin typeface="Source Sans Pro" panose="020B0503030403020204" pitchFamily="34" charset="0"/>
                <a:ea typeface="Source Sans Pro" panose="020B0503030403020204" pitchFamily="34" charset="0"/>
              </a:rPr>
              <a:t>Sets its strategic direction and annual activities reflecting the Minister’s expectations</a:t>
            </a:r>
          </a:p>
          <a:p>
            <a:pPr marL="180975" indent="-180975">
              <a:lnSpc>
                <a:spcPct val="90000"/>
              </a:lnSpc>
              <a:buFont typeface="Arial" pitchFamily="34" charset="0"/>
              <a:buChar char="•"/>
            </a:pPr>
            <a:r>
              <a:rPr lang="en-US" sz="1000">
                <a:latin typeface="Source Sans Pro" panose="020B0503030403020204" pitchFamily="34" charset="0"/>
                <a:ea typeface="Source Sans Pro" panose="020B0503030403020204" pitchFamily="34" charset="0"/>
              </a:rPr>
              <a:t>Appoints its chief executive (where applicable) and provides oversight of their performance</a:t>
            </a:r>
          </a:p>
          <a:p>
            <a:pPr marL="180975" indent="-180975">
              <a:lnSpc>
                <a:spcPct val="90000"/>
              </a:lnSpc>
              <a:buFont typeface="Arial" pitchFamily="34" charset="0"/>
              <a:buChar char="•"/>
            </a:pPr>
            <a:r>
              <a:rPr lang="en-US" sz="1000">
                <a:latin typeface="Source Sans Pro" panose="020B0503030403020204" pitchFamily="34" charset="0"/>
                <a:ea typeface="Source Sans Pro" panose="020B0503030403020204" pitchFamily="34" charset="0"/>
              </a:rPr>
              <a:t>Makes decisions about the entity’s operations, subject to any legal restrictions</a:t>
            </a:r>
          </a:p>
          <a:p>
            <a:pPr marL="180975" indent="-180975">
              <a:lnSpc>
                <a:spcPct val="90000"/>
              </a:lnSpc>
              <a:buFont typeface="Arial" pitchFamily="34" charset="0"/>
              <a:buChar char="•"/>
            </a:pPr>
            <a:r>
              <a:rPr lang="en-US" sz="1000">
                <a:latin typeface="Source Sans Pro" panose="020B0503030403020204" pitchFamily="34" charset="0"/>
                <a:ea typeface="Source Sans Pro" panose="020B0503030403020204" pitchFamily="34" charset="0"/>
              </a:rPr>
              <a:t>Ensures that the entity’s actions are consistent with its objectives, functions, Statement of Intent and output agreement</a:t>
            </a:r>
          </a:p>
          <a:p>
            <a:pPr marL="180975" indent="-180975">
              <a:lnSpc>
                <a:spcPct val="90000"/>
              </a:lnSpc>
              <a:buFont typeface="Arial" pitchFamily="34" charset="0"/>
              <a:buChar char="•"/>
            </a:pPr>
            <a:r>
              <a:rPr lang="en-US" sz="1000">
                <a:latin typeface="Source Sans Pro" panose="020B0503030403020204" pitchFamily="34" charset="0"/>
                <a:ea typeface="Source Sans Pro" panose="020B0503030403020204" pitchFamily="34" charset="0"/>
              </a:rPr>
              <a:t>Manages risk and ensures compliance with the law, accountability requirements and Crown expectations </a:t>
            </a:r>
          </a:p>
          <a:p>
            <a:pPr marL="180975" indent="-180975">
              <a:lnSpc>
                <a:spcPct val="90000"/>
              </a:lnSpc>
              <a:buFont typeface="Arial" pitchFamily="34" charset="0"/>
              <a:buChar char="•"/>
            </a:pPr>
            <a:r>
              <a:rPr lang="en-US" sz="1000">
                <a:latin typeface="Source Sans Pro" panose="020B0503030403020204" pitchFamily="34" charset="0"/>
                <a:ea typeface="Source Sans Pro" panose="020B0503030403020204" pitchFamily="34" charset="0"/>
              </a:rPr>
              <a:t>Supplies information required by or on behalf of the Minister (subject to any legitimate objections – s.134)</a:t>
            </a:r>
          </a:p>
          <a:p>
            <a:pPr marL="180975" indent="-180975">
              <a:lnSpc>
                <a:spcPct val="90000"/>
              </a:lnSpc>
              <a:buFont typeface="Arial" pitchFamily="34" charset="0"/>
              <a:buChar char="•"/>
            </a:pPr>
            <a:r>
              <a:rPr lang="en-US" sz="1000">
                <a:solidFill>
                  <a:srgbClr val="000F1A"/>
                </a:solidFill>
                <a:latin typeface="Source Sans Pro" panose="020B0503030403020204" pitchFamily="34" charset="0"/>
                <a:ea typeface="Source Sans Pro" panose="020B0503030403020204" pitchFamily="34" charset="0"/>
              </a:rPr>
              <a:t>Maintains the appropriate relationships with key stakeholders (e.g. Ministers, Parliament, monitoring departments and the public) </a:t>
            </a:r>
          </a:p>
          <a:p>
            <a:pPr marL="180975" indent="-180975">
              <a:lnSpc>
                <a:spcPct val="90000"/>
              </a:lnSpc>
              <a:buFont typeface="Arial" pitchFamily="34" charset="0"/>
              <a:buChar char="•"/>
            </a:pPr>
            <a:r>
              <a:rPr lang="en-US" sz="1000">
                <a:solidFill>
                  <a:schemeClr val="tx1"/>
                </a:solidFill>
                <a:latin typeface="Source Sans Pro" panose="020B0503030403020204" pitchFamily="34" charset="0"/>
                <a:ea typeface="Source Sans Pro" panose="020B0503030403020204" pitchFamily="34" charset="0"/>
              </a:rPr>
              <a:t>Ensures that the entity operates in a financially responsible manner - achieving results and doing so within budget. This means that boards must:</a:t>
            </a:r>
          </a:p>
          <a:p>
            <a:pPr marL="361950" lvl="1" indent="-95250">
              <a:lnSpc>
                <a:spcPct val="90000"/>
              </a:lnSpc>
              <a:buFont typeface="Arial" pitchFamily="34" charset="0"/>
              <a:buChar char="►"/>
            </a:pPr>
            <a:r>
              <a:rPr lang="en-US" sz="1000">
                <a:latin typeface="Source Sans Pro" panose="020B0503030403020204" pitchFamily="34" charset="0"/>
                <a:ea typeface="Source Sans Pro" panose="020B0503030403020204" pitchFamily="34" charset="0"/>
              </a:rPr>
              <a:t>operate within agreed budget parameters</a:t>
            </a:r>
          </a:p>
          <a:p>
            <a:pPr marL="361950" lvl="1" indent="-95250">
              <a:lnSpc>
                <a:spcPct val="90000"/>
              </a:lnSpc>
              <a:buFont typeface="Arial" pitchFamily="34" charset="0"/>
              <a:buChar char="►"/>
            </a:pPr>
            <a:r>
              <a:rPr lang="en-US" sz="1000">
                <a:latin typeface="Source Sans Pro" panose="020B0503030403020204" pitchFamily="34" charset="0"/>
                <a:ea typeface="Source Sans Pro" panose="020B0503030403020204" pitchFamily="34" charset="0"/>
              </a:rPr>
              <a:t> manage their assets and liabilities prudently</a:t>
            </a:r>
          </a:p>
          <a:p>
            <a:pPr marL="361950" lvl="1" indent="-95250">
              <a:lnSpc>
                <a:spcPct val="90000"/>
              </a:lnSpc>
              <a:buFont typeface="Arial" pitchFamily="34" charset="0"/>
              <a:buChar char="►"/>
            </a:pPr>
            <a:r>
              <a:rPr lang="en-US" sz="1000">
                <a:latin typeface="Source Sans Pro" panose="020B0503030403020204" pitchFamily="34" charset="0"/>
                <a:ea typeface="Source Sans Pro" panose="020B0503030403020204" pitchFamily="34" charset="0"/>
              </a:rPr>
              <a:t> </a:t>
            </a:r>
            <a:r>
              <a:rPr lang="en-US" sz="1000" err="1">
                <a:latin typeface="Source Sans Pro" panose="020B0503030403020204" pitchFamily="34" charset="0"/>
                <a:ea typeface="Source Sans Pro" panose="020B0503030403020204" pitchFamily="34" charset="0"/>
              </a:rPr>
              <a:t>endeavour</a:t>
            </a:r>
            <a:r>
              <a:rPr lang="en-US" sz="1000">
                <a:latin typeface="Source Sans Pro" panose="020B0503030403020204" pitchFamily="34" charset="0"/>
                <a:ea typeface="Source Sans Pro" panose="020B0503030403020204" pitchFamily="34" charset="0"/>
              </a:rPr>
              <a:t> to ensure their long-term viability</a:t>
            </a:r>
          </a:p>
          <a:p>
            <a:pPr marL="361950" lvl="1" indent="-95250">
              <a:lnSpc>
                <a:spcPct val="90000"/>
              </a:lnSpc>
              <a:buFont typeface="Arial" pitchFamily="34" charset="0"/>
              <a:buChar char="►"/>
            </a:pPr>
            <a:r>
              <a:rPr lang="en-US" sz="1000">
                <a:latin typeface="Source Sans Pro" panose="020B0503030403020204" pitchFamily="34" charset="0"/>
                <a:ea typeface="Source Sans Pro" panose="020B0503030403020204" pitchFamily="34" charset="0"/>
              </a:rPr>
              <a:t> be successful 'going </a:t>
            </a:r>
            <a:r>
              <a:rPr lang="en-US" sz="1000">
                <a:solidFill>
                  <a:schemeClr val="tx1"/>
                </a:solidFill>
                <a:latin typeface="Source Sans Pro" panose="020B0503030403020204" pitchFamily="34" charset="0"/>
                <a:ea typeface="Source Sans Pro" panose="020B0503030403020204" pitchFamily="34" charset="0"/>
              </a:rPr>
              <a:t>concerns‘.</a:t>
            </a:r>
          </a:p>
          <a:p>
            <a:pPr>
              <a:lnSpc>
                <a:spcPct val="90000"/>
              </a:lnSpc>
              <a:spcBef>
                <a:spcPts val="1200"/>
              </a:spcBef>
            </a:pPr>
            <a:r>
              <a:rPr lang="en-US" sz="1000">
                <a:latin typeface="Source Sans Pro" panose="020B0503030403020204" pitchFamily="34" charset="0"/>
                <a:ea typeface="Source Sans Pro" panose="020B0503030403020204" pitchFamily="34" charset="0"/>
              </a:rPr>
              <a:t>Compared to serving on private sector boards, members of Crown entity boards will find that there are a number of practical differences and obligations which result from accountability to Ministers and/or the use of public funds. The individual and collective duties of board members are laid down in the CEA, and are covered in separate slides.</a:t>
            </a:r>
          </a:p>
          <a:p>
            <a:pPr>
              <a:lnSpc>
                <a:spcPct val="90000"/>
              </a:lnSpc>
              <a:spcBef>
                <a:spcPts val="1200"/>
              </a:spcBef>
            </a:pPr>
            <a:r>
              <a:rPr lang="en-US" sz="1000" b="1">
                <a:latin typeface="Source Sans Pro" panose="020B0503030403020204" pitchFamily="34" charset="0"/>
                <a:ea typeface="Source Sans Pro" panose="020B0503030403020204" pitchFamily="34" charset="0"/>
              </a:rPr>
              <a:t>Discuss</a:t>
            </a:r>
            <a:r>
              <a:rPr lang="en-US" sz="1000">
                <a:latin typeface="Source Sans Pro" panose="020B0503030403020204" pitchFamily="34" charset="0"/>
                <a:ea typeface="Source Sans Pro" panose="020B0503030403020204" pitchFamily="34" charset="0"/>
              </a:rPr>
              <a:t>: What, if any of these, should be the main focus of the board?</a:t>
            </a:r>
          </a:p>
          <a:p>
            <a:pPr>
              <a:lnSpc>
                <a:spcPct val="80000"/>
              </a:lnSpc>
              <a:buFontTx/>
              <a:buChar char="•"/>
            </a:pPr>
            <a:endParaRPr lang="en-US" sz="1000">
              <a:latin typeface="Source Sans Pro" panose="020B0503030403020204" pitchFamily="34" charset="0"/>
              <a:ea typeface="Source Sans Pro" panose="020B0503030403020204" pitchFamily="34" charset="0"/>
            </a:endParaRPr>
          </a:p>
          <a:p>
            <a:pPr>
              <a:lnSpc>
                <a:spcPct val="80000"/>
              </a:lnSpc>
              <a:buFontTx/>
              <a:buChar char="•"/>
            </a:pPr>
            <a:endParaRPr lang="en-US" sz="1000">
              <a:latin typeface="Source Sans Pro" panose="020B0503030403020204" pitchFamily="34" charset="0"/>
              <a:ea typeface="Source Sans Pro" panose="020B0503030403020204" pitchFamily="34" charset="0"/>
            </a:endParaRPr>
          </a:p>
          <a:p>
            <a:pPr>
              <a:lnSpc>
                <a:spcPct val="80000"/>
              </a:lnSpc>
            </a:pPr>
            <a:endParaRPr lang="en-US" sz="1000">
              <a:latin typeface="Source Sans Pro" panose="020B0503030403020204" pitchFamily="34" charset="0"/>
              <a:ea typeface="Source Sans Pro" panose="020B0503030403020204" pitchFamily="34" charset="0"/>
            </a:endParaRP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44</a:t>
            </a:fld>
            <a:endParaRPr lang="en-NZ"/>
          </a:p>
        </p:txBody>
      </p:sp>
    </p:spTree>
    <p:extLst>
      <p:ext uri="{BB962C8B-B14F-4D97-AF65-F5344CB8AC3E}">
        <p14:creationId xmlns:p14="http://schemas.microsoft.com/office/powerpoint/2010/main" val="913104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Source Sans Pro" panose="020B0503030403020204" pitchFamily="34" charset="0"/>
                <a:ea typeface="Source Sans Pro" panose="020B0503030403020204" pitchFamily="34" charset="0"/>
              </a:rPr>
              <a:t>Crown entity boards can determine their own governance processes and structures.  For example, most Crown entity boards can set up committees and appoint non-board members to those committees.</a:t>
            </a:r>
          </a:p>
          <a:p>
            <a:pPr>
              <a:spcBef>
                <a:spcPts val="1200"/>
              </a:spcBef>
            </a:pPr>
            <a:r>
              <a:rPr lang="en-US" sz="1100">
                <a:latin typeface="Source Sans Pro" panose="020B0503030403020204" pitchFamily="34" charset="0"/>
                <a:ea typeface="Source Sans Pro" panose="020B0503030403020204" pitchFamily="34" charset="0"/>
              </a:rPr>
              <a:t>Ministers expect boards to demonstrate a commitment to the highest possible standards of corporate governance.  Guidance</a:t>
            </a:r>
            <a:r>
              <a:rPr lang="en-US" sz="1100" baseline="0">
                <a:latin typeface="Source Sans Pro" panose="020B0503030403020204" pitchFamily="34" charset="0"/>
                <a:ea typeface="Source Sans Pro" panose="020B0503030403020204" pitchFamily="34" charset="0"/>
              </a:rPr>
              <a:t> on preparing a governance manual is available at </a:t>
            </a:r>
            <a:r>
              <a:rPr lang="en-US" sz="1100" baseline="0">
                <a:latin typeface="Source Sans Pro" panose="020B0503030403020204" pitchFamily="34" charset="0"/>
                <a:ea typeface="Source Sans Pro" panose="020B0503030403020204" pitchFamily="34" charset="0"/>
                <a:hlinkClick r:id="rId3"/>
              </a:rPr>
              <a:t>https://www.publicservice.govt.nz/governance-manuals-guidance-statutorycrownentities</a:t>
            </a:r>
            <a:endParaRPr lang="en-US" sz="1100" baseline="0">
              <a:latin typeface="Source Sans Pro" panose="020B0503030403020204" pitchFamily="34" charset="0"/>
              <a:ea typeface="Source Sans Pro" panose="020B0503030403020204" pitchFamily="34" charset="0"/>
            </a:endParaRPr>
          </a:p>
          <a:p>
            <a:pPr>
              <a:spcBef>
                <a:spcPts val="1200"/>
              </a:spcBef>
            </a:pPr>
            <a:r>
              <a:rPr lang="en-US" sz="1100">
                <a:latin typeface="Source Sans Pro" panose="020B0503030403020204" pitchFamily="34" charset="0"/>
                <a:ea typeface="Source Sans Pro" panose="020B0503030403020204" pitchFamily="34" charset="0"/>
              </a:rPr>
              <a:t>Many Ministers expect boards to undertake annual performance reviews and comment on succession planning issues. While effectiveness reviews are often conducted by the chair there is value in periodically having the process independently facilitated so that the process is robust and the performance of the chair can also be evaluated.</a:t>
            </a:r>
          </a:p>
          <a:p>
            <a:pPr>
              <a:spcBef>
                <a:spcPts val="1200"/>
              </a:spcBef>
            </a:pPr>
            <a:r>
              <a:rPr lang="en-US" sz="1100">
                <a:latin typeface="Source Sans Pro" panose="020B0503030403020204" pitchFamily="34" charset="0"/>
                <a:ea typeface="Source Sans Pro" panose="020B0503030403020204" pitchFamily="34" charset="0"/>
              </a:rPr>
              <a:t>Crown entities are also encouraged to undertake reviews of entity performance, for example  Performance Improvement Framework (PIF) reviews (</a:t>
            </a:r>
            <a:r>
              <a:rPr lang="en-US" sz="1100">
                <a:latin typeface="Source Sans Pro" panose="020B0503030403020204" pitchFamily="34" charset="0"/>
                <a:ea typeface="Source Sans Pro" panose="020B0503030403020204" pitchFamily="34" charset="0"/>
                <a:hlinkClick r:id="rId4"/>
              </a:rPr>
              <a:t>Performance Improvement Framework (PIF) Review of Education New Zealand | Te Kawa </a:t>
            </a:r>
            <a:r>
              <a:rPr lang="en-US" sz="1100" err="1">
                <a:latin typeface="Source Sans Pro" panose="020B0503030403020204" pitchFamily="34" charset="0"/>
                <a:ea typeface="Source Sans Pro" panose="020B0503030403020204" pitchFamily="34" charset="0"/>
                <a:hlinkClick r:id="rId4"/>
              </a:rPr>
              <a:t>Mataaho</a:t>
            </a:r>
            <a:r>
              <a:rPr lang="en-US" sz="1100">
                <a:latin typeface="Source Sans Pro" panose="020B0503030403020204" pitchFamily="34" charset="0"/>
                <a:ea typeface="Source Sans Pro" panose="020B0503030403020204" pitchFamily="34" charset="0"/>
                <a:hlinkClick r:id="rId4"/>
              </a:rPr>
              <a:t> Public Service Commission</a:t>
            </a:r>
            <a:r>
              <a:rPr lang="en-US" sz="1100">
                <a:latin typeface="Source Sans Pro" panose="020B0503030403020204" pitchFamily="34" charset="0"/>
                <a:ea typeface="Source Sans Pro" panose="020B0503030403020204" pitchFamily="34" charset="0"/>
              </a:rPr>
              <a:t>).  Tools for self-review are available on the Public Service Commission’s website at </a:t>
            </a:r>
            <a:r>
              <a:rPr lang="en-NZ" sz="1100">
                <a:latin typeface="Source Sans Pro" panose="020B0503030403020204" pitchFamily="34" charset="0"/>
                <a:ea typeface="Source Sans Pro" panose="020B0503030403020204" pitchFamily="34" charset="0"/>
                <a:hlinkClick r:id="rId5"/>
              </a:rPr>
              <a:t>Performance Improvement Framework | Te Kawa </a:t>
            </a:r>
            <a:r>
              <a:rPr lang="en-NZ" sz="1100" err="1">
                <a:latin typeface="Source Sans Pro" panose="020B0503030403020204" pitchFamily="34" charset="0"/>
                <a:ea typeface="Source Sans Pro" panose="020B0503030403020204" pitchFamily="34" charset="0"/>
                <a:hlinkClick r:id="rId5"/>
              </a:rPr>
              <a:t>Mataaho</a:t>
            </a:r>
            <a:r>
              <a:rPr lang="en-NZ" sz="1100">
                <a:latin typeface="Source Sans Pro" panose="020B0503030403020204" pitchFamily="34" charset="0"/>
                <a:ea typeface="Source Sans Pro" panose="020B0503030403020204" pitchFamily="34" charset="0"/>
                <a:hlinkClick r:id="rId5"/>
              </a:rPr>
              <a:t> Public Service Commission</a:t>
            </a:r>
            <a:r>
              <a:rPr lang="en-US" sz="1100">
                <a:latin typeface="Source Sans Pro" panose="020B0503030403020204" pitchFamily="34" charset="0"/>
                <a:ea typeface="Source Sans Pro" panose="020B0503030403020204" pitchFamily="34" charset="0"/>
              </a:rPr>
              <a:t>. </a:t>
            </a:r>
          </a:p>
          <a:p>
            <a:pPr>
              <a:spcBef>
                <a:spcPts val="1200"/>
              </a:spcBef>
            </a:pPr>
            <a:r>
              <a:rPr lang="en-US" sz="1100">
                <a:latin typeface="Source Sans Pro" panose="020B0503030403020204" pitchFamily="34" charset="0"/>
                <a:ea typeface="Source Sans Pro" panose="020B0503030403020204" pitchFamily="34" charset="0"/>
              </a:rPr>
              <a:t>If boards have not already adopted a charter or other documentation specifying, directly or indirectly, performance standards, useful starting points for such evaluation criteria include principles of good governance published by, for example, by the Financial Markets Authority.</a:t>
            </a:r>
          </a:p>
          <a:p>
            <a:pPr marL="180975" indent="-180975"/>
            <a:endParaRPr lang="en-US" sz="1100">
              <a:latin typeface="Source Sans Pro" panose="020B0503030403020204" pitchFamily="34" charset="0"/>
              <a:ea typeface="Source Sans Pro" panose="020B0503030403020204" pitchFamily="34" charset="0"/>
            </a:endParaRPr>
          </a:p>
          <a:p>
            <a:pPr lvl="1"/>
            <a:endParaRPr lang="en-US" sz="1100">
              <a:latin typeface="Source Sans Pro" panose="020B0503030403020204" pitchFamily="34" charset="0"/>
              <a:ea typeface="Source Sans Pro" panose="020B0503030403020204" pitchFamily="34" charset="0"/>
            </a:endParaRPr>
          </a:p>
          <a:p>
            <a:endParaRPr lang="en-NZ" sz="1100"/>
          </a:p>
        </p:txBody>
      </p:sp>
      <p:sp>
        <p:nvSpPr>
          <p:cNvPr id="4" name="Slide Number Placeholder 3"/>
          <p:cNvSpPr>
            <a:spLocks noGrp="1"/>
          </p:cNvSpPr>
          <p:nvPr>
            <p:ph type="sldNum" sz="quarter" idx="5"/>
          </p:nvPr>
        </p:nvSpPr>
        <p:spPr/>
        <p:txBody>
          <a:bodyPr/>
          <a:lstStyle/>
          <a:p>
            <a:fld id="{3B266993-375F-48B6-8DD0-BAB5B05FD4A7}" type="slidenum">
              <a:rPr lang="en-NZ" smtClean="0"/>
              <a:t>45</a:t>
            </a:fld>
            <a:endParaRPr lang="en-NZ"/>
          </a:p>
        </p:txBody>
      </p:sp>
    </p:spTree>
    <p:extLst>
      <p:ext uri="{BB962C8B-B14F-4D97-AF65-F5344CB8AC3E}">
        <p14:creationId xmlns:p14="http://schemas.microsoft.com/office/powerpoint/2010/main" val="15563152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664" y="3143926"/>
            <a:ext cx="8255654" cy="2676585"/>
          </a:xfrm>
        </p:spPr>
        <p:txBody>
          <a:bodyPr/>
          <a:lstStyle/>
          <a:p>
            <a:r>
              <a:rPr lang="en-US" sz="1000">
                <a:latin typeface="Source Sans Pro" panose="020B0503030403020204" pitchFamily="34" charset="0"/>
                <a:ea typeface="Source Sans Pro" panose="020B0503030403020204" pitchFamily="34" charset="0"/>
              </a:rPr>
              <a:t>Under s.117 of the Crown Entities Act, Crown entity boards must obtain the Public Service Commissioner’s consent on the terms and conditions of their chief executive’s employment.  This is to ensure consistency of employment practices across the public service.</a:t>
            </a:r>
          </a:p>
          <a:p>
            <a:pPr>
              <a:spcBef>
                <a:spcPts val="1200"/>
              </a:spcBef>
            </a:pPr>
            <a:r>
              <a:rPr lang="en-US" sz="1000">
                <a:latin typeface="Source Sans Pro" panose="020B0503030403020204" pitchFamily="34" charset="0"/>
                <a:ea typeface="Source Sans Pro" panose="020B0503030403020204" pitchFamily="34" charset="0"/>
              </a:rPr>
              <a:t>Being part of the public sector also means that boards are responsible for some particular obligations towards the people who work in their </a:t>
            </a:r>
            <a:r>
              <a:rPr lang="en-US" sz="1000" err="1">
                <a:latin typeface="Source Sans Pro" panose="020B0503030403020204" pitchFamily="34" charset="0"/>
                <a:ea typeface="Source Sans Pro" panose="020B0503030403020204" pitchFamily="34" charset="0"/>
              </a:rPr>
              <a:t>organisation</a:t>
            </a:r>
            <a:r>
              <a:rPr lang="en-US" sz="1000">
                <a:latin typeface="Source Sans Pro" panose="020B0503030403020204" pitchFamily="34" charset="0"/>
                <a:ea typeface="Source Sans Pro" panose="020B0503030403020204" pitchFamily="34" charset="0"/>
              </a:rPr>
              <a:t> and, more generally, showing a spirit of service to the public. The CEA (s.118) sets out what it means to be a good employer, including provisions about equal employment opportunities. </a:t>
            </a:r>
          </a:p>
          <a:p>
            <a:pPr algn="l"/>
            <a:r>
              <a:rPr lang="en-US" sz="1000" b="0" i="0">
                <a:solidFill>
                  <a:srgbClr val="000000"/>
                </a:solidFill>
                <a:effectLst/>
                <a:latin typeface="Source Sans Pro" panose="020B0503030403020204" pitchFamily="34" charset="0"/>
                <a:ea typeface="Source Sans Pro" panose="020B0503030403020204" pitchFamily="34" charset="0"/>
              </a:rPr>
              <a:t>Government Workforce Policy Statement (Workforce Policy) issued under Part 4 of the Public Service Act 2020. In accordance with s97, it is issued for the purpose of fostering a consistent, efficient, and effective approach to the negotiation of employment agreements and effective management of employment relations across agencies set out below.</a:t>
            </a:r>
          </a:p>
          <a:p>
            <a:pPr algn="l"/>
            <a:r>
              <a:rPr lang="en-US" sz="1000" b="0" i="0">
                <a:solidFill>
                  <a:srgbClr val="000000"/>
                </a:solidFill>
                <a:effectLst/>
                <a:latin typeface="Source Sans Pro" panose="020B0503030403020204" pitchFamily="34" charset="0"/>
                <a:ea typeface="Source Sans Pro" panose="020B0503030403020204" pitchFamily="34" charset="0"/>
              </a:rPr>
              <a:t>The Workforce Policy replaces the </a:t>
            </a:r>
            <a:r>
              <a:rPr lang="en-US" sz="1000" b="0" i="1">
                <a:solidFill>
                  <a:srgbClr val="000000"/>
                </a:solidFill>
                <a:effectLst/>
                <a:latin typeface="Source Sans Pro" panose="020B0503030403020204" pitchFamily="34" charset="0"/>
                <a:ea typeface="Source Sans Pro" panose="020B0503030403020204" pitchFamily="34" charset="0"/>
              </a:rPr>
              <a:t>Government Expectations on Employment Relations in the State Sector,</a:t>
            </a:r>
            <a:r>
              <a:rPr lang="en-US" sz="1000" b="0" i="0">
                <a:solidFill>
                  <a:srgbClr val="000000"/>
                </a:solidFill>
                <a:effectLst/>
                <a:latin typeface="Source Sans Pro" panose="020B0503030403020204" pitchFamily="34" charset="0"/>
                <a:ea typeface="Source Sans Pro" panose="020B0503030403020204" pitchFamily="34" charset="0"/>
              </a:rPr>
              <a:t> which Cabinet agreed in March 2018.</a:t>
            </a:r>
          </a:p>
          <a:p>
            <a:pPr algn="l"/>
            <a:r>
              <a:rPr lang="en-US" sz="1000" b="0" i="0">
                <a:solidFill>
                  <a:srgbClr val="000000"/>
                </a:solidFill>
                <a:effectLst/>
                <a:latin typeface="Source Sans Pro" panose="020B0503030403020204" pitchFamily="34" charset="0"/>
                <a:ea typeface="Source Sans Pro" panose="020B0503030403020204" pitchFamily="34" charset="0"/>
              </a:rPr>
              <a:t>Appendix 1 lists the </a:t>
            </a:r>
            <a:r>
              <a:rPr lang="en-US" sz="1000" b="0" i="0" u="none" strike="noStrike">
                <a:solidFill>
                  <a:srgbClr val="024089"/>
                </a:solidFill>
                <a:effectLst/>
                <a:latin typeface="Source Sans Pro" panose="020B0503030403020204" pitchFamily="34" charset="0"/>
                <a:ea typeface="Source Sans Pro" panose="020B0503030403020204" pitchFamily="34" charset="0"/>
                <a:hlinkClick r:id="rId3"/>
              </a:rPr>
              <a:t>agencies to which this Workforce Policy applies</a:t>
            </a:r>
            <a:r>
              <a:rPr lang="en-US" sz="1000" b="0" i="0">
                <a:solidFill>
                  <a:srgbClr val="000000"/>
                </a:solidFill>
                <a:effectLst/>
                <a:latin typeface="Source Sans Pro" panose="020B0503030403020204" pitchFamily="34" charset="0"/>
                <a:ea typeface="Source Sans Pro" panose="020B0503030403020204" pitchFamily="34" charset="0"/>
              </a:rPr>
              <a:t>. This encompasses:</a:t>
            </a:r>
          </a:p>
          <a:p>
            <a:pPr marL="171450" indent="-171450" algn="l">
              <a:buFont typeface="Arial" panose="020B0604020202020204" pitchFamily="34" charset="0"/>
              <a:buChar char="•"/>
            </a:pPr>
            <a:r>
              <a:rPr lang="en-US" sz="1000" b="0" i="0">
                <a:solidFill>
                  <a:srgbClr val="000000"/>
                </a:solidFill>
                <a:effectLst/>
                <a:latin typeface="Source Sans Pro" panose="020B0503030403020204" pitchFamily="34" charset="0"/>
                <a:ea typeface="Source Sans Pro" panose="020B0503030403020204" pitchFamily="34" charset="0"/>
              </a:rPr>
              <a:t> all Public Service agencies</a:t>
            </a:r>
          </a:p>
          <a:p>
            <a:pPr marL="171450" indent="-171450" algn="l">
              <a:buFont typeface="Arial" panose="020B0604020202020204" pitchFamily="34" charset="0"/>
              <a:buChar char="•"/>
            </a:pPr>
            <a:r>
              <a:rPr lang="en-US" sz="1000" b="0" i="0">
                <a:solidFill>
                  <a:srgbClr val="000000"/>
                </a:solidFill>
                <a:effectLst/>
                <a:latin typeface="Source Sans Pro" panose="020B0503030403020204" pitchFamily="34" charset="0"/>
                <a:ea typeface="Source Sans Pro" panose="020B0503030403020204" pitchFamily="34" charset="0"/>
              </a:rPr>
              <a:t> all Crown agents, including District Health Boards</a:t>
            </a:r>
          </a:p>
          <a:p>
            <a:pPr marL="171450" indent="-171450" algn="l">
              <a:buFont typeface="Arial" panose="020B0604020202020204" pitchFamily="34" charset="0"/>
              <a:buChar char="•"/>
            </a:pPr>
            <a:r>
              <a:rPr lang="en-US" sz="1000" b="0" i="0">
                <a:solidFill>
                  <a:srgbClr val="000000"/>
                </a:solidFill>
                <a:effectLst/>
                <a:latin typeface="Source Sans Pro" panose="020B0503030403020204" pitchFamily="34" charset="0"/>
                <a:ea typeface="Source Sans Pro" panose="020B0503030403020204" pitchFamily="34" charset="0"/>
              </a:rPr>
              <a:t> the New Zealand Police, the New Zealand </a:t>
            </a:r>
            <a:r>
              <a:rPr lang="en-US" sz="1000" b="0" i="0" err="1">
                <a:solidFill>
                  <a:srgbClr val="000000"/>
                </a:solidFill>
                <a:effectLst/>
                <a:latin typeface="Source Sans Pro" panose="020B0503030403020204" pitchFamily="34" charset="0"/>
                <a:ea typeface="Source Sans Pro" panose="020B0503030403020204" pitchFamily="34" charset="0"/>
              </a:rPr>
              <a:t>Defence</a:t>
            </a:r>
            <a:r>
              <a:rPr lang="en-US" sz="1000" b="0" i="0">
                <a:solidFill>
                  <a:srgbClr val="000000"/>
                </a:solidFill>
                <a:effectLst/>
                <a:latin typeface="Source Sans Pro" panose="020B0503030403020204" pitchFamily="34" charset="0"/>
                <a:ea typeface="Source Sans Pro" panose="020B0503030403020204" pitchFamily="34" charset="0"/>
              </a:rPr>
              <a:t> Force, and the Parliamentary Counsel Office</a:t>
            </a:r>
          </a:p>
          <a:p>
            <a:pPr marL="171450" indent="-171450" algn="l">
              <a:buFont typeface="Arial" panose="020B0604020202020204" pitchFamily="34" charset="0"/>
              <a:buChar char="•"/>
            </a:pPr>
            <a:r>
              <a:rPr lang="en-US" sz="1000" b="0" i="0">
                <a:solidFill>
                  <a:srgbClr val="000000"/>
                </a:solidFill>
                <a:effectLst/>
                <a:latin typeface="Source Sans Pro" panose="020B0503030403020204" pitchFamily="34" charset="0"/>
                <a:ea typeface="Source Sans Pro" panose="020B0503030403020204" pitchFamily="34" charset="0"/>
              </a:rPr>
              <a:t> other </a:t>
            </a:r>
            <a:r>
              <a:rPr lang="en-US" sz="1000" b="0" i="0" err="1">
                <a:solidFill>
                  <a:srgbClr val="000000"/>
                </a:solidFill>
                <a:effectLst/>
                <a:latin typeface="Source Sans Pro" panose="020B0503030403020204" pitchFamily="34" charset="0"/>
                <a:ea typeface="Source Sans Pro" panose="020B0503030403020204" pitchFamily="34" charset="0"/>
              </a:rPr>
              <a:t>organisations</a:t>
            </a:r>
            <a:r>
              <a:rPr lang="en-US" sz="1000" b="0" i="0">
                <a:solidFill>
                  <a:srgbClr val="000000"/>
                </a:solidFill>
                <a:effectLst/>
                <a:latin typeface="Source Sans Pro" panose="020B0503030403020204" pitchFamily="34" charset="0"/>
                <a:ea typeface="Source Sans Pro" panose="020B0503030403020204" pitchFamily="34" charset="0"/>
              </a:rPr>
              <a:t> as specified in Appendix 1.</a:t>
            </a:r>
          </a:p>
          <a:p>
            <a:pPr algn="l"/>
            <a:r>
              <a:rPr lang="en-US" sz="1000" b="0" i="0">
                <a:solidFill>
                  <a:srgbClr val="000000"/>
                </a:solidFill>
                <a:effectLst/>
                <a:latin typeface="Source Sans Pro" panose="020B0503030403020204" pitchFamily="34" charset="0"/>
                <a:ea typeface="Source Sans Pro" panose="020B0503030403020204" pitchFamily="34" charset="0"/>
              </a:rPr>
              <a:t>As set out in s.101 of the Public Service Act 2020, Public Service agencies and crown agents must give effect to this statement. All other agencies listed above must have regard to this Workforce Policy.</a:t>
            </a:r>
          </a:p>
          <a:p>
            <a:pPr algn="l"/>
            <a:r>
              <a:rPr lang="en-US" sz="1000" b="0" i="0">
                <a:solidFill>
                  <a:srgbClr val="000000"/>
                </a:solidFill>
                <a:effectLst/>
                <a:latin typeface="Source Sans Pro" panose="020B0503030403020204" pitchFamily="34" charset="0"/>
              </a:rPr>
              <a:t>This Workforce Policy should be read in conjunction with any other guidance on workforce matters e.g.  </a:t>
            </a:r>
          </a:p>
          <a:p>
            <a:pPr marL="171450" indent="-171450" algn="l">
              <a:buFont typeface="Arial" panose="020B0604020202020204" pitchFamily="34" charset="0"/>
              <a:buChar char="•"/>
            </a:pPr>
            <a:r>
              <a:rPr lang="en-US" sz="1000" b="0" i="0">
                <a:solidFill>
                  <a:srgbClr val="000000"/>
                </a:solidFill>
                <a:effectLst/>
                <a:latin typeface="Source Sans Pro" panose="020B0503030403020204" pitchFamily="34" charset="0"/>
              </a:rPr>
              <a:t> </a:t>
            </a:r>
            <a:r>
              <a:rPr lang="en-US" sz="1000">
                <a:solidFill>
                  <a:srgbClr val="000000"/>
                </a:solidFill>
                <a:latin typeface="Source Sans Pro" panose="020B0503030403020204" pitchFamily="34" charset="0"/>
                <a:ea typeface="Source Sans Pro" panose="020B0503030403020204" pitchFamily="34" charset="0"/>
              </a:rPr>
              <a:t>The Gender Pay Taskforce’s guidance to support agencies deliver Te </a:t>
            </a:r>
            <a:r>
              <a:rPr lang="en-US" sz="1000" err="1">
                <a:solidFill>
                  <a:srgbClr val="000000"/>
                </a:solidFill>
                <a:latin typeface="Source Sans Pro" panose="020B0503030403020204" pitchFamily="34" charset="0"/>
                <a:ea typeface="Source Sans Pro" panose="020B0503030403020204" pitchFamily="34" charset="0"/>
              </a:rPr>
              <a:t>Mahere</a:t>
            </a:r>
            <a:r>
              <a:rPr lang="en-US" sz="1000">
                <a:solidFill>
                  <a:srgbClr val="000000"/>
                </a:solidFill>
                <a:latin typeface="Source Sans Pro" panose="020B0503030403020204" pitchFamily="34" charset="0"/>
                <a:ea typeface="Source Sans Pro" panose="020B0503030403020204" pitchFamily="34" charset="0"/>
              </a:rPr>
              <a:t> Mahi </a:t>
            </a:r>
            <a:r>
              <a:rPr lang="en-US" sz="1000" err="1">
                <a:solidFill>
                  <a:srgbClr val="000000"/>
                </a:solidFill>
                <a:latin typeface="Source Sans Pro" panose="020B0503030403020204" pitchFamily="34" charset="0"/>
                <a:ea typeface="Source Sans Pro" panose="020B0503030403020204" pitchFamily="34" charset="0"/>
              </a:rPr>
              <a:t>Rerekētanga</a:t>
            </a:r>
            <a:r>
              <a:rPr lang="en-US" sz="1000">
                <a:solidFill>
                  <a:srgbClr val="000000"/>
                </a:solidFill>
                <a:latin typeface="Source Sans Pro" panose="020B0503030403020204" pitchFamily="34" charset="0"/>
                <a:ea typeface="Source Sans Pro" panose="020B0503030403020204" pitchFamily="34" charset="0"/>
              </a:rPr>
              <a:t> Ira </a:t>
            </a:r>
            <a:r>
              <a:rPr lang="en-US" sz="1000" err="1">
                <a:solidFill>
                  <a:srgbClr val="000000"/>
                </a:solidFill>
                <a:latin typeface="Source Sans Pro" panose="020B0503030403020204" pitchFamily="34" charset="0"/>
                <a:ea typeface="Source Sans Pro" panose="020B0503030403020204" pitchFamily="34" charset="0"/>
              </a:rPr>
              <a:t>Tangata</a:t>
            </a:r>
            <a:r>
              <a:rPr lang="en-US" sz="1000">
                <a:solidFill>
                  <a:srgbClr val="000000"/>
                </a:solidFill>
                <a:latin typeface="Source Sans Pro" panose="020B0503030403020204" pitchFamily="34" charset="0"/>
                <a:ea typeface="Source Sans Pro" panose="020B0503030403020204" pitchFamily="34" charset="0"/>
              </a:rPr>
              <a:t> </a:t>
            </a:r>
          </a:p>
          <a:p>
            <a:pPr marL="171450" indent="-171450" algn="l">
              <a:buFont typeface="Arial" panose="020B0604020202020204" pitchFamily="34" charset="0"/>
              <a:buChar char="•"/>
            </a:pPr>
            <a:r>
              <a:rPr lang="en-US" sz="1000">
                <a:solidFill>
                  <a:srgbClr val="000000"/>
                </a:solidFill>
                <a:latin typeface="Source Sans Pro" panose="020B0503030403020204" pitchFamily="34" charset="0"/>
                <a:ea typeface="Source Sans Pro" panose="020B0503030403020204" pitchFamily="34" charset="0"/>
              </a:rPr>
              <a:t>The Gender Pay Gap Action Plan and give effect to the Gender Pay Principles.</a:t>
            </a:r>
          </a:p>
          <a:p>
            <a:pPr marL="171450" indent="-171450" algn="l">
              <a:buFont typeface="Arial" panose="020B0604020202020204" pitchFamily="34" charset="0"/>
              <a:buChar char="•"/>
            </a:pPr>
            <a:r>
              <a:rPr lang="en-US" sz="1000">
                <a:solidFill>
                  <a:srgbClr val="000000"/>
                </a:solidFill>
                <a:latin typeface="Source Sans Pro" panose="020B0503030403020204" pitchFamily="34" charset="0"/>
                <a:ea typeface="Source Sans Pro" panose="020B0503030403020204" pitchFamily="34" charset="0"/>
              </a:rPr>
              <a:t>Positive and Safe Workplaces model standards</a:t>
            </a:r>
          </a:p>
          <a:p>
            <a:pPr marL="171450" indent="-171450" algn="l">
              <a:buFont typeface="Arial" panose="020B0604020202020204" pitchFamily="34" charset="0"/>
              <a:buChar char="•"/>
            </a:pPr>
            <a:r>
              <a:rPr lang="en-US" sz="1000">
                <a:solidFill>
                  <a:srgbClr val="000000"/>
                </a:solidFill>
                <a:latin typeface="Source Sans Pro" panose="020B0503030403020204" pitchFamily="34" charset="0"/>
                <a:ea typeface="Source Sans Pro" panose="020B0503030403020204" pitchFamily="34" charset="0"/>
              </a:rPr>
              <a:t>Any principles and guidance issued on pay in the public sector.</a:t>
            </a:r>
          </a:p>
          <a:p>
            <a:endParaRPr lang="en-NZ" sz="1000"/>
          </a:p>
        </p:txBody>
      </p:sp>
      <p:sp>
        <p:nvSpPr>
          <p:cNvPr id="4" name="Slide Number Placeholder 3"/>
          <p:cNvSpPr>
            <a:spLocks noGrp="1"/>
          </p:cNvSpPr>
          <p:nvPr>
            <p:ph type="sldNum" sz="quarter" idx="5"/>
          </p:nvPr>
        </p:nvSpPr>
        <p:spPr/>
        <p:txBody>
          <a:bodyPr/>
          <a:lstStyle/>
          <a:p>
            <a:fld id="{3B266993-375F-48B6-8DD0-BAB5B05FD4A7}" type="slidenum">
              <a:rPr lang="en-NZ" smtClean="0"/>
              <a:t>46</a:t>
            </a:fld>
            <a:endParaRPr lang="en-NZ"/>
          </a:p>
        </p:txBody>
      </p:sp>
    </p:spTree>
    <p:extLst>
      <p:ext uri="{BB962C8B-B14F-4D97-AF65-F5344CB8AC3E}">
        <p14:creationId xmlns:p14="http://schemas.microsoft.com/office/powerpoint/2010/main" val="1563849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a:t>The Cabinet fees framework is available at: https://dpmc.govt.nz/publications/co-19-1-fees-framework-members-appointed-bodies-which-crown-has-interest  </a:t>
            </a:r>
          </a:p>
          <a:p>
            <a:endParaRPr lang="en-NZ" sz="1000"/>
          </a:p>
          <a:p>
            <a:r>
              <a:rPr lang="en-NZ" sz="1000"/>
              <a:t>Categories of bodies are as follows, where each category has a set of applicable fee ranges:</a:t>
            </a:r>
          </a:p>
          <a:p>
            <a:pPr marL="0" lvl="1">
              <a:tabLst>
                <a:tab pos="542925" algn="l"/>
              </a:tabLst>
            </a:pPr>
            <a:r>
              <a:rPr lang="en-NZ" sz="1000"/>
              <a:t>Group 1: 	</a:t>
            </a:r>
            <a:r>
              <a:rPr lang="en-US" sz="1000"/>
              <a:t>Royal Commissions, Commissions of Inquiry, and Ministerial Inquiries</a:t>
            </a:r>
          </a:p>
          <a:p>
            <a:pPr marL="0" lvl="1">
              <a:tabLst>
                <a:tab pos="542925" algn="l"/>
              </a:tabLst>
            </a:pPr>
            <a:r>
              <a:rPr lang="en-US" sz="1000"/>
              <a:t>Group 2: 	Statutory Tribunals and Authorities</a:t>
            </a:r>
          </a:p>
          <a:p>
            <a:pPr marL="0" lvl="1">
              <a:tabLst>
                <a:tab pos="542925" algn="l"/>
              </a:tabLst>
            </a:pPr>
            <a:r>
              <a:rPr lang="en-US" sz="1000"/>
              <a:t>Group 3: 	Governance Boards:</a:t>
            </a:r>
          </a:p>
          <a:p>
            <a:pPr marL="0" lvl="2">
              <a:tabLst>
                <a:tab pos="542925" algn="l"/>
              </a:tabLst>
            </a:pPr>
            <a:r>
              <a:rPr lang="en-US" sz="1000"/>
              <a:t>	Group 3a: Governance Boards (including DHBs and TEIs)</a:t>
            </a:r>
          </a:p>
          <a:p>
            <a:pPr marL="0" lvl="2">
              <a:tabLst>
                <a:tab pos="542925" algn="l"/>
              </a:tabLst>
            </a:pPr>
            <a:r>
              <a:rPr lang="en-US" sz="1000"/>
              <a:t>	Group 3b: Subsidiary Bodies of Statutory Entities </a:t>
            </a:r>
          </a:p>
          <a:p>
            <a:pPr marL="0" lvl="2">
              <a:tabLst>
                <a:tab pos="542925" algn="l"/>
              </a:tabLst>
            </a:pPr>
            <a:r>
              <a:rPr lang="en-US" sz="1000"/>
              <a:t>Group 4: 	All other committees and other bodies</a:t>
            </a:r>
          </a:p>
          <a:p>
            <a:pPr>
              <a:spcBef>
                <a:spcPts val="1200"/>
              </a:spcBef>
            </a:pPr>
            <a:r>
              <a:rPr lang="en-NZ" sz="1000"/>
              <a:t>Monitoring departments administer the application of the Cabinet Fees Framework to their entities. They periodically review fees, on behalf of the Minister, once they are set.  The entity also can initiate a review.  Whoever initiates the review, an entity will need to provide the necessary information, but a review does not necessarily mean that a fee increase will occur.</a:t>
            </a:r>
          </a:p>
          <a:p>
            <a:pPr>
              <a:spcBef>
                <a:spcPts val="1200"/>
              </a:spcBef>
            </a:pPr>
            <a:r>
              <a:rPr lang="en-NZ" sz="1000"/>
              <a:t>Exceptions to fees set in accordance with the Framework require consultation with the Minister of State Services and are usually referred through the Cabinet Appointments and Honours Committee process.</a:t>
            </a:r>
          </a:p>
          <a:p>
            <a:pPr>
              <a:spcBef>
                <a:spcPts val="1200"/>
              </a:spcBef>
            </a:pPr>
            <a:r>
              <a:rPr lang="en-NZ" sz="1000"/>
              <a:t>No compensation is payable for loss of office (members of Crown entity boards are not employees).</a:t>
            </a:r>
          </a:p>
          <a:p>
            <a:pPr>
              <a:spcBef>
                <a:spcPts val="1200"/>
              </a:spcBef>
            </a:pPr>
            <a:r>
              <a:rPr lang="en-NZ" sz="1000"/>
              <a:t>The role of the Remuneration Authority in setting remuneration for individuals appointed to statutory bodies and other authorities is covered in Cabinet Office Circular CO (11) 07, available at </a:t>
            </a:r>
            <a:r>
              <a:rPr lang="en-NZ" sz="1000">
                <a:hlinkClick r:id="rId3"/>
              </a:rPr>
              <a:t>www.dpmc.govt.nz/cabinet/circulars/co11/7</a:t>
            </a:r>
            <a:r>
              <a:rPr lang="en-NZ" sz="1000"/>
              <a:t>. </a:t>
            </a:r>
          </a:p>
          <a:p>
            <a:endParaRPr lang="en-NZ" sz="1000"/>
          </a:p>
        </p:txBody>
      </p:sp>
      <p:sp>
        <p:nvSpPr>
          <p:cNvPr id="4" name="Slide Number Placeholder 3"/>
          <p:cNvSpPr>
            <a:spLocks noGrp="1"/>
          </p:cNvSpPr>
          <p:nvPr>
            <p:ph type="sldNum" sz="quarter" idx="5"/>
          </p:nvPr>
        </p:nvSpPr>
        <p:spPr/>
        <p:txBody>
          <a:bodyPr/>
          <a:lstStyle/>
          <a:p>
            <a:fld id="{3B266993-375F-48B6-8DD0-BAB5B05FD4A7}" type="slidenum">
              <a:rPr lang="en-NZ" smtClean="0"/>
              <a:t>47</a:t>
            </a:fld>
            <a:endParaRPr lang="en-NZ"/>
          </a:p>
        </p:txBody>
      </p:sp>
    </p:spTree>
    <p:extLst>
      <p:ext uri="{BB962C8B-B14F-4D97-AF65-F5344CB8AC3E}">
        <p14:creationId xmlns:p14="http://schemas.microsoft.com/office/powerpoint/2010/main" val="1869607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48</a:t>
            </a:fld>
            <a:endParaRPr lang="en-NZ"/>
          </a:p>
        </p:txBody>
      </p:sp>
    </p:spTree>
    <p:extLst>
      <p:ext uri="{BB962C8B-B14F-4D97-AF65-F5344CB8AC3E}">
        <p14:creationId xmlns:p14="http://schemas.microsoft.com/office/powerpoint/2010/main" val="395315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Collective duties are set out in sections 49-52 of the Crown Entities Act 2004.</a:t>
            </a: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49</a:t>
            </a:fld>
            <a:endParaRPr lang="en-NZ"/>
          </a:p>
        </p:txBody>
      </p:sp>
    </p:spTree>
    <p:extLst>
      <p:ext uri="{BB962C8B-B14F-4D97-AF65-F5344CB8AC3E}">
        <p14:creationId xmlns:p14="http://schemas.microsoft.com/office/powerpoint/2010/main" val="384175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050"/>
          </a:p>
        </p:txBody>
      </p:sp>
      <p:sp>
        <p:nvSpPr>
          <p:cNvPr id="4" name="Slide Number Placeholder 3"/>
          <p:cNvSpPr>
            <a:spLocks noGrp="1"/>
          </p:cNvSpPr>
          <p:nvPr>
            <p:ph type="sldNum" sz="quarter" idx="5"/>
          </p:nvPr>
        </p:nvSpPr>
        <p:spPr/>
        <p:txBody>
          <a:bodyPr/>
          <a:lstStyle/>
          <a:p>
            <a:fld id="{3B266993-375F-48B6-8DD0-BAB5B05FD4A7}" type="slidenum">
              <a:rPr lang="en-NZ" smtClean="0"/>
              <a:t>5</a:t>
            </a:fld>
            <a:endParaRPr lang="en-NZ"/>
          </a:p>
        </p:txBody>
      </p:sp>
    </p:spTree>
    <p:extLst>
      <p:ext uri="{BB962C8B-B14F-4D97-AF65-F5344CB8AC3E}">
        <p14:creationId xmlns:p14="http://schemas.microsoft.com/office/powerpoint/2010/main" val="19302661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831850"/>
            <a:ext cx="4081462" cy="2295525"/>
          </a:xfrm>
        </p:spPr>
      </p:sp>
      <p:sp>
        <p:nvSpPr>
          <p:cNvPr id="3" name="Notes Placeholder 2"/>
          <p:cNvSpPr>
            <a:spLocks noGrp="1"/>
          </p:cNvSpPr>
          <p:nvPr>
            <p:ph type="body" idx="1"/>
          </p:nvPr>
        </p:nvSpPr>
        <p:spPr>
          <a:xfrm>
            <a:off x="992664" y="3271381"/>
            <a:ext cx="7941310" cy="2956989"/>
          </a:xfrm>
        </p:spPr>
        <p:txBody>
          <a:bodyPr/>
          <a:lstStyle/>
          <a:p>
            <a:r>
              <a:rPr lang="en-US" sz="1200"/>
              <a:t>Individual duties are set out in sections 53-57 of the Crown Entities Act 2004</a:t>
            </a:r>
          </a:p>
          <a:p>
            <a:pPr>
              <a:spcBef>
                <a:spcPts val="1200"/>
              </a:spcBef>
            </a:pPr>
            <a:r>
              <a:rPr lang="en-US" sz="1200"/>
              <a:t>These are referred to in other circumstances as directors’ ‘fiduciary duties’.  It is unusual to see them spelled out in statute like this (this is one of the areas where there are differences from companies legislation, although similar powers are set out in Part VIII of the Companies Act 1993). It is a way of underlining the </a:t>
            </a:r>
            <a:r>
              <a:rPr lang="en-US" sz="1200" err="1"/>
              <a:t>rigour</a:t>
            </a:r>
            <a:r>
              <a:rPr lang="en-US" sz="1200"/>
              <a:t> and thoroughness which boards and members should bring to their duties. </a:t>
            </a:r>
          </a:p>
          <a:p>
            <a:pPr>
              <a:spcBef>
                <a:spcPts val="1200"/>
              </a:spcBef>
            </a:pPr>
            <a:r>
              <a:rPr lang="en-US" sz="1200" i="1"/>
              <a:t>The role of Board members is to govern the entity.  They can not let advocacy of particular interests override or undermine their governance responsibilities or duties as members. </a:t>
            </a:r>
          </a:p>
          <a:p>
            <a:pPr>
              <a:spcBef>
                <a:spcPts val="1200"/>
              </a:spcBef>
            </a:pPr>
            <a:r>
              <a:rPr lang="en-US" sz="1200"/>
              <a:t>Board members of Crown entities and Corporations Sole are specifically accountable to the Minister for complying with:</a:t>
            </a:r>
          </a:p>
          <a:p>
            <a:pPr marL="180975" indent="-180975">
              <a:buFontTx/>
              <a:buChar char="•"/>
            </a:pPr>
            <a:r>
              <a:rPr lang="en-US" sz="1200"/>
              <a:t>the board's collective duties</a:t>
            </a:r>
          </a:p>
          <a:p>
            <a:pPr marL="180975" indent="-180975">
              <a:buFontTx/>
              <a:buChar char="•"/>
            </a:pPr>
            <a:r>
              <a:rPr lang="en-US" sz="1200"/>
              <a:t>their individual duties as members (these duties are also owed to the Crown entity)</a:t>
            </a:r>
          </a:p>
          <a:p>
            <a:pPr marL="180975" indent="-180975">
              <a:buFontTx/>
              <a:buChar char="•"/>
            </a:pPr>
            <a:r>
              <a:rPr lang="en-US" sz="1200"/>
              <a:t>any directions applicable to the Crown entity</a:t>
            </a:r>
          </a:p>
          <a:p>
            <a:pPr>
              <a:spcBef>
                <a:spcPts val="1200"/>
              </a:spcBef>
            </a:pPr>
            <a:r>
              <a:rPr lang="en-US" sz="1200"/>
              <a:t>There are specific enforcement mechanisms in the Act that can be used in the event of breach of duties.</a:t>
            </a: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50</a:t>
            </a:fld>
            <a:endParaRPr lang="en-NZ"/>
          </a:p>
        </p:txBody>
      </p:sp>
    </p:spTree>
    <p:extLst>
      <p:ext uri="{BB962C8B-B14F-4D97-AF65-F5344CB8AC3E}">
        <p14:creationId xmlns:p14="http://schemas.microsoft.com/office/powerpoint/2010/main" val="22751687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sng"/>
              <a:t>Performance information must be specified clearly enough to allow the Crown entity's actual performance to be assessed</a:t>
            </a:r>
            <a:r>
              <a:rPr lang="en-US" sz="1100"/>
              <a:t>.</a:t>
            </a:r>
          </a:p>
          <a:p>
            <a:pPr>
              <a:spcBef>
                <a:spcPts val="1200"/>
              </a:spcBef>
            </a:pPr>
            <a:r>
              <a:rPr lang="en-US" sz="1100"/>
              <a:t>Ministers’ right to know is not unlimited. This is subject to s.134 of the Crown Entities Act, which sets out good reasons for refusing to supply</a:t>
            </a:r>
            <a:r>
              <a:rPr lang="en-US" sz="1100" baseline="0"/>
              <a:t> requested information</a:t>
            </a:r>
            <a:r>
              <a:rPr lang="en-US" sz="1100"/>
              <a:t>.  An entity with statutory independent functions may be able to raise the objection that supplying information would limit its ability to act judicially or carry out statutorily independent functions.  An entity might also raise protection of the privacy of a person as a ground for objection but Ministers’ need to have information to carry out ministerial duties can outweigh privacy objections.</a:t>
            </a:r>
          </a:p>
          <a:p>
            <a:pPr>
              <a:spcBef>
                <a:spcPts val="1200"/>
              </a:spcBef>
            </a:pPr>
            <a:r>
              <a:rPr lang="en-US" sz="1100"/>
              <a:t>Requests for monitoring information can be a source of friction between Crown entities, Ministers and their departments and should be handled sensitively. The Cabinet Office Manual states that:</a:t>
            </a:r>
          </a:p>
          <a:p>
            <a:pPr marL="361950" lvl="1">
              <a:spcBef>
                <a:spcPts val="600"/>
              </a:spcBef>
            </a:pPr>
            <a:r>
              <a:rPr lang="en-US" sz="1100" i="1"/>
              <a:t>"Ministers and their monitoring departments will ideally tell Crown entities in advance what information they must provide, and will try to keep requests for additional information to a minimum.  Unanticipated demands for information can disrupt an effective working relationship between Ministers (and/or monitoring departments) and their Crown entities." </a:t>
            </a:r>
          </a:p>
          <a:p>
            <a:pPr>
              <a:spcBef>
                <a:spcPts val="1200"/>
              </a:spcBef>
            </a:pPr>
            <a:r>
              <a:rPr lang="en-US" sz="1100"/>
              <a:t>If necessary, responsible</a:t>
            </a:r>
            <a:r>
              <a:rPr lang="en-US" sz="1100" baseline="0"/>
              <a:t> and Shareholding Ministers can transparently and formally delegate to the monitoring department the power to request information.  However, in the normal course of events, </a:t>
            </a:r>
            <a:endParaRPr lang="en-NZ" sz="1100"/>
          </a:p>
        </p:txBody>
      </p:sp>
      <p:sp>
        <p:nvSpPr>
          <p:cNvPr id="4" name="Slide Number Placeholder 3"/>
          <p:cNvSpPr>
            <a:spLocks noGrp="1"/>
          </p:cNvSpPr>
          <p:nvPr>
            <p:ph type="sldNum" sz="quarter" idx="5"/>
          </p:nvPr>
        </p:nvSpPr>
        <p:spPr/>
        <p:txBody>
          <a:bodyPr/>
          <a:lstStyle/>
          <a:p>
            <a:fld id="{3B266993-375F-48B6-8DD0-BAB5B05FD4A7}" type="slidenum">
              <a:rPr lang="en-NZ" smtClean="0"/>
              <a:t>51</a:t>
            </a:fld>
            <a:endParaRPr lang="en-NZ"/>
          </a:p>
        </p:txBody>
      </p:sp>
    </p:spTree>
    <p:extLst>
      <p:ext uri="{BB962C8B-B14F-4D97-AF65-F5344CB8AC3E}">
        <p14:creationId xmlns:p14="http://schemas.microsoft.com/office/powerpoint/2010/main" val="511277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Further information can be found in the Board Appointment and Induction Guidelines </a:t>
            </a:r>
            <a:r>
              <a:rPr lang="en-US" sz="1200">
                <a:hlinkClick r:id="rId3"/>
              </a:rPr>
              <a:t>https://www.publicservice.govt.nz/assets/SSC-Site-Assets/System-and-Agency-Performance/Board-Appointment-and-Induction-Guidelines.pdf</a:t>
            </a:r>
            <a:r>
              <a:rPr lang="en-US" sz="1200"/>
              <a:t> ) and under ss 120-126 of the CE Act.</a:t>
            </a:r>
          </a:p>
          <a:p>
            <a:pPr>
              <a:spcBef>
                <a:spcPts val="1200"/>
              </a:spcBef>
            </a:pPr>
            <a:r>
              <a:rPr lang="en-US" sz="1200"/>
              <a:t>Boards also may wish to seek their own legal advice.</a:t>
            </a: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52</a:t>
            </a:fld>
            <a:endParaRPr lang="en-NZ"/>
          </a:p>
        </p:txBody>
      </p:sp>
    </p:spTree>
    <p:extLst>
      <p:ext uri="{BB962C8B-B14F-4D97-AF65-F5344CB8AC3E}">
        <p14:creationId xmlns:p14="http://schemas.microsoft.com/office/powerpoint/2010/main" val="7732918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53</a:t>
            </a:fld>
            <a:endParaRPr lang="en-NZ"/>
          </a:p>
        </p:txBody>
      </p:sp>
    </p:spTree>
    <p:extLst>
      <p:ext uri="{BB962C8B-B14F-4D97-AF65-F5344CB8AC3E}">
        <p14:creationId xmlns:p14="http://schemas.microsoft.com/office/powerpoint/2010/main" val="11469331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664" y="3271381"/>
            <a:ext cx="8288743" cy="2676585"/>
          </a:xfrm>
        </p:spPr>
        <p:txBody>
          <a:bodyPr/>
          <a:lstStyle/>
          <a:p>
            <a:r>
              <a:rPr lang="en-US" sz="1200">
                <a:latin typeface="Source Sans Pro" panose="020B0503030403020204" pitchFamily="34" charset="0"/>
                <a:ea typeface="Source Sans Pro" panose="020B0503030403020204" pitchFamily="34" charset="0"/>
              </a:rPr>
              <a:t>Interests are defined (for statutory entities) in s.62 of the Crown Entities Act. They are not solely financial and they do not apply solely to the member him/herself.</a:t>
            </a:r>
          </a:p>
          <a:p>
            <a:pPr>
              <a:spcBef>
                <a:spcPts val="1200"/>
              </a:spcBef>
            </a:pPr>
            <a:r>
              <a:rPr lang="en-US" sz="1200">
                <a:latin typeface="Source Sans Pro" panose="020B0503030403020204" pitchFamily="34" charset="0"/>
                <a:ea typeface="Source Sans Pro" panose="020B0503030403020204" pitchFamily="34" charset="0"/>
              </a:rPr>
              <a:t>A person is not ‘interested’ in a matter if it relates to something so remote or insignificant that it cannot be reasonably regarded as likely to influence the member in carrying out responsibilities under the Act. </a:t>
            </a:r>
          </a:p>
          <a:p>
            <a:pPr>
              <a:spcBef>
                <a:spcPts val="1200"/>
              </a:spcBef>
            </a:pPr>
            <a:r>
              <a:rPr lang="en-GB" sz="1200">
                <a:latin typeface="Source Sans Pro" panose="020B0503030403020204" pitchFamily="34" charset="0"/>
                <a:ea typeface="Source Sans Pro" panose="020B0503030403020204" pitchFamily="34" charset="0"/>
              </a:rPr>
              <a:t>Ministers must confirm, in their submission to the Cabinet Appointments and Honours  Committee that:</a:t>
            </a:r>
          </a:p>
          <a:p>
            <a:pPr marL="180975" indent="-180975">
              <a:buFont typeface="Arial" pitchFamily="34" charset="0"/>
              <a:buChar char="•"/>
            </a:pPr>
            <a:r>
              <a:rPr lang="en-GB" sz="1200">
                <a:latin typeface="Source Sans Pro" panose="020B0503030403020204" pitchFamily="34" charset="0"/>
                <a:ea typeface="Source Sans Pro" panose="020B0503030403020204" pitchFamily="34" charset="0"/>
              </a:rPr>
              <a:t>appropriate enquiries concerning conflicts of interest have been carried out, to identify any conflict of interest that could reasonably be identified; and </a:t>
            </a:r>
          </a:p>
          <a:p>
            <a:pPr marL="180975" indent="-180975">
              <a:buFont typeface="Arial" pitchFamily="34" charset="0"/>
              <a:buChar char="•"/>
            </a:pPr>
            <a:r>
              <a:rPr lang="en-GB" sz="1200">
                <a:latin typeface="Source Sans Pro" panose="020B0503030403020204" pitchFamily="34" charset="0"/>
                <a:ea typeface="Source Sans Pro" panose="020B0503030403020204" pitchFamily="34" charset="0"/>
              </a:rPr>
              <a:t>either no conflicts of interest have been identified, or how it is proposed to deal with an identified conflict. </a:t>
            </a:r>
          </a:p>
          <a:p>
            <a:pPr algn="l" fontAlgn="base"/>
            <a:r>
              <a:rPr lang="en-NZ" sz="1200" b="1" i="0">
                <a:solidFill>
                  <a:srgbClr val="000000"/>
                </a:solidFill>
                <a:effectLst/>
                <a:latin typeface="Source Sans Pro" panose="020B0503030403020204" pitchFamily="34" charset="0"/>
                <a:ea typeface="Source Sans Pro" panose="020B0503030403020204" pitchFamily="34" charset="0"/>
              </a:rPr>
              <a:t>S.31 </a:t>
            </a:r>
            <a:r>
              <a:rPr lang="en-NZ" sz="1200" b="0" i="0">
                <a:solidFill>
                  <a:srgbClr val="000000"/>
                </a:solidFill>
                <a:effectLst/>
                <a:latin typeface="Source Sans Pro" panose="020B0503030403020204" pitchFamily="34" charset="0"/>
                <a:ea typeface="Source Sans Pro" panose="020B0503030403020204" pitchFamily="34" charset="0"/>
              </a:rPr>
              <a:t>Before a person is appointed as a member of a statutory entity, the person must—</a:t>
            </a:r>
          </a:p>
          <a:p>
            <a:pPr algn="just" fontAlgn="base"/>
            <a:r>
              <a:rPr lang="en-NZ" sz="1200" b="0" i="0">
                <a:solidFill>
                  <a:srgbClr val="000000"/>
                </a:solidFill>
                <a:effectLst/>
                <a:latin typeface="Source Sans Pro" panose="020B0503030403020204" pitchFamily="34" charset="0"/>
                <a:ea typeface="Source Sans Pro" panose="020B0503030403020204" pitchFamily="34" charset="0"/>
              </a:rPr>
              <a:t>(a) consent in writing to being a member; and</a:t>
            </a:r>
          </a:p>
          <a:p>
            <a:pPr algn="just" fontAlgn="base"/>
            <a:r>
              <a:rPr lang="en-NZ" sz="1200" b="0" i="0">
                <a:solidFill>
                  <a:srgbClr val="000000"/>
                </a:solidFill>
                <a:effectLst/>
                <a:latin typeface="Source Sans Pro" panose="020B0503030403020204" pitchFamily="34" charset="0"/>
                <a:ea typeface="Source Sans Pro" panose="020B0503030403020204" pitchFamily="34" charset="0"/>
              </a:rPr>
              <a:t>(b) certify that he or she is not disqualified from being a member; and</a:t>
            </a:r>
          </a:p>
          <a:p>
            <a:pPr algn="just" fontAlgn="base"/>
            <a:r>
              <a:rPr lang="en-NZ" sz="1200" b="0" i="0">
                <a:solidFill>
                  <a:srgbClr val="000000"/>
                </a:solidFill>
                <a:effectLst/>
                <a:latin typeface="Source Sans Pro" panose="020B0503030403020204" pitchFamily="34" charset="0"/>
                <a:ea typeface="Source Sans Pro" panose="020B0503030403020204" pitchFamily="34" charset="0"/>
              </a:rPr>
              <a:t>(c) disclose to the responsible Minister the nature and extent (including monetary value, if quantifiable) of all interests that the person has at that time, or is likely to have, in matters relating to the statutory entity.</a:t>
            </a:r>
          </a:p>
          <a:p>
            <a:pPr algn="just" fontAlgn="base"/>
            <a:r>
              <a:rPr lang="en-NZ" sz="1200" b="0" i="0">
                <a:solidFill>
                  <a:srgbClr val="000000"/>
                </a:solidFill>
                <a:effectLst/>
                <a:latin typeface="Source Sans Pro" panose="020B0503030403020204" pitchFamily="34" charset="0"/>
                <a:ea typeface="Source Sans Pro" panose="020B0503030403020204" pitchFamily="34" charset="0"/>
              </a:rPr>
              <a:t>(2) The board of the entity must notify the responsible Minister of a failure to comply with subsection (1)﻿(c) as soon as practicable after becoming aware of the failure.</a:t>
            </a:r>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54</a:t>
            </a:fld>
            <a:endParaRPr lang="en-NZ"/>
          </a:p>
        </p:txBody>
      </p:sp>
    </p:spTree>
    <p:extLst>
      <p:ext uri="{BB962C8B-B14F-4D97-AF65-F5344CB8AC3E}">
        <p14:creationId xmlns:p14="http://schemas.microsoft.com/office/powerpoint/2010/main" val="459389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Resource:</a:t>
            </a:r>
          </a:p>
          <a:p>
            <a:r>
              <a:rPr lang="en-US" sz="1200" b="1"/>
              <a:t>See the report by the Auditor-General: Managing conflicts of interest: Guidance for public entities</a:t>
            </a:r>
            <a:r>
              <a:rPr lang="en-US" sz="1200"/>
              <a:t> </a:t>
            </a:r>
            <a:r>
              <a:rPr lang="en-US" sz="1200" b="1"/>
              <a:t>(2007) </a:t>
            </a:r>
            <a:r>
              <a:rPr lang="en-US" sz="1200"/>
              <a:t>[https://oag.parliament.nz/good-practice/conflicts-of-interest ]</a:t>
            </a:r>
          </a:p>
          <a:p>
            <a:r>
              <a:rPr lang="en-US"/>
              <a:t>Also the Public Service Commissioner’s Model Standards </a:t>
            </a:r>
            <a:r>
              <a:rPr lang="en-US">
                <a:hlinkClick r:id="rId3"/>
              </a:rPr>
              <a:t>https://www.publicservice.govt.nz/assets/Legacy/resources/conflicts-of-interest-model-standards.pdf</a:t>
            </a:r>
            <a:r>
              <a:rPr lang="en-US"/>
              <a:t> </a:t>
            </a:r>
            <a:endParaRPr lang="en-US" sz="1200"/>
          </a:p>
          <a:p>
            <a:pPr>
              <a:spcBef>
                <a:spcPts val="360"/>
              </a:spcBef>
            </a:pPr>
            <a:r>
              <a:rPr lang="en-US" sz="1200"/>
              <a:t>For example, Appendix 2: Some key statutory rules about conflicts of interest</a:t>
            </a:r>
          </a:p>
          <a:p>
            <a:pPr>
              <a:spcBef>
                <a:spcPts val="1200"/>
              </a:spcBef>
            </a:pPr>
            <a:r>
              <a:rPr lang="en-US" sz="1200"/>
              <a:t>The descriptions provide a summary of some key statutory provisions, and enable a comparison between them. They are necessarily brief and general in nature, and are not a comprehensive statement of the relevant law. Readers wanting to apply the rules to a particular situation should refer to the wording of the relevant statute, or seek legal advice.</a:t>
            </a:r>
          </a:p>
          <a:p>
            <a:pPr>
              <a:spcBef>
                <a:spcPts val="1200"/>
              </a:spcBef>
            </a:pPr>
            <a:r>
              <a:rPr lang="en-US" sz="1200"/>
              <a:t>The Acts discussed in this Appendix are the:</a:t>
            </a:r>
          </a:p>
          <a:p>
            <a:r>
              <a:rPr lang="en-US" sz="1200">
                <a:hlinkClick r:id="rId4" tooltip="http://www.oag.govt.nz/2007/conflicts-public-entities/appendix2.htm#cea"/>
              </a:rPr>
              <a:t>Crown Entities Act 2004</a:t>
            </a:r>
            <a:endParaRPr lang="en-US" sz="1200"/>
          </a:p>
          <a:p>
            <a:r>
              <a:rPr lang="en-US" sz="1200">
                <a:hlinkClick r:id="rId4" tooltip="http://www.oag.govt.nz/2007/conflicts-public-entities/appendix2.htm#phda"/>
              </a:rPr>
              <a:t>New Zealand Public Health and Disability Act 2000</a:t>
            </a:r>
            <a:endParaRPr lang="en-US" sz="1200"/>
          </a:p>
          <a:p>
            <a:r>
              <a:rPr lang="en-US" sz="1200">
                <a:hlinkClick r:id="rId4" tooltip="http://www.oag.govt.nz/2007/conflicts-public-entities/appendix2.htm#ca"/>
              </a:rPr>
              <a:t>Companies Act 1993</a:t>
            </a:r>
            <a:endParaRPr lang="en-US" sz="1200"/>
          </a:p>
          <a:p>
            <a:r>
              <a:rPr lang="en-US" sz="1200">
                <a:hlinkClick r:id="rId4" tooltip="http://www.oag.govt.nz/2007/conflicts-public-entities/appendix2.htm#lamia"/>
              </a:rPr>
              <a:t>Local Authorities (Members' Interests) Act 1968</a:t>
            </a:r>
            <a:endParaRPr lang="en-US" sz="1200"/>
          </a:p>
          <a:p>
            <a:r>
              <a:rPr lang="en-US" sz="1200">
                <a:hlinkClick r:id="rId4" tooltip="http://www.oag.govt.nz/2007/conflicts-public-entities/appendix2.htm#ea"/>
              </a:rPr>
              <a:t>Education Act 1989</a:t>
            </a:r>
            <a:endParaRPr lang="en-US" sz="12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55</a:t>
            </a:fld>
            <a:endParaRPr lang="en-NZ"/>
          </a:p>
        </p:txBody>
      </p:sp>
    </p:spTree>
    <p:extLst>
      <p:ext uri="{BB962C8B-B14F-4D97-AF65-F5344CB8AC3E}">
        <p14:creationId xmlns:p14="http://schemas.microsoft.com/office/powerpoint/2010/main" val="39583984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See s. 66 of the Act. -  An exception to these requirements may be made when the board chair is satisfied that it is in the public interest to allow a member with a "specified class of interest" to act despite their interest in a matter (s. 68). In order to allow this, the chair must give prior written notice to the Board, and the exception must be published in the annual report. The Minister may give this permission if the chairperson, deputy or temporary chair is unavailable or themselves interested.</a:t>
            </a:r>
          </a:p>
          <a:p>
            <a:pPr>
              <a:spcBef>
                <a:spcPts val="1200"/>
              </a:spcBef>
            </a:pPr>
            <a:r>
              <a:rPr lang="en-US" sz="1200"/>
              <a:t>Boards should have formal processes for identifying, declaring and registering interests (s.64), which includes maintaining an interests register. Interests are not static: a board member’s circumstances will change over time, as may the activities and focus of the entity. So, interests need to be kept under review, and added to or removed from the entity’s register as necessary.</a:t>
            </a:r>
          </a:p>
          <a:p>
            <a:pPr>
              <a:spcBef>
                <a:spcPts val="1200"/>
              </a:spcBef>
            </a:pPr>
            <a:r>
              <a:rPr lang="en-US" sz="1200"/>
              <a:t>As good practice, boards should include an item on interests as a regular part of their meeting agendas and ensure interests are documented in meeting minutes.</a:t>
            </a:r>
          </a:p>
          <a:p>
            <a:pPr>
              <a:spcBef>
                <a:spcPts val="1200"/>
              </a:spcBef>
            </a:pPr>
            <a:r>
              <a:rPr lang="en-US" sz="1200"/>
              <a:t>Board staff also should be aware of declared interests so the distribution of meeting papers can be adjusted accordingly.</a:t>
            </a:r>
          </a:p>
          <a:p>
            <a:pPr>
              <a:spcBef>
                <a:spcPts val="1200"/>
              </a:spcBef>
            </a:pPr>
            <a:r>
              <a:rPr lang="en-US" sz="1200"/>
              <a:t>A board member failing to disclose a known interest is likely to breach the duties to act in good faith, to act honestly, and with care, diligence and skill. Such a breach of duty is a basis for removing a board member.</a:t>
            </a:r>
          </a:p>
          <a:p>
            <a:pPr>
              <a:spcBef>
                <a:spcPts val="1200"/>
              </a:spcBef>
            </a:pPr>
            <a:r>
              <a:rPr lang="en-US" sz="1200"/>
              <a:t>There are some legislative variations, for example between the Crown Entities Act and the Public Health and Disability Act (for DHB members), on participation by board members with an ‘interest’.</a:t>
            </a:r>
          </a:p>
          <a:p>
            <a:endParaRPr lang="en-US" sz="1200"/>
          </a:p>
          <a:p>
            <a:endParaRPr lang="en-US" sz="12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56</a:t>
            </a:fld>
            <a:endParaRPr lang="en-NZ"/>
          </a:p>
        </p:txBody>
      </p:sp>
    </p:spTree>
    <p:extLst>
      <p:ext uri="{BB962C8B-B14F-4D97-AF65-F5344CB8AC3E}">
        <p14:creationId xmlns:p14="http://schemas.microsoft.com/office/powerpoint/2010/main" val="20361496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975" indent="-180975">
              <a:lnSpc>
                <a:spcPct val="90000"/>
              </a:lnSpc>
            </a:pPr>
            <a:r>
              <a:rPr lang="en-US" sz="1000">
                <a:highlight>
                  <a:srgbClr val="FFFF00"/>
                </a:highlight>
              </a:rPr>
              <a:t>The Public Service Commissioner may set minimum</a:t>
            </a:r>
            <a:r>
              <a:rPr lang="en-US" sz="1000" baseline="0">
                <a:highlight>
                  <a:srgbClr val="FFFF00"/>
                </a:highlight>
              </a:rPr>
              <a:t> standards of integrity and conduct for a range of agencies, including all or any </a:t>
            </a:r>
            <a:r>
              <a:rPr lang="en-US" sz="1000">
                <a:highlight>
                  <a:srgbClr val="FFFF00"/>
                </a:highlight>
              </a:rPr>
              <a:t>Crown entities except CRIs and TEIs and</a:t>
            </a:r>
            <a:r>
              <a:rPr lang="en-US" sz="1000" baseline="0">
                <a:highlight>
                  <a:srgbClr val="FFFF00"/>
                </a:highlight>
              </a:rPr>
              <a:t> their subsidiaries. </a:t>
            </a:r>
            <a:r>
              <a:rPr lang="en-US" sz="1000">
                <a:highlight>
                  <a:srgbClr val="FFFF00"/>
                </a:highlight>
              </a:rPr>
              <a:t>The </a:t>
            </a:r>
            <a:r>
              <a:rPr lang="en-US" sz="1000" i="1">
                <a:highlight>
                  <a:srgbClr val="FFFF00"/>
                </a:highlight>
              </a:rPr>
              <a:t>Standards of Integrity and Conduct </a:t>
            </a:r>
            <a:r>
              <a:rPr lang="en-US" sz="1000" i="0">
                <a:highlight>
                  <a:srgbClr val="FFFF00"/>
                </a:highlight>
              </a:rPr>
              <a:t>issued by the Commissioner </a:t>
            </a:r>
            <a:r>
              <a:rPr lang="en-US" sz="1000">
                <a:highlight>
                  <a:srgbClr val="FFFF00"/>
                </a:highlight>
              </a:rPr>
              <a:t>seeks to:</a:t>
            </a:r>
          </a:p>
          <a:p>
            <a:pPr marL="180975" indent="-180975">
              <a:lnSpc>
                <a:spcPct val="90000"/>
              </a:lnSpc>
              <a:spcBef>
                <a:spcPts val="360"/>
              </a:spcBef>
              <a:buFont typeface="Arial" pitchFamily="34" charset="0"/>
              <a:buChar char="•"/>
            </a:pPr>
            <a:r>
              <a:rPr lang="en-US" sz="1000">
                <a:highlight>
                  <a:srgbClr val="FFFF00"/>
                </a:highlight>
              </a:rPr>
              <a:t>reinforce a spirit of service and set common standards of </a:t>
            </a:r>
            <a:r>
              <a:rPr lang="en-US" sz="1000" err="1">
                <a:highlight>
                  <a:srgbClr val="FFFF00"/>
                </a:highlight>
              </a:rPr>
              <a:t>behaviour</a:t>
            </a:r>
            <a:r>
              <a:rPr lang="en-US" sz="1000">
                <a:highlight>
                  <a:srgbClr val="FFFF00"/>
                </a:highlight>
              </a:rPr>
              <a:t> required from the diverse range of people and roles across the State Services</a:t>
            </a:r>
          </a:p>
          <a:p>
            <a:pPr marL="180975" indent="-180975">
              <a:lnSpc>
                <a:spcPct val="90000"/>
              </a:lnSpc>
              <a:buFont typeface="Arial" pitchFamily="34" charset="0"/>
              <a:buChar char="•"/>
            </a:pPr>
            <a:r>
              <a:rPr lang="en-US" sz="1000">
                <a:highlight>
                  <a:srgbClr val="FFFF00"/>
                </a:highlight>
              </a:rPr>
              <a:t>provide a framework within which to make informed judgements when faced with competing interests and conflicting values – when the ‘right answer’ is not readily apparent.</a:t>
            </a:r>
          </a:p>
          <a:p>
            <a:pPr marL="180975" indent="-180975">
              <a:lnSpc>
                <a:spcPct val="90000"/>
              </a:lnSpc>
              <a:spcBef>
                <a:spcPts val="600"/>
              </a:spcBef>
            </a:pPr>
            <a:r>
              <a:rPr lang="en-US" sz="1000">
                <a:highlight>
                  <a:srgbClr val="FFFF00"/>
                </a:highlight>
              </a:rPr>
              <a:t>Crown entities covered by the Commissioner’s integrity and conduct mandate must:</a:t>
            </a:r>
          </a:p>
          <a:p>
            <a:pPr marL="180975" indent="-180975">
              <a:lnSpc>
                <a:spcPct val="90000"/>
              </a:lnSpc>
              <a:spcBef>
                <a:spcPts val="0"/>
              </a:spcBef>
              <a:buFont typeface="Arial" pitchFamily="34" charset="0"/>
              <a:buChar char="•"/>
            </a:pPr>
            <a:r>
              <a:rPr lang="en-US" sz="1000">
                <a:highlight>
                  <a:srgbClr val="FFFF00"/>
                </a:highlight>
              </a:rPr>
              <a:t>comply with the minimum standards of integrity and conduct set out in the State Services Commissioner’s code of conduct</a:t>
            </a:r>
          </a:p>
          <a:p>
            <a:pPr marL="180975" indent="-180975">
              <a:lnSpc>
                <a:spcPct val="90000"/>
              </a:lnSpc>
              <a:buFont typeface="Arial" pitchFamily="34" charset="0"/>
              <a:buChar char="•"/>
            </a:pPr>
            <a:r>
              <a:rPr lang="en-US" sz="1000">
                <a:highlight>
                  <a:srgbClr val="FFFF00"/>
                </a:highlight>
              </a:rPr>
              <a:t>have in place policies and procedures that are consistent with the standards set out in the code of conduct</a:t>
            </a:r>
          </a:p>
          <a:p>
            <a:pPr marL="180975" indent="-180975">
              <a:lnSpc>
                <a:spcPct val="90000"/>
              </a:lnSpc>
              <a:spcBef>
                <a:spcPts val="600"/>
              </a:spcBef>
            </a:pPr>
            <a:r>
              <a:rPr lang="en-US" sz="1000">
                <a:highlight>
                  <a:srgbClr val="FFFF00"/>
                </a:highlight>
              </a:rPr>
              <a:t>Each Crown entity board is expected to ensure their </a:t>
            </a:r>
            <a:r>
              <a:rPr lang="en-US" sz="1000" err="1">
                <a:highlight>
                  <a:srgbClr val="FFFF00"/>
                </a:highlight>
              </a:rPr>
              <a:t>organisation</a:t>
            </a:r>
            <a:r>
              <a:rPr lang="en-US" sz="1000">
                <a:highlight>
                  <a:srgbClr val="FFFF00"/>
                </a:highlight>
              </a:rPr>
              <a:t> complies with the standards of integrity and conduct in the Commissioner’s code of conduct by:</a:t>
            </a:r>
          </a:p>
          <a:p>
            <a:pPr marL="180975" indent="-180975">
              <a:lnSpc>
                <a:spcPct val="90000"/>
              </a:lnSpc>
              <a:buFont typeface="Arial" pitchFamily="34" charset="0"/>
              <a:buChar char="•"/>
            </a:pPr>
            <a:r>
              <a:rPr lang="en-US" sz="1000">
                <a:highlight>
                  <a:srgbClr val="FFFF00"/>
                </a:highlight>
              </a:rPr>
              <a:t>maintaining an infrastructure of policies, procedures, agreements and training that is consistent with and reinforces the standards set out in the code of conduct</a:t>
            </a:r>
          </a:p>
          <a:p>
            <a:pPr marL="180975" indent="-180975">
              <a:lnSpc>
                <a:spcPct val="90000"/>
              </a:lnSpc>
              <a:buFont typeface="Arial" pitchFamily="34" charset="0"/>
              <a:buChar char="•"/>
            </a:pPr>
            <a:r>
              <a:rPr lang="en-US" sz="1000">
                <a:highlight>
                  <a:srgbClr val="FFFF00"/>
                </a:highlight>
              </a:rPr>
              <a:t>providing highly visible leadership of the standards – modelling them and articulating what they mean in the particular setting of the </a:t>
            </a:r>
            <a:r>
              <a:rPr lang="en-US" sz="1000" err="1">
                <a:highlight>
                  <a:srgbClr val="FFFF00"/>
                </a:highlight>
              </a:rPr>
              <a:t>organisation</a:t>
            </a:r>
            <a:endParaRPr lang="en-US" sz="1000">
              <a:highlight>
                <a:srgbClr val="FFFF00"/>
              </a:highlight>
            </a:endParaRPr>
          </a:p>
          <a:p>
            <a:pPr marL="180975" indent="-180975">
              <a:lnSpc>
                <a:spcPct val="90000"/>
              </a:lnSpc>
              <a:buFont typeface="Arial" pitchFamily="34" charset="0"/>
              <a:buChar char="•"/>
            </a:pPr>
            <a:r>
              <a:rPr lang="en-US" sz="1000">
                <a:highlight>
                  <a:srgbClr val="FFFF00"/>
                </a:highlight>
              </a:rPr>
              <a:t>ensuring staff are imbued with the spirit of service and understand how the </a:t>
            </a:r>
            <a:r>
              <a:rPr lang="en-US" sz="1000" err="1">
                <a:highlight>
                  <a:srgbClr val="FFFF00"/>
                </a:highlight>
              </a:rPr>
              <a:t>organisation</a:t>
            </a:r>
            <a:r>
              <a:rPr lang="en-US" sz="1000">
                <a:highlight>
                  <a:srgbClr val="FFFF00"/>
                </a:highlight>
              </a:rPr>
              <a:t> gives effect to it</a:t>
            </a:r>
          </a:p>
          <a:p>
            <a:pPr marL="180975" indent="-180975">
              <a:lnSpc>
                <a:spcPct val="90000"/>
              </a:lnSpc>
              <a:spcBef>
                <a:spcPts val="600"/>
              </a:spcBef>
            </a:pPr>
            <a:r>
              <a:rPr lang="en-US" sz="1000">
                <a:highlight>
                  <a:srgbClr val="FFFF00"/>
                </a:highlight>
              </a:rPr>
              <a:t>In promoting and reinforcing their own code of conduct, entity management (supported by their board) are expected to :</a:t>
            </a:r>
          </a:p>
          <a:p>
            <a:pPr marL="180975" indent="-180975">
              <a:lnSpc>
                <a:spcPct val="90000"/>
              </a:lnSpc>
              <a:buFont typeface="Arial" pitchFamily="34" charset="0"/>
              <a:buChar char="•"/>
            </a:pPr>
            <a:r>
              <a:rPr lang="en-US" sz="1000">
                <a:highlight>
                  <a:srgbClr val="FFFF00"/>
                </a:highlight>
              </a:rPr>
              <a:t>model ethical </a:t>
            </a:r>
            <a:r>
              <a:rPr lang="en-US" sz="1000" err="1">
                <a:highlight>
                  <a:srgbClr val="FFFF00"/>
                </a:highlight>
              </a:rPr>
              <a:t>behaviour</a:t>
            </a:r>
            <a:endParaRPr lang="en-US" sz="1000">
              <a:highlight>
                <a:srgbClr val="FFFF00"/>
              </a:highlight>
            </a:endParaRPr>
          </a:p>
          <a:p>
            <a:pPr marL="180975" indent="-180975">
              <a:lnSpc>
                <a:spcPct val="90000"/>
              </a:lnSpc>
              <a:buFont typeface="Arial" pitchFamily="34" charset="0"/>
              <a:buChar char="•"/>
            </a:pPr>
            <a:r>
              <a:rPr lang="en-US" sz="1000">
                <a:highlight>
                  <a:srgbClr val="FFFF00"/>
                </a:highlight>
              </a:rPr>
              <a:t>deal decisively with breaches of the code of conduct</a:t>
            </a:r>
          </a:p>
          <a:p>
            <a:pPr marL="180975" indent="-180975">
              <a:lnSpc>
                <a:spcPct val="90000"/>
              </a:lnSpc>
              <a:buFont typeface="Arial" pitchFamily="34" charset="0"/>
              <a:buChar char="•"/>
            </a:pPr>
            <a:r>
              <a:rPr lang="en-US" sz="1000">
                <a:highlight>
                  <a:srgbClr val="FFFF00"/>
                </a:highlight>
              </a:rPr>
              <a:t>encourage an environment where individuals feel it is acceptable to openly discuss issues of integrity and conduct</a:t>
            </a:r>
          </a:p>
          <a:p>
            <a:pPr marL="180975" indent="-180975">
              <a:lnSpc>
                <a:spcPct val="90000"/>
              </a:lnSpc>
              <a:buFont typeface="Arial" pitchFamily="34" charset="0"/>
              <a:buChar char="•"/>
            </a:pPr>
            <a:r>
              <a:rPr lang="en-US" sz="1000">
                <a:highlight>
                  <a:srgbClr val="FFFF00"/>
                </a:highlight>
              </a:rPr>
              <a:t>ensure staff regularly participate in training on the code of conduct and on integrity and conduct issues generally</a:t>
            </a:r>
          </a:p>
          <a:p>
            <a:pPr marL="180975" indent="-180975">
              <a:lnSpc>
                <a:spcPct val="90000"/>
              </a:lnSpc>
              <a:buFont typeface="Arial" pitchFamily="34" charset="0"/>
              <a:buChar char="•"/>
            </a:pPr>
            <a:r>
              <a:rPr lang="en-US" sz="1000">
                <a:highlight>
                  <a:srgbClr val="FFFF00"/>
                </a:highlight>
              </a:rPr>
              <a:t>advise the State Services Commission about serious alleged or actual breaches of the code of conduct, as well as advising the monitoring department and/or responsible Minister</a:t>
            </a:r>
          </a:p>
          <a:p>
            <a:pPr>
              <a:lnSpc>
                <a:spcPct val="80000"/>
              </a:lnSpc>
            </a:pPr>
            <a:endParaRPr lang="en-US" sz="1000"/>
          </a:p>
          <a:p>
            <a:pPr>
              <a:lnSpc>
                <a:spcPct val="80000"/>
              </a:lnSpc>
            </a:pPr>
            <a:endParaRPr lang="en-US" sz="1000"/>
          </a:p>
          <a:p>
            <a:pPr lvl="1">
              <a:lnSpc>
                <a:spcPct val="80000"/>
              </a:lnSpc>
              <a:buFontTx/>
              <a:buChar char="•"/>
            </a:pPr>
            <a:endParaRPr lang="en-US" sz="10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57</a:t>
            </a:fld>
            <a:endParaRPr lang="en-NZ"/>
          </a:p>
        </p:txBody>
      </p:sp>
    </p:spTree>
    <p:extLst>
      <p:ext uri="{BB962C8B-B14F-4D97-AF65-F5344CB8AC3E}">
        <p14:creationId xmlns:p14="http://schemas.microsoft.com/office/powerpoint/2010/main" val="17323928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58</a:t>
            </a:fld>
            <a:endParaRPr lang="en-NZ"/>
          </a:p>
        </p:txBody>
      </p:sp>
    </p:spTree>
    <p:extLst>
      <p:ext uri="{BB962C8B-B14F-4D97-AF65-F5344CB8AC3E}">
        <p14:creationId xmlns:p14="http://schemas.microsoft.com/office/powerpoint/2010/main" val="2448200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NZ" sz="1200"/>
              <a:t>It is never acceptable for public service agencies to organise advertising or publicity campaigns that could reasonably be regarded as encouraging voters to vote, or not vote, in a particular way. (see Guidelines for Government Advertising in the Cabinet Manual)</a:t>
            </a:r>
          </a:p>
          <a:p>
            <a:pPr>
              <a:spcBef>
                <a:spcPts val="1200"/>
              </a:spcBef>
              <a:buFontTx/>
              <a:buNone/>
            </a:pPr>
            <a:r>
              <a:rPr lang="en-NZ" sz="1200"/>
              <a:t>The Electoral Finance Act 2007 defines election advertising widely. State services agencies including Crown entities are prohibited from publishing election advertising, or from  permitting it to be published. Entities should take a conservative approach, to avoid perceptions that public funds are being used in ways that are contrary to legislation.</a:t>
            </a:r>
          </a:p>
          <a:p>
            <a:pPr>
              <a:spcBef>
                <a:spcPts val="1200"/>
              </a:spcBef>
              <a:buFontTx/>
              <a:buNone/>
            </a:pPr>
            <a:r>
              <a:rPr lang="en-NZ" sz="1200"/>
              <a:t>To preserve the political neutrality of the public service, Crown entities must handle Official Information Act requests in a timely fashion, and only withhold material for reasons allowed under the Official information Act. The Ombudsmen look particularly closely at this during election years.</a:t>
            </a:r>
          </a:p>
          <a:p>
            <a:pPr>
              <a:spcBef>
                <a:spcPts val="1200"/>
              </a:spcBef>
              <a:buFontTx/>
              <a:buNone/>
            </a:pPr>
            <a:r>
              <a:rPr lang="en-NZ" sz="1200"/>
              <a:t>Crown entity staff who wish to stand for Parliament are entitled to do so, but should advise their manager if they intend to do so. However, if an entity board member or chief executive wishes to stand this will need to be considered on a case by case basis: they should discuss this intention with the board chair and, if necessary, the Public Service Commissioner.</a:t>
            </a:r>
          </a:p>
          <a:p>
            <a:pPr>
              <a:spcBef>
                <a:spcPts val="1200"/>
              </a:spcBef>
              <a:buFontTx/>
              <a:buNone/>
            </a:pPr>
            <a:r>
              <a:rPr lang="en-NZ" sz="1200"/>
              <a:t>Crown entity premises, vehicles, etc must not be used to display material or carry out activities that could reasonably regarded as party political in nature. </a:t>
            </a:r>
            <a:endParaRPr lang="en-GB" sz="12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59</a:t>
            </a:fld>
            <a:endParaRPr lang="en-NZ"/>
          </a:p>
        </p:txBody>
      </p:sp>
    </p:spTree>
    <p:extLst>
      <p:ext uri="{BB962C8B-B14F-4D97-AF65-F5344CB8AC3E}">
        <p14:creationId xmlns:p14="http://schemas.microsoft.com/office/powerpoint/2010/main" val="4205298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4447" y="3271381"/>
            <a:ext cx="9009529" cy="3371466"/>
          </a:xfrm>
        </p:spPr>
        <p:txBody>
          <a:bodyPr/>
          <a:lstStyle/>
          <a:p>
            <a:pPr algn="l"/>
            <a:r>
              <a:rPr lang="en-US" sz="1100" b="0" i="0">
                <a:solidFill>
                  <a:srgbClr val="000000"/>
                </a:solidFill>
                <a:effectLst/>
                <a:latin typeface="Source Sans Pro" panose="020B0503030403020204" pitchFamily="34" charset="0"/>
              </a:rPr>
              <a:t>Crown entities are legally separate from the Crown - in some cases a court may decide that the Crown is liable for the agency. This will depend largely on its statutory functions and the extent of control exercised over the entity by Ministers and other central government agencies. Every board should spend time discussing these matters as they relate to themselves and their employees, preferably with the assistance of a trained specialist, perhaps the entity's legal advisor.</a:t>
            </a:r>
          </a:p>
          <a:p>
            <a:pPr algn="l"/>
            <a:r>
              <a:rPr lang="en-US" sz="1100" b="1" i="0">
                <a:solidFill>
                  <a:srgbClr val="6B7783"/>
                </a:solidFill>
                <a:effectLst/>
                <a:latin typeface="Source Sans Pro" panose="020B0503030403020204" pitchFamily="34" charset="0"/>
              </a:rPr>
              <a:t>Protection from liability</a:t>
            </a:r>
          </a:p>
          <a:p>
            <a:pPr algn="l"/>
            <a:r>
              <a:rPr lang="en-US" sz="1100" b="0" i="0">
                <a:solidFill>
                  <a:srgbClr val="000000"/>
                </a:solidFill>
                <a:effectLst/>
                <a:latin typeface="Source Sans Pro" panose="020B0503030403020204" pitchFamily="34" charset="0"/>
              </a:rPr>
              <a:t>S120 of the Crown Entities Act (the Act) provides that a member is not liable for any liability (civil or criminal) of the entity by reason only of being a board member.</a:t>
            </a:r>
          </a:p>
          <a:p>
            <a:pPr algn="l"/>
            <a:r>
              <a:rPr lang="en-US" sz="1100" b="1" i="0">
                <a:solidFill>
                  <a:srgbClr val="6B7783"/>
                </a:solidFill>
                <a:effectLst/>
                <a:latin typeface="Source Sans Pro" panose="020B0503030403020204" pitchFamily="34" charset="0"/>
              </a:rPr>
              <a:t>Extent of immunity</a:t>
            </a:r>
          </a:p>
          <a:p>
            <a:pPr algn="l"/>
            <a:r>
              <a:rPr lang="en-US" sz="1100" b="0" i="0">
                <a:solidFill>
                  <a:srgbClr val="000000"/>
                </a:solidFill>
                <a:effectLst/>
                <a:latin typeface="Source Sans Pro" panose="020B0503030403020204" pitchFamily="34" charset="0"/>
              </a:rPr>
              <a:t>The Crown entity itself has no 'blanket' immunity; nor do members, employees, or office holders have immunity from criminal liability.</a:t>
            </a:r>
          </a:p>
          <a:p>
            <a:pPr algn="l"/>
            <a:r>
              <a:rPr lang="en-US" sz="1100" b="0" i="0">
                <a:solidFill>
                  <a:srgbClr val="000000"/>
                </a:solidFill>
                <a:effectLst/>
                <a:latin typeface="Source Sans Pro" panose="020B0503030403020204" pitchFamily="34" charset="0"/>
              </a:rPr>
              <a:t>However, the Act does provide that where a board member (office holder or employee) acts in good faith and in performance, or intended performance, of the entity's functions, that board member is immune from civil liability in respect of that act or omission unless:</a:t>
            </a:r>
          </a:p>
          <a:p>
            <a:pPr lvl="1">
              <a:buFont typeface="Arial" panose="020B0604020202020204" pitchFamily="34" charset="0"/>
              <a:buChar char="•"/>
            </a:pPr>
            <a:r>
              <a:rPr lang="en-US" sz="1100" b="0" i="0">
                <a:solidFill>
                  <a:srgbClr val="000000"/>
                </a:solidFill>
                <a:effectLst/>
                <a:latin typeface="Source Sans Pro" panose="020B0503030403020204" pitchFamily="34" charset="0"/>
              </a:rPr>
              <a:t>it is also a breach of an individual duty of a board member under any of ss. 53 to 57 of the Act (s. 121 Act); or</a:t>
            </a:r>
          </a:p>
          <a:p>
            <a:pPr lvl="1">
              <a:buFont typeface="Arial" panose="020B0604020202020204" pitchFamily="34" charset="0"/>
              <a:buChar char="•"/>
            </a:pPr>
            <a:r>
              <a:rPr lang="en-US" sz="1100" b="0" i="0">
                <a:solidFill>
                  <a:srgbClr val="000000"/>
                </a:solidFill>
                <a:effectLst/>
                <a:latin typeface="Source Sans Pro" panose="020B0503030403020204" pitchFamily="34" charset="0"/>
              </a:rPr>
              <a:t>the responsible Minister or entity personnel apply to the court for an order to ensure a member's compliance with the law (s. 60 Act).</a:t>
            </a:r>
          </a:p>
          <a:p>
            <a:pPr algn="l"/>
            <a:r>
              <a:rPr lang="en-US" sz="1100">
                <a:solidFill>
                  <a:srgbClr val="000000"/>
                </a:solidFill>
                <a:latin typeface="Source Sans Pro" panose="020B0503030403020204" pitchFamily="34" charset="0"/>
              </a:rPr>
              <a:t>The Act provides that members of an entity are immune from civil liability unless they have breached an individual duty set out in the Act. It also contains express powers for a board to indemnify its members, employees, office holders and committee members at the board's discretion for acts or omissions done in good faith and in the performance or intended performance of the entity's functions (s. 122). </a:t>
            </a:r>
          </a:p>
          <a:p>
            <a:pPr algn="l"/>
            <a:r>
              <a:rPr lang="en-US" sz="1100">
                <a:solidFill>
                  <a:srgbClr val="000000"/>
                </a:solidFill>
                <a:latin typeface="Source Sans Pro" panose="020B0503030403020204" pitchFamily="34" charset="0"/>
              </a:rPr>
              <a:t>[For more information on indemnity see Chapter 19 of the Resource for Preparation of Governance Manuals in the Commission website]</a:t>
            </a:r>
          </a:p>
          <a:p>
            <a:endParaRPr lang="en-NZ" sz="1050"/>
          </a:p>
        </p:txBody>
      </p:sp>
      <p:sp>
        <p:nvSpPr>
          <p:cNvPr id="4" name="Slide Number Placeholder 3"/>
          <p:cNvSpPr>
            <a:spLocks noGrp="1"/>
          </p:cNvSpPr>
          <p:nvPr>
            <p:ph type="sldNum" sz="quarter" idx="5"/>
          </p:nvPr>
        </p:nvSpPr>
        <p:spPr/>
        <p:txBody>
          <a:bodyPr/>
          <a:lstStyle/>
          <a:p>
            <a:fld id="{3B266993-375F-48B6-8DD0-BAB5B05FD4A7}" type="slidenum">
              <a:rPr lang="en-NZ" smtClean="0"/>
              <a:t>6</a:t>
            </a:fld>
            <a:endParaRPr lang="en-NZ"/>
          </a:p>
        </p:txBody>
      </p:sp>
    </p:spTree>
    <p:extLst>
      <p:ext uri="{BB962C8B-B14F-4D97-AF65-F5344CB8AC3E}">
        <p14:creationId xmlns:p14="http://schemas.microsoft.com/office/powerpoint/2010/main" val="25500259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60</a:t>
            </a:fld>
            <a:endParaRPr lang="en-NZ"/>
          </a:p>
        </p:txBody>
      </p:sp>
    </p:spTree>
    <p:extLst>
      <p:ext uri="{BB962C8B-B14F-4D97-AF65-F5344CB8AC3E}">
        <p14:creationId xmlns:p14="http://schemas.microsoft.com/office/powerpoint/2010/main" val="11469331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664" y="3271381"/>
            <a:ext cx="8288743" cy="2676585"/>
          </a:xfrm>
        </p:spPr>
        <p:txBody>
          <a:bodyPr/>
          <a:lstStyle/>
          <a:p>
            <a:r>
              <a:rPr lang="en-US" sz="1200" dirty="0">
                <a:latin typeface="Source Sans Pro" panose="020B0503030403020204" pitchFamily="34" charset="0"/>
                <a:ea typeface="Source Sans Pro" panose="020B0503030403020204" pitchFamily="34" charset="0"/>
              </a:rPr>
              <a:t>Interests are defined (for statutory entities) in s.62 of the Crown Entities Act. They are not solely financial and they do not apply solely to the member him/herself.</a:t>
            </a:r>
          </a:p>
          <a:p>
            <a:pPr>
              <a:spcBef>
                <a:spcPts val="1200"/>
              </a:spcBef>
            </a:pPr>
            <a:r>
              <a:rPr lang="en-US" sz="1200" dirty="0">
                <a:latin typeface="Source Sans Pro" panose="020B0503030403020204" pitchFamily="34" charset="0"/>
                <a:ea typeface="Source Sans Pro" panose="020B0503030403020204" pitchFamily="34" charset="0"/>
              </a:rPr>
              <a:t>A person is not ‘interested’ in a matter if it relates to something so remote or insignificant that it cannot be reasonably regarded as likely to influence the member in carrying out responsibilities under the Act. </a:t>
            </a:r>
          </a:p>
          <a:p>
            <a:pPr>
              <a:spcBef>
                <a:spcPts val="1200"/>
              </a:spcBef>
            </a:pPr>
            <a:r>
              <a:rPr lang="en-GB" sz="1200" dirty="0">
                <a:latin typeface="Source Sans Pro" panose="020B0503030403020204" pitchFamily="34" charset="0"/>
                <a:ea typeface="Source Sans Pro" panose="020B0503030403020204" pitchFamily="34" charset="0"/>
              </a:rPr>
              <a:t>Ministers must confirm, in their submission to the Cabinet Appointments and Honours  Committee that:</a:t>
            </a:r>
          </a:p>
          <a:p>
            <a:pPr marL="180975" indent="-180975">
              <a:buFont typeface="Arial" pitchFamily="34" charset="0"/>
              <a:buChar char="•"/>
            </a:pPr>
            <a:r>
              <a:rPr lang="en-GB" sz="1200" dirty="0">
                <a:latin typeface="Source Sans Pro" panose="020B0503030403020204" pitchFamily="34" charset="0"/>
                <a:ea typeface="Source Sans Pro" panose="020B0503030403020204" pitchFamily="34" charset="0"/>
              </a:rPr>
              <a:t>appropriate enquiries concerning conflicts of interest have been carried out, to identify any conflict of interest that could reasonably be identified; and </a:t>
            </a:r>
          </a:p>
          <a:p>
            <a:pPr marL="180975" indent="-180975">
              <a:buFont typeface="Arial" pitchFamily="34" charset="0"/>
              <a:buChar char="•"/>
            </a:pPr>
            <a:r>
              <a:rPr lang="en-GB" sz="1200" dirty="0">
                <a:latin typeface="Source Sans Pro" panose="020B0503030403020204" pitchFamily="34" charset="0"/>
                <a:ea typeface="Source Sans Pro" panose="020B0503030403020204" pitchFamily="34" charset="0"/>
              </a:rPr>
              <a:t>either no conflicts of interest have been identified, or how it is proposed to deal with an identified conflict. </a:t>
            </a:r>
          </a:p>
          <a:p>
            <a:pPr algn="l" fontAlgn="base"/>
            <a:r>
              <a:rPr lang="en-NZ" sz="1200" b="1" i="0" dirty="0">
                <a:solidFill>
                  <a:srgbClr val="000000"/>
                </a:solidFill>
                <a:effectLst/>
                <a:latin typeface="Source Sans Pro" panose="020B0503030403020204" pitchFamily="34" charset="0"/>
                <a:ea typeface="Source Sans Pro" panose="020B0503030403020204" pitchFamily="34" charset="0"/>
              </a:rPr>
              <a:t>S.31 </a:t>
            </a:r>
            <a:r>
              <a:rPr lang="en-NZ" sz="1200" b="0" i="0" dirty="0">
                <a:solidFill>
                  <a:srgbClr val="000000"/>
                </a:solidFill>
                <a:effectLst/>
                <a:latin typeface="Source Sans Pro" panose="020B0503030403020204" pitchFamily="34" charset="0"/>
                <a:ea typeface="Source Sans Pro" panose="020B0503030403020204" pitchFamily="34" charset="0"/>
              </a:rPr>
              <a:t>Before a person is appointed as a member of a statutory entity, the person must—</a:t>
            </a:r>
          </a:p>
          <a:p>
            <a:pPr algn="just" fontAlgn="base"/>
            <a:r>
              <a:rPr lang="en-NZ" sz="1200" b="0" i="0" dirty="0">
                <a:solidFill>
                  <a:srgbClr val="000000"/>
                </a:solidFill>
                <a:effectLst/>
                <a:latin typeface="Source Sans Pro" panose="020B0503030403020204" pitchFamily="34" charset="0"/>
                <a:ea typeface="Source Sans Pro" panose="020B0503030403020204" pitchFamily="34" charset="0"/>
              </a:rPr>
              <a:t>(a) consent in writing to being a member; and</a:t>
            </a:r>
          </a:p>
          <a:p>
            <a:pPr algn="just" fontAlgn="base"/>
            <a:r>
              <a:rPr lang="en-NZ" sz="1200" b="0" i="0" dirty="0">
                <a:solidFill>
                  <a:srgbClr val="000000"/>
                </a:solidFill>
                <a:effectLst/>
                <a:latin typeface="Source Sans Pro" panose="020B0503030403020204" pitchFamily="34" charset="0"/>
                <a:ea typeface="Source Sans Pro" panose="020B0503030403020204" pitchFamily="34" charset="0"/>
              </a:rPr>
              <a:t>(b) certify that he or she is not disqualified from being a member; and</a:t>
            </a:r>
          </a:p>
          <a:p>
            <a:pPr algn="just" fontAlgn="base"/>
            <a:r>
              <a:rPr lang="en-NZ" sz="1200" b="0" i="0" dirty="0">
                <a:solidFill>
                  <a:srgbClr val="000000"/>
                </a:solidFill>
                <a:effectLst/>
                <a:latin typeface="Source Sans Pro" panose="020B0503030403020204" pitchFamily="34" charset="0"/>
                <a:ea typeface="Source Sans Pro" panose="020B0503030403020204" pitchFamily="34" charset="0"/>
              </a:rPr>
              <a:t>(c) disclose to the responsible Minister the nature and extent (including monetary value, if quantifiable) of all interests that the person has at that time, or is likely to have, in matters relating to the statutory entity.</a:t>
            </a:r>
          </a:p>
          <a:p>
            <a:pPr algn="just" fontAlgn="base"/>
            <a:r>
              <a:rPr lang="en-NZ" sz="1200" b="0" i="0" dirty="0">
                <a:solidFill>
                  <a:srgbClr val="000000"/>
                </a:solidFill>
                <a:effectLst/>
                <a:latin typeface="Source Sans Pro" panose="020B0503030403020204" pitchFamily="34" charset="0"/>
                <a:ea typeface="Source Sans Pro" panose="020B0503030403020204" pitchFamily="34" charset="0"/>
              </a:rPr>
              <a:t>(2) The board of the entity must notify the responsible Minister of a failure to comply with subsection (1)﻿(c) as soon as practicable after becoming aware of the failure.</a:t>
            </a:r>
          </a:p>
          <a:p>
            <a:endParaRPr lang="en-NZ" dirty="0"/>
          </a:p>
        </p:txBody>
      </p:sp>
      <p:sp>
        <p:nvSpPr>
          <p:cNvPr id="4" name="Slide Number Placeholder 3"/>
          <p:cNvSpPr>
            <a:spLocks noGrp="1"/>
          </p:cNvSpPr>
          <p:nvPr>
            <p:ph type="sldNum" sz="quarter" idx="5"/>
          </p:nvPr>
        </p:nvSpPr>
        <p:spPr/>
        <p:txBody>
          <a:bodyPr/>
          <a:lstStyle/>
          <a:p>
            <a:fld id="{3B266993-375F-48B6-8DD0-BAB5B05FD4A7}" type="slidenum">
              <a:rPr lang="en-NZ" smtClean="0"/>
              <a:t>61</a:t>
            </a:fld>
            <a:endParaRPr lang="en-NZ"/>
          </a:p>
        </p:txBody>
      </p:sp>
    </p:spTree>
    <p:extLst>
      <p:ext uri="{BB962C8B-B14F-4D97-AF65-F5344CB8AC3E}">
        <p14:creationId xmlns:p14="http://schemas.microsoft.com/office/powerpoint/2010/main" val="4593899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Resource:</a:t>
            </a:r>
          </a:p>
          <a:p>
            <a:r>
              <a:rPr lang="en-US" sz="1200" b="1"/>
              <a:t>See the report by the Auditor-General: Managing conflicts of interest: Guidance for public entities</a:t>
            </a:r>
            <a:r>
              <a:rPr lang="en-US" sz="1200"/>
              <a:t> </a:t>
            </a:r>
            <a:r>
              <a:rPr lang="en-US" sz="1200" b="1"/>
              <a:t>(2007) </a:t>
            </a:r>
            <a:r>
              <a:rPr lang="en-US" sz="1200"/>
              <a:t>[https://oag.parliament.nz/good-practice/conflicts-of-interest ]</a:t>
            </a:r>
          </a:p>
          <a:p>
            <a:r>
              <a:rPr lang="en-US"/>
              <a:t>Also the Public Service Commissioner’s Model Standards </a:t>
            </a:r>
            <a:r>
              <a:rPr lang="en-US">
                <a:hlinkClick r:id="rId3"/>
              </a:rPr>
              <a:t>https://www.publicservice.govt.nz/assets/Legacy/resources/conflicts-of-interest-model-standards.pdf</a:t>
            </a:r>
            <a:r>
              <a:rPr lang="en-US"/>
              <a:t> </a:t>
            </a:r>
            <a:endParaRPr lang="en-US" sz="1200"/>
          </a:p>
          <a:p>
            <a:pPr>
              <a:spcBef>
                <a:spcPts val="360"/>
              </a:spcBef>
            </a:pPr>
            <a:r>
              <a:rPr lang="en-US" sz="1200"/>
              <a:t>For example, Appendix 2: Some key statutory rules about conflicts of interest</a:t>
            </a:r>
          </a:p>
          <a:p>
            <a:pPr>
              <a:spcBef>
                <a:spcPts val="1200"/>
              </a:spcBef>
            </a:pPr>
            <a:r>
              <a:rPr lang="en-US" sz="1200"/>
              <a:t>The descriptions provide a summary of some key statutory provisions, and enable a comparison between them. They are necessarily brief and general in nature, and are not a comprehensive statement of the relevant law. Readers wanting to apply the rules to a particular situation should refer to the wording of the relevant statute, or seek legal advice.</a:t>
            </a:r>
          </a:p>
          <a:p>
            <a:pPr>
              <a:spcBef>
                <a:spcPts val="1200"/>
              </a:spcBef>
            </a:pPr>
            <a:r>
              <a:rPr lang="en-US" sz="1200"/>
              <a:t>The Acts discussed in this Appendix are the:</a:t>
            </a:r>
          </a:p>
          <a:p>
            <a:r>
              <a:rPr lang="en-US" sz="1200">
                <a:hlinkClick r:id="rId4" tooltip="http://www.oag.govt.nz/2007/conflicts-public-entities/appendix2.htm#cea"/>
              </a:rPr>
              <a:t>Crown Entities Act 2004</a:t>
            </a:r>
            <a:endParaRPr lang="en-US" sz="1200"/>
          </a:p>
          <a:p>
            <a:r>
              <a:rPr lang="en-US" sz="1200">
                <a:hlinkClick r:id="rId4" tooltip="http://www.oag.govt.nz/2007/conflicts-public-entities/appendix2.htm#phda"/>
              </a:rPr>
              <a:t>New Zealand Public Health and Disability Act 2000</a:t>
            </a:r>
            <a:endParaRPr lang="en-US" sz="1200"/>
          </a:p>
          <a:p>
            <a:r>
              <a:rPr lang="en-US" sz="1200">
                <a:hlinkClick r:id="rId4" tooltip="http://www.oag.govt.nz/2007/conflicts-public-entities/appendix2.htm#ca"/>
              </a:rPr>
              <a:t>Companies Act 1993</a:t>
            </a:r>
            <a:endParaRPr lang="en-US" sz="1200"/>
          </a:p>
          <a:p>
            <a:r>
              <a:rPr lang="en-US" sz="1200">
                <a:hlinkClick r:id="rId4" tooltip="http://www.oag.govt.nz/2007/conflicts-public-entities/appendix2.htm#lamia"/>
              </a:rPr>
              <a:t>Local Authorities (Members' Interests) Act 1968</a:t>
            </a:r>
            <a:endParaRPr lang="en-US" sz="1200"/>
          </a:p>
          <a:p>
            <a:r>
              <a:rPr lang="en-US" sz="1200">
                <a:hlinkClick r:id="rId4" tooltip="http://www.oag.govt.nz/2007/conflicts-public-entities/appendix2.htm#ea"/>
              </a:rPr>
              <a:t>Education Act 1989</a:t>
            </a:r>
            <a:endParaRPr lang="en-US" sz="12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62</a:t>
            </a:fld>
            <a:endParaRPr lang="en-NZ"/>
          </a:p>
        </p:txBody>
      </p:sp>
    </p:spTree>
    <p:extLst>
      <p:ext uri="{BB962C8B-B14F-4D97-AF65-F5344CB8AC3E}">
        <p14:creationId xmlns:p14="http://schemas.microsoft.com/office/powerpoint/2010/main" val="39583984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See s. 66 of the Act. -  An exception to these requirements may be made when the board chair is satisfied that it is in the public interest to allow a member with a "specified class of interest" to act despite their interest in a matter (s. 68). In order to allow this, the chair must give prior written notice to the Board, and the exception must be published in the annual report. The Minister may give this permission if the chairperson, deputy or temporary chair is unavailable or themselves interested.</a:t>
            </a:r>
          </a:p>
          <a:p>
            <a:pPr>
              <a:spcBef>
                <a:spcPts val="1200"/>
              </a:spcBef>
            </a:pPr>
            <a:r>
              <a:rPr lang="en-US" sz="1200"/>
              <a:t>Boards should have formal processes for identifying, declaring and registering interests (s.64), which includes maintaining an interests register. Interests are not static: a board member’s circumstances will change over time, as may the activities and focus of the entity. So, interests need to be kept under review, and added to or removed from the entity’s register as necessary.</a:t>
            </a:r>
          </a:p>
          <a:p>
            <a:pPr>
              <a:spcBef>
                <a:spcPts val="1200"/>
              </a:spcBef>
            </a:pPr>
            <a:r>
              <a:rPr lang="en-US" sz="1200"/>
              <a:t>As good practice, boards should include an item on interests as a regular part of their meeting agendas and ensure interests are documented in meeting minutes.</a:t>
            </a:r>
          </a:p>
          <a:p>
            <a:pPr>
              <a:spcBef>
                <a:spcPts val="1200"/>
              </a:spcBef>
            </a:pPr>
            <a:r>
              <a:rPr lang="en-US" sz="1200"/>
              <a:t>Board staff also should be aware of declared interests so the distribution of meeting papers can be adjusted accordingly.</a:t>
            </a:r>
          </a:p>
          <a:p>
            <a:pPr>
              <a:spcBef>
                <a:spcPts val="1200"/>
              </a:spcBef>
            </a:pPr>
            <a:r>
              <a:rPr lang="en-US" sz="1200"/>
              <a:t>A board member failing to disclose a known interest is likely to breach the duties to act in good faith, to act honestly, and with care, diligence and skill. Such a breach of duty is a basis for removing a board member.</a:t>
            </a:r>
          </a:p>
          <a:p>
            <a:pPr>
              <a:spcBef>
                <a:spcPts val="1200"/>
              </a:spcBef>
            </a:pPr>
            <a:r>
              <a:rPr lang="en-US" sz="1200"/>
              <a:t>There are some legislative variations, for example between the Crown Entities Act and the Public Health and Disability Act (for DHB members), on participation by board members with an ‘interest’.</a:t>
            </a:r>
          </a:p>
          <a:p>
            <a:endParaRPr lang="en-US" sz="1200"/>
          </a:p>
          <a:p>
            <a:endParaRPr lang="en-US" sz="12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63</a:t>
            </a:fld>
            <a:endParaRPr lang="en-NZ"/>
          </a:p>
        </p:txBody>
      </p:sp>
    </p:spTree>
    <p:extLst>
      <p:ext uri="{BB962C8B-B14F-4D97-AF65-F5344CB8AC3E}">
        <p14:creationId xmlns:p14="http://schemas.microsoft.com/office/powerpoint/2010/main" val="20361496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See s. 66 of the Act. -  An exception to these requirements may be made when the board chair is satisfied that it is in the public interest to allow a member with a "specified class of interest" to act despite their interest in a matter (s. 68). In order to allow this, the chair must give prior written notice to the Board, and the exception must be published in the annual report. The Minister may give this permission if the chairperson, deputy or temporary chair is unavailable or themselves interested.</a:t>
            </a:r>
          </a:p>
          <a:p>
            <a:pPr>
              <a:spcBef>
                <a:spcPts val="1200"/>
              </a:spcBef>
            </a:pPr>
            <a:r>
              <a:rPr lang="en-US" sz="1200"/>
              <a:t>Boards should have formal processes for identifying, declaring and registering interests (s.64), which includes maintaining an interests register. Interests are not static: a board member’s circumstances will change over time, as may the activities and focus of the entity. So, interests need to be kept under review, and added to or removed from the entity’s register as necessary.</a:t>
            </a:r>
          </a:p>
          <a:p>
            <a:pPr>
              <a:spcBef>
                <a:spcPts val="1200"/>
              </a:spcBef>
            </a:pPr>
            <a:r>
              <a:rPr lang="en-US" sz="1200"/>
              <a:t>As good practice, boards should include an item on interests as a regular part of their meeting agendas and ensure interests are documented in meeting minutes.</a:t>
            </a:r>
          </a:p>
          <a:p>
            <a:pPr>
              <a:spcBef>
                <a:spcPts val="1200"/>
              </a:spcBef>
            </a:pPr>
            <a:r>
              <a:rPr lang="en-US" sz="1200"/>
              <a:t>Board staff also should be aware of declared interests so the distribution of meeting papers can be adjusted accordingly.</a:t>
            </a:r>
          </a:p>
          <a:p>
            <a:pPr>
              <a:spcBef>
                <a:spcPts val="1200"/>
              </a:spcBef>
            </a:pPr>
            <a:r>
              <a:rPr lang="en-US" sz="1200"/>
              <a:t>A board member failing to disclose a known interest is likely to breach the duties to act in good faith, to act honestly, and with care, diligence and skill. Such a breach of duty is a basis for removing a board member.</a:t>
            </a:r>
          </a:p>
          <a:p>
            <a:pPr>
              <a:spcBef>
                <a:spcPts val="1200"/>
              </a:spcBef>
            </a:pPr>
            <a:r>
              <a:rPr lang="en-US" sz="1200"/>
              <a:t>There are some legislative variations, for example between the Crown Entities Act and the Public Health and Disability Act (for DHB members), on participation by board members with an ‘interest’.</a:t>
            </a:r>
          </a:p>
          <a:p>
            <a:endParaRPr lang="en-US" sz="1200"/>
          </a:p>
          <a:p>
            <a:endParaRPr lang="en-US" sz="12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66</a:t>
            </a:fld>
            <a:endParaRPr lang="en-NZ"/>
          </a:p>
        </p:txBody>
      </p:sp>
    </p:spTree>
    <p:extLst>
      <p:ext uri="{BB962C8B-B14F-4D97-AF65-F5344CB8AC3E}">
        <p14:creationId xmlns:p14="http://schemas.microsoft.com/office/powerpoint/2010/main" val="9596961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975" indent="-180975">
              <a:lnSpc>
                <a:spcPct val="90000"/>
              </a:lnSpc>
            </a:pPr>
            <a:r>
              <a:rPr lang="en-US" sz="1000">
                <a:highlight>
                  <a:srgbClr val="FFFF00"/>
                </a:highlight>
              </a:rPr>
              <a:t>The Public Service Commissioner may set minimum</a:t>
            </a:r>
            <a:r>
              <a:rPr lang="en-US" sz="1000" baseline="0">
                <a:highlight>
                  <a:srgbClr val="FFFF00"/>
                </a:highlight>
              </a:rPr>
              <a:t> standards of integrity and conduct for a range of agencies, including all or any </a:t>
            </a:r>
            <a:r>
              <a:rPr lang="en-US" sz="1000">
                <a:highlight>
                  <a:srgbClr val="FFFF00"/>
                </a:highlight>
              </a:rPr>
              <a:t>Crown entities except CRIs and TEIs and</a:t>
            </a:r>
            <a:r>
              <a:rPr lang="en-US" sz="1000" baseline="0">
                <a:highlight>
                  <a:srgbClr val="FFFF00"/>
                </a:highlight>
              </a:rPr>
              <a:t> their subsidiaries. </a:t>
            </a:r>
            <a:r>
              <a:rPr lang="en-US" sz="1000">
                <a:highlight>
                  <a:srgbClr val="FFFF00"/>
                </a:highlight>
              </a:rPr>
              <a:t>The </a:t>
            </a:r>
            <a:r>
              <a:rPr lang="en-US" sz="1000" i="1">
                <a:highlight>
                  <a:srgbClr val="FFFF00"/>
                </a:highlight>
              </a:rPr>
              <a:t>Standards of Integrity and Conduct </a:t>
            </a:r>
            <a:r>
              <a:rPr lang="en-US" sz="1000" i="0">
                <a:highlight>
                  <a:srgbClr val="FFFF00"/>
                </a:highlight>
              </a:rPr>
              <a:t>issued by the Commissioner </a:t>
            </a:r>
            <a:r>
              <a:rPr lang="en-US" sz="1000">
                <a:highlight>
                  <a:srgbClr val="FFFF00"/>
                </a:highlight>
              </a:rPr>
              <a:t>seeks to:</a:t>
            </a:r>
          </a:p>
          <a:p>
            <a:pPr marL="180975" indent="-180975">
              <a:lnSpc>
                <a:spcPct val="90000"/>
              </a:lnSpc>
              <a:spcBef>
                <a:spcPts val="360"/>
              </a:spcBef>
              <a:buFont typeface="Arial" pitchFamily="34" charset="0"/>
              <a:buChar char="•"/>
            </a:pPr>
            <a:r>
              <a:rPr lang="en-US" sz="1000">
                <a:highlight>
                  <a:srgbClr val="FFFF00"/>
                </a:highlight>
              </a:rPr>
              <a:t>reinforce a spirit of service and set common standards of </a:t>
            </a:r>
            <a:r>
              <a:rPr lang="en-US" sz="1000" err="1">
                <a:highlight>
                  <a:srgbClr val="FFFF00"/>
                </a:highlight>
              </a:rPr>
              <a:t>behaviour</a:t>
            </a:r>
            <a:r>
              <a:rPr lang="en-US" sz="1000">
                <a:highlight>
                  <a:srgbClr val="FFFF00"/>
                </a:highlight>
              </a:rPr>
              <a:t> required from the diverse range of people and roles across the State Services</a:t>
            </a:r>
          </a:p>
          <a:p>
            <a:pPr marL="180975" indent="-180975">
              <a:lnSpc>
                <a:spcPct val="90000"/>
              </a:lnSpc>
              <a:buFont typeface="Arial" pitchFamily="34" charset="0"/>
              <a:buChar char="•"/>
            </a:pPr>
            <a:r>
              <a:rPr lang="en-US" sz="1000">
                <a:highlight>
                  <a:srgbClr val="FFFF00"/>
                </a:highlight>
              </a:rPr>
              <a:t>provide a framework within which to make informed judgements when faced with competing interests and conflicting values – when the ‘right answer’ is not readily apparent.</a:t>
            </a:r>
          </a:p>
          <a:p>
            <a:pPr marL="180975" indent="-180975">
              <a:lnSpc>
                <a:spcPct val="90000"/>
              </a:lnSpc>
              <a:spcBef>
                <a:spcPts val="600"/>
              </a:spcBef>
            </a:pPr>
            <a:r>
              <a:rPr lang="en-US" sz="1000">
                <a:highlight>
                  <a:srgbClr val="FFFF00"/>
                </a:highlight>
              </a:rPr>
              <a:t>Crown entities covered by the Commissioner’s integrity and conduct mandate must:</a:t>
            </a:r>
          </a:p>
          <a:p>
            <a:pPr marL="180975" indent="-180975">
              <a:lnSpc>
                <a:spcPct val="90000"/>
              </a:lnSpc>
              <a:spcBef>
                <a:spcPts val="0"/>
              </a:spcBef>
              <a:buFont typeface="Arial" pitchFamily="34" charset="0"/>
              <a:buChar char="•"/>
            </a:pPr>
            <a:r>
              <a:rPr lang="en-US" sz="1000">
                <a:highlight>
                  <a:srgbClr val="FFFF00"/>
                </a:highlight>
              </a:rPr>
              <a:t>comply with the minimum standards of integrity and conduct set out in the State Services Commissioner’s code of conduct</a:t>
            </a:r>
          </a:p>
          <a:p>
            <a:pPr marL="180975" indent="-180975">
              <a:lnSpc>
                <a:spcPct val="90000"/>
              </a:lnSpc>
              <a:buFont typeface="Arial" pitchFamily="34" charset="0"/>
              <a:buChar char="•"/>
            </a:pPr>
            <a:r>
              <a:rPr lang="en-US" sz="1000">
                <a:highlight>
                  <a:srgbClr val="FFFF00"/>
                </a:highlight>
              </a:rPr>
              <a:t>have in place policies and procedures that are consistent with the standards set out in the code of conduct</a:t>
            </a:r>
          </a:p>
          <a:p>
            <a:pPr marL="180975" indent="-180975">
              <a:lnSpc>
                <a:spcPct val="90000"/>
              </a:lnSpc>
              <a:spcBef>
                <a:spcPts val="600"/>
              </a:spcBef>
            </a:pPr>
            <a:r>
              <a:rPr lang="en-US" sz="1000">
                <a:highlight>
                  <a:srgbClr val="FFFF00"/>
                </a:highlight>
              </a:rPr>
              <a:t>Each Crown entity board is expected to ensure their </a:t>
            </a:r>
            <a:r>
              <a:rPr lang="en-US" sz="1000" err="1">
                <a:highlight>
                  <a:srgbClr val="FFFF00"/>
                </a:highlight>
              </a:rPr>
              <a:t>organisation</a:t>
            </a:r>
            <a:r>
              <a:rPr lang="en-US" sz="1000">
                <a:highlight>
                  <a:srgbClr val="FFFF00"/>
                </a:highlight>
              </a:rPr>
              <a:t> complies with the standards of integrity and conduct in the Commissioner’s code of conduct by:</a:t>
            </a:r>
          </a:p>
          <a:p>
            <a:pPr marL="180975" indent="-180975">
              <a:lnSpc>
                <a:spcPct val="90000"/>
              </a:lnSpc>
              <a:buFont typeface="Arial" pitchFamily="34" charset="0"/>
              <a:buChar char="•"/>
            </a:pPr>
            <a:r>
              <a:rPr lang="en-US" sz="1000">
                <a:highlight>
                  <a:srgbClr val="FFFF00"/>
                </a:highlight>
              </a:rPr>
              <a:t>maintaining an infrastructure of policies, procedures, agreements and training that is consistent with and reinforces the standards set out in the code of conduct</a:t>
            </a:r>
          </a:p>
          <a:p>
            <a:pPr marL="180975" indent="-180975">
              <a:lnSpc>
                <a:spcPct val="90000"/>
              </a:lnSpc>
              <a:buFont typeface="Arial" pitchFamily="34" charset="0"/>
              <a:buChar char="•"/>
            </a:pPr>
            <a:r>
              <a:rPr lang="en-US" sz="1000">
                <a:highlight>
                  <a:srgbClr val="FFFF00"/>
                </a:highlight>
              </a:rPr>
              <a:t>providing highly visible leadership of the standards – modelling them and articulating what they mean in the particular setting of the </a:t>
            </a:r>
            <a:r>
              <a:rPr lang="en-US" sz="1000" err="1">
                <a:highlight>
                  <a:srgbClr val="FFFF00"/>
                </a:highlight>
              </a:rPr>
              <a:t>organisation</a:t>
            </a:r>
            <a:endParaRPr lang="en-US" sz="1000">
              <a:highlight>
                <a:srgbClr val="FFFF00"/>
              </a:highlight>
            </a:endParaRPr>
          </a:p>
          <a:p>
            <a:pPr marL="180975" indent="-180975">
              <a:lnSpc>
                <a:spcPct val="90000"/>
              </a:lnSpc>
              <a:buFont typeface="Arial" pitchFamily="34" charset="0"/>
              <a:buChar char="•"/>
            </a:pPr>
            <a:r>
              <a:rPr lang="en-US" sz="1000">
                <a:highlight>
                  <a:srgbClr val="FFFF00"/>
                </a:highlight>
              </a:rPr>
              <a:t>ensuring staff are imbued with the spirit of service and understand how the </a:t>
            </a:r>
            <a:r>
              <a:rPr lang="en-US" sz="1000" err="1">
                <a:highlight>
                  <a:srgbClr val="FFFF00"/>
                </a:highlight>
              </a:rPr>
              <a:t>organisation</a:t>
            </a:r>
            <a:r>
              <a:rPr lang="en-US" sz="1000">
                <a:highlight>
                  <a:srgbClr val="FFFF00"/>
                </a:highlight>
              </a:rPr>
              <a:t> gives effect to it</a:t>
            </a:r>
          </a:p>
          <a:p>
            <a:pPr marL="180975" indent="-180975">
              <a:lnSpc>
                <a:spcPct val="90000"/>
              </a:lnSpc>
              <a:spcBef>
                <a:spcPts val="600"/>
              </a:spcBef>
            </a:pPr>
            <a:r>
              <a:rPr lang="en-US" sz="1000">
                <a:highlight>
                  <a:srgbClr val="FFFF00"/>
                </a:highlight>
              </a:rPr>
              <a:t>In promoting and reinforcing their own code of conduct, entity management (supported by their board) are expected to :</a:t>
            </a:r>
          </a:p>
          <a:p>
            <a:pPr marL="180975" indent="-180975">
              <a:lnSpc>
                <a:spcPct val="90000"/>
              </a:lnSpc>
              <a:buFont typeface="Arial" pitchFamily="34" charset="0"/>
              <a:buChar char="•"/>
            </a:pPr>
            <a:r>
              <a:rPr lang="en-US" sz="1000">
                <a:highlight>
                  <a:srgbClr val="FFFF00"/>
                </a:highlight>
              </a:rPr>
              <a:t>model ethical </a:t>
            </a:r>
            <a:r>
              <a:rPr lang="en-US" sz="1000" err="1">
                <a:highlight>
                  <a:srgbClr val="FFFF00"/>
                </a:highlight>
              </a:rPr>
              <a:t>behaviour</a:t>
            </a:r>
            <a:endParaRPr lang="en-US" sz="1000">
              <a:highlight>
                <a:srgbClr val="FFFF00"/>
              </a:highlight>
            </a:endParaRPr>
          </a:p>
          <a:p>
            <a:pPr marL="180975" indent="-180975">
              <a:lnSpc>
                <a:spcPct val="90000"/>
              </a:lnSpc>
              <a:buFont typeface="Arial" pitchFamily="34" charset="0"/>
              <a:buChar char="•"/>
            </a:pPr>
            <a:r>
              <a:rPr lang="en-US" sz="1000">
                <a:highlight>
                  <a:srgbClr val="FFFF00"/>
                </a:highlight>
              </a:rPr>
              <a:t>deal decisively with breaches of the code of conduct</a:t>
            </a:r>
          </a:p>
          <a:p>
            <a:pPr marL="180975" indent="-180975">
              <a:lnSpc>
                <a:spcPct val="90000"/>
              </a:lnSpc>
              <a:buFont typeface="Arial" pitchFamily="34" charset="0"/>
              <a:buChar char="•"/>
            </a:pPr>
            <a:r>
              <a:rPr lang="en-US" sz="1000">
                <a:highlight>
                  <a:srgbClr val="FFFF00"/>
                </a:highlight>
              </a:rPr>
              <a:t>encourage an environment where individuals feel it is acceptable to openly discuss issues of integrity and conduct</a:t>
            </a:r>
          </a:p>
          <a:p>
            <a:pPr marL="180975" indent="-180975">
              <a:lnSpc>
                <a:spcPct val="90000"/>
              </a:lnSpc>
              <a:buFont typeface="Arial" pitchFamily="34" charset="0"/>
              <a:buChar char="•"/>
            </a:pPr>
            <a:r>
              <a:rPr lang="en-US" sz="1000">
                <a:highlight>
                  <a:srgbClr val="FFFF00"/>
                </a:highlight>
              </a:rPr>
              <a:t>ensure staff regularly participate in training on the code of conduct and on integrity and conduct issues generally</a:t>
            </a:r>
          </a:p>
          <a:p>
            <a:pPr marL="180975" indent="-180975">
              <a:lnSpc>
                <a:spcPct val="90000"/>
              </a:lnSpc>
              <a:buFont typeface="Arial" pitchFamily="34" charset="0"/>
              <a:buChar char="•"/>
            </a:pPr>
            <a:r>
              <a:rPr lang="en-US" sz="1000">
                <a:highlight>
                  <a:srgbClr val="FFFF00"/>
                </a:highlight>
              </a:rPr>
              <a:t>advise the State Services Commission about serious alleged or actual breaches of the code of conduct, as well as advising the monitoring department and/or responsible Minister</a:t>
            </a:r>
          </a:p>
          <a:p>
            <a:pPr>
              <a:lnSpc>
                <a:spcPct val="80000"/>
              </a:lnSpc>
            </a:pPr>
            <a:endParaRPr lang="en-US" sz="1000"/>
          </a:p>
          <a:p>
            <a:pPr>
              <a:lnSpc>
                <a:spcPct val="80000"/>
              </a:lnSpc>
            </a:pPr>
            <a:endParaRPr lang="en-US" sz="1000"/>
          </a:p>
          <a:p>
            <a:pPr lvl="1">
              <a:lnSpc>
                <a:spcPct val="80000"/>
              </a:lnSpc>
              <a:buFontTx/>
              <a:buChar char="•"/>
            </a:pPr>
            <a:endParaRPr lang="en-US" sz="10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68</a:t>
            </a:fld>
            <a:endParaRPr lang="en-NZ"/>
          </a:p>
        </p:txBody>
      </p:sp>
    </p:spTree>
    <p:extLst>
      <p:ext uri="{BB962C8B-B14F-4D97-AF65-F5344CB8AC3E}">
        <p14:creationId xmlns:p14="http://schemas.microsoft.com/office/powerpoint/2010/main" val="17323928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69</a:t>
            </a:fld>
            <a:endParaRPr lang="en-NZ"/>
          </a:p>
        </p:txBody>
      </p:sp>
    </p:spTree>
    <p:extLst>
      <p:ext uri="{BB962C8B-B14F-4D97-AF65-F5344CB8AC3E}">
        <p14:creationId xmlns:p14="http://schemas.microsoft.com/office/powerpoint/2010/main" val="2448200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NZ" sz="1200"/>
              <a:t>It is never acceptable for public service agencies to organise advertising or publicity campaigns that could reasonably be regarded as encouraging voters to vote, or not vote, in a particular way. (see Guidelines for Government Advertising in the Cabinet Manual)</a:t>
            </a:r>
          </a:p>
          <a:p>
            <a:pPr>
              <a:spcBef>
                <a:spcPts val="1200"/>
              </a:spcBef>
              <a:buFontTx/>
              <a:buNone/>
            </a:pPr>
            <a:r>
              <a:rPr lang="en-NZ" sz="1200"/>
              <a:t>The Electoral Finance Act 2007 defines election advertising widely. State services agencies including Crown entities are prohibited from publishing election advertising, or from  permitting it to be published. Entities should take a conservative approach, to avoid perceptions that public funds are being used in ways that are contrary to legislation.</a:t>
            </a:r>
          </a:p>
          <a:p>
            <a:pPr>
              <a:spcBef>
                <a:spcPts val="1200"/>
              </a:spcBef>
              <a:buFontTx/>
              <a:buNone/>
            </a:pPr>
            <a:r>
              <a:rPr lang="en-NZ" sz="1200"/>
              <a:t>To preserve the political neutrality of the public service, Crown entities must handle Official Information Act requests in a timely fashion, and only withhold material for reasons allowed under the Official information Act. The Ombudsmen look particularly closely at this during election years.</a:t>
            </a:r>
          </a:p>
          <a:p>
            <a:pPr>
              <a:spcBef>
                <a:spcPts val="1200"/>
              </a:spcBef>
              <a:buFontTx/>
              <a:buNone/>
            </a:pPr>
            <a:r>
              <a:rPr lang="en-NZ" sz="1200"/>
              <a:t>Crown entity staff who wish to stand for Parliament are entitled to do so, but should advise their manager if they intend to do so. However, if an entity board member or chief executive wishes to stand this will need to be considered on a case by case basis: they should discuss this intention with the board chair and, if necessary, the Public Service Commissioner.</a:t>
            </a:r>
          </a:p>
          <a:p>
            <a:pPr>
              <a:spcBef>
                <a:spcPts val="1200"/>
              </a:spcBef>
              <a:buFontTx/>
              <a:buNone/>
            </a:pPr>
            <a:r>
              <a:rPr lang="en-NZ" sz="1200"/>
              <a:t>Crown entity premises, vehicles, etc must not be used to display material or carry out activities that could reasonably regarded as party political in nature. </a:t>
            </a:r>
            <a:endParaRPr lang="en-GB" sz="12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70</a:t>
            </a:fld>
            <a:endParaRPr lang="en-NZ"/>
          </a:p>
        </p:txBody>
      </p:sp>
    </p:spTree>
    <p:extLst>
      <p:ext uri="{BB962C8B-B14F-4D97-AF65-F5344CB8AC3E}">
        <p14:creationId xmlns:p14="http://schemas.microsoft.com/office/powerpoint/2010/main" val="42052988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71</a:t>
            </a:fld>
            <a:endParaRPr lang="en-NZ"/>
          </a:p>
        </p:txBody>
      </p:sp>
    </p:spTree>
    <p:extLst>
      <p:ext uri="{BB962C8B-B14F-4D97-AF65-F5344CB8AC3E}">
        <p14:creationId xmlns:p14="http://schemas.microsoft.com/office/powerpoint/2010/main" val="10032063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74</a:t>
            </a:fld>
            <a:endParaRPr lang="en-NZ"/>
          </a:p>
        </p:txBody>
      </p:sp>
    </p:spTree>
    <p:extLst>
      <p:ext uri="{BB962C8B-B14F-4D97-AF65-F5344CB8AC3E}">
        <p14:creationId xmlns:p14="http://schemas.microsoft.com/office/powerpoint/2010/main" val="133623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000" b="1" i="1"/>
              <a:t>Parliament (the Legislative Branch)</a:t>
            </a:r>
            <a:endParaRPr lang="en-US" sz="1000"/>
          </a:p>
          <a:p>
            <a:pPr>
              <a:lnSpc>
                <a:spcPct val="90000"/>
              </a:lnSpc>
              <a:spcBef>
                <a:spcPts val="0"/>
              </a:spcBef>
            </a:pPr>
            <a:r>
              <a:rPr lang="en-US" sz="1000"/>
              <a:t>New Zealand is a constitutional monarchy. The Sovereign, through her representative the Governor-General, is the Head of State (State authority is known therefore as The Crown). However, the powers exercised by the Queen and the Governor-General are done so on the advice, and with the support, of elected representatives of the people. New Zealand operates in effect as a Parliamentary democracy.  </a:t>
            </a:r>
          </a:p>
          <a:p>
            <a:pPr>
              <a:lnSpc>
                <a:spcPct val="90000"/>
              </a:lnSpc>
            </a:pPr>
            <a:r>
              <a:rPr lang="en-US" sz="1000"/>
              <a:t>The House of Representatives makes laws, though they must be assented to by the Sovereign’s representative before being enforceable. The House holds the government of the day to account and </a:t>
            </a:r>
            <a:r>
              <a:rPr lang="en-US" sz="1000" err="1"/>
              <a:t>scrutinises</a:t>
            </a:r>
            <a:r>
              <a:rPr lang="en-US" sz="1000"/>
              <a:t> its performance on behalf of the people of New Zealand.</a:t>
            </a:r>
          </a:p>
          <a:p>
            <a:pPr>
              <a:lnSpc>
                <a:spcPct val="90000"/>
              </a:lnSpc>
              <a:spcBef>
                <a:spcPts val="600"/>
              </a:spcBef>
            </a:pPr>
            <a:r>
              <a:rPr lang="en-US" sz="1000" b="1" i="1"/>
              <a:t>The Executive</a:t>
            </a:r>
            <a:endParaRPr lang="en-US" sz="1000"/>
          </a:p>
          <a:p>
            <a:pPr>
              <a:lnSpc>
                <a:spcPct val="90000"/>
              </a:lnSpc>
              <a:spcBef>
                <a:spcPts val="0"/>
              </a:spcBef>
            </a:pPr>
            <a:r>
              <a:rPr lang="en-US" sz="1000"/>
              <a:t>Crown entities are instruments within the Executive Branch.</a:t>
            </a:r>
          </a:p>
          <a:p>
            <a:pPr>
              <a:lnSpc>
                <a:spcPct val="90000"/>
              </a:lnSpc>
            </a:pPr>
            <a:r>
              <a:rPr lang="en-US" sz="1000"/>
              <a:t>After each election the party (or grouping of parties) that holds sufficient seats to be assured of the confidence of the House of Representatives will become the Government of the day.  From that party or parties are appointed the Ministers of the Crown, who assume specific responsibilities in relation to the operations of the state, including the funding of these operations. </a:t>
            </a:r>
          </a:p>
          <a:p>
            <a:pPr>
              <a:lnSpc>
                <a:spcPct val="90000"/>
              </a:lnSpc>
            </a:pPr>
            <a:r>
              <a:rPr lang="en-US" sz="1000"/>
              <a:t>Ministers are supported by government departments or Ministries whose roles include policy advice and briefings, assistance in the discharge of Ministerial obligations in relation to </a:t>
            </a:r>
            <a:r>
              <a:rPr lang="en-US" sz="1000" err="1"/>
              <a:t>organisations</a:t>
            </a:r>
            <a:r>
              <a:rPr lang="en-US" sz="1000"/>
              <a:t> owned or funded by the Crown, and administration of appropriations on behalf</a:t>
            </a:r>
            <a:r>
              <a:rPr lang="en-US" sz="1000" baseline="0"/>
              <a:t> of </a:t>
            </a:r>
            <a:r>
              <a:rPr lang="en-US" sz="1000"/>
              <a:t>Ministers.   </a:t>
            </a:r>
          </a:p>
          <a:p>
            <a:pPr>
              <a:lnSpc>
                <a:spcPct val="90000"/>
              </a:lnSpc>
            </a:pPr>
            <a:r>
              <a:rPr lang="en-US" sz="1000"/>
              <a:t>Public Service departments are explicitly apolitical: they serve the policy interests of the Government of the day but do not involve themselves in politics.  Crown owned </a:t>
            </a:r>
            <a:r>
              <a:rPr lang="en-US" sz="1000" err="1"/>
              <a:t>organisations</a:t>
            </a:r>
            <a:r>
              <a:rPr lang="en-US" sz="1000"/>
              <a:t> such as Crown entities are established by Parliament through legislation: they set their strategic direction in accordance with the interests of the Crown as well as the terms of this legislation. They are not subject to the political imperatives of the party to which their ‘responsible’ Minister belongs.</a:t>
            </a:r>
          </a:p>
          <a:p>
            <a:pPr>
              <a:lnSpc>
                <a:spcPct val="90000"/>
              </a:lnSpc>
            </a:pPr>
            <a:r>
              <a:rPr lang="en-US" sz="1000"/>
              <a:t>Ministers, together with their departments, form what is known as the Executive Branch of government.  Ministers form the </a:t>
            </a:r>
            <a:r>
              <a:rPr lang="en-US" sz="1000" b="1" i="1"/>
              <a:t>Executive Council</a:t>
            </a:r>
            <a:r>
              <a:rPr lang="en-US" sz="1000"/>
              <a:t>, where Ministers act as advisors to the Governor-General,</a:t>
            </a:r>
            <a:r>
              <a:rPr lang="en-US" sz="1000" baseline="0"/>
              <a:t> who presides over the Executive Council.</a:t>
            </a:r>
            <a:r>
              <a:rPr lang="en-US" sz="1000"/>
              <a:t>  On the recommendation of these advisors, the Governor-General </a:t>
            </a:r>
            <a:r>
              <a:rPr lang="en-US" sz="1000" err="1"/>
              <a:t>authorises</a:t>
            </a:r>
            <a:r>
              <a:rPr lang="en-US" sz="1000"/>
              <a:t> a range of processes and appointments, and formally assents to the creation of new legislation.</a:t>
            </a:r>
          </a:p>
          <a:p>
            <a:pPr>
              <a:lnSpc>
                <a:spcPct val="90000"/>
              </a:lnSpc>
            </a:pPr>
            <a:r>
              <a:rPr lang="en-US" sz="1000"/>
              <a:t>The Judiciary is responsible for interpreting and applying the laws that are made by Parliament.</a:t>
            </a:r>
          </a:p>
        </p:txBody>
      </p:sp>
      <p:sp>
        <p:nvSpPr>
          <p:cNvPr id="4" name="Slide Number Placeholder 3"/>
          <p:cNvSpPr>
            <a:spLocks noGrp="1"/>
          </p:cNvSpPr>
          <p:nvPr>
            <p:ph type="sldNum" sz="quarter" idx="5"/>
          </p:nvPr>
        </p:nvSpPr>
        <p:spPr/>
        <p:txBody>
          <a:bodyPr/>
          <a:lstStyle/>
          <a:p>
            <a:fld id="{3B266993-375F-48B6-8DD0-BAB5B05FD4A7}" type="slidenum">
              <a:rPr lang="en-NZ" smtClean="0"/>
              <a:t>7</a:t>
            </a:fld>
            <a:endParaRPr lang="en-NZ"/>
          </a:p>
        </p:txBody>
      </p:sp>
    </p:spTree>
    <p:extLst>
      <p:ext uri="{BB962C8B-B14F-4D97-AF65-F5344CB8AC3E}">
        <p14:creationId xmlns:p14="http://schemas.microsoft.com/office/powerpoint/2010/main" val="9445670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75</a:t>
            </a:fld>
            <a:endParaRPr lang="en-NZ"/>
          </a:p>
        </p:txBody>
      </p:sp>
    </p:spTree>
    <p:extLst>
      <p:ext uri="{BB962C8B-B14F-4D97-AF65-F5344CB8AC3E}">
        <p14:creationId xmlns:p14="http://schemas.microsoft.com/office/powerpoint/2010/main" val="3606432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601" y="3271381"/>
            <a:ext cx="8447375" cy="2676585"/>
          </a:xfrm>
        </p:spPr>
        <p:txBody>
          <a:bodyPr/>
          <a:lstStyle/>
          <a:p>
            <a:r>
              <a:rPr lang="en-US" sz="1050" b="1" i="1"/>
              <a:t>The Cabinet</a:t>
            </a:r>
            <a:endParaRPr lang="en-US" sz="1050"/>
          </a:p>
          <a:p>
            <a:pPr>
              <a:spcBef>
                <a:spcPts val="0"/>
              </a:spcBef>
            </a:pPr>
            <a:r>
              <a:rPr lang="en-US" sz="1050"/>
              <a:t>Cabinet - and Cabinet committees - are key mechanisms for determining Government policy and processes.  Cabinet is in fact an informal arrangement only: it does not have a constitutional basis.  Ministers, in their own right, hold the powers conferred by the warrant of office from the Sovereign, and these powers are unaffected by whether the Minister is a member of Cabinet, or a Minister ‘outside Cabinet’.  Nevertheless, Cabinet is the means by which a great deal of Government business is undertaken, where substantive discussion takes place on issues of both policy and politics, and where important decisions are effectively made.  </a:t>
            </a:r>
          </a:p>
          <a:p>
            <a:r>
              <a:rPr lang="en-US" sz="1050"/>
              <a:t>Ministers are bound by the strongly enforced convention of collective responsibility to respect the decisions of the Cabinet, whether or not they were present at the time that decision was made, or whether or not they personally agree with it, though there are some situations where Ministers who are members of a coalition party supporting the government may ‘agree to disagree’.</a:t>
            </a:r>
          </a:p>
          <a:p>
            <a:r>
              <a:rPr lang="en-US" sz="1050"/>
              <a:t>As well as the impact of Cabinet policy decisions on the business of Crown entities, the Cabinet Appointments &amp; </a:t>
            </a:r>
            <a:r>
              <a:rPr lang="en-US" sz="1050" err="1"/>
              <a:t>Honours</a:t>
            </a:r>
            <a:r>
              <a:rPr lang="en-US" sz="1050"/>
              <a:t> Committee (APH) discusses Ministers’ recommendations on all but the ‘most minor appointments’.</a:t>
            </a:r>
          </a:p>
          <a:p>
            <a:pPr>
              <a:spcBef>
                <a:spcPts val="600"/>
              </a:spcBef>
            </a:pPr>
            <a:r>
              <a:rPr lang="en-US" sz="1050" b="1" i="1"/>
              <a:t>Caucus</a:t>
            </a:r>
            <a:endParaRPr lang="en-US" sz="1050"/>
          </a:p>
          <a:p>
            <a:pPr>
              <a:spcBef>
                <a:spcPts val="0"/>
              </a:spcBef>
            </a:pPr>
            <a:r>
              <a:rPr lang="en-US" sz="1050"/>
              <a:t>Each party has regular meetings of all its MPs, who are known collectively as the party’s caucus.  Caucus meetings provide MPs with the opportunity to consider a range of policy and political issues.  It is at Government caucus meetings that Ministers respond to the concerns of backbench MPs about initiatives of the Executive, and often seek the agreement of all caucus members to a proposed plan of action.  At times when the Government’s majority is small (or when it is in fact operating as a minority Government dependent on the ongoing support of other individuals or parties) the agreement of the full caucus can be crucial.  Without such agreement, the Government can be effectively prevented from taking any action or, at worst, lose of the confidence of the House, the ultimate result of which is the calling of a general election. </a:t>
            </a:r>
          </a:p>
          <a:p>
            <a:r>
              <a:rPr lang="en-US" sz="1050"/>
              <a:t>Government caucus is often consulted on appointments to boards of Crown entities and other bodies.</a:t>
            </a:r>
          </a:p>
        </p:txBody>
      </p:sp>
      <p:sp>
        <p:nvSpPr>
          <p:cNvPr id="4" name="Slide Number Placeholder 3"/>
          <p:cNvSpPr>
            <a:spLocks noGrp="1"/>
          </p:cNvSpPr>
          <p:nvPr>
            <p:ph type="sldNum" sz="quarter" idx="5"/>
          </p:nvPr>
        </p:nvSpPr>
        <p:spPr/>
        <p:txBody>
          <a:bodyPr/>
          <a:lstStyle/>
          <a:p>
            <a:fld id="{3B266993-375F-48B6-8DD0-BAB5B05FD4A7}" type="slidenum">
              <a:rPr lang="en-NZ" smtClean="0"/>
              <a:t>8</a:t>
            </a:fld>
            <a:endParaRPr lang="en-NZ"/>
          </a:p>
        </p:txBody>
      </p:sp>
    </p:spTree>
    <p:extLst>
      <p:ext uri="{BB962C8B-B14F-4D97-AF65-F5344CB8AC3E}">
        <p14:creationId xmlns:p14="http://schemas.microsoft.com/office/powerpoint/2010/main" val="357894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9</a:t>
            </a:fld>
            <a:endParaRPr lang="en-NZ"/>
          </a:p>
        </p:txBody>
      </p:sp>
    </p:spTree>
    <p:extLst>
      <p:ext uri="{BB962C8B-B14F-4D97-AF65-F5344CB8AC3E}">
        <p14:creationId xmlns:p14="http://schemas.microsoft.com/office/powerpoint/2010/main" val="1660747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esign 1">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54C4765B-032F-45C1-9083-819B3F0057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Te Kawa Mataaho logo in white">
            <a:extLst>
              <a:ext uri="{FF2B5EF4-FFF2-40B4-BE49-F238E27FC236}">
                <a16:creationId xmlns:a16="http://schemas.microsoft.com/office/drawing/2014/main" id="{A79ADDEC-97AC-4BC9-A366-F7FEE2D3F1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53" y="439770"/>
            <a:ext cx="2653878" cy="788033"/>
          </a:xfrm>
          <a:prstGeom prst="rect">
            <a:avLst/>
          </a:prstGeom>
        </p:spPr>
      </p:pic>
      <p:sp>
        <p:nvSpPr>
          <p:cNvPr id="10" name="Title 1">
            <a:extLst>
              <a:ext uri="{FF2B5EF4-FFF2-40B4-BE49-F238E27FC236}">
                <a16:creationId xmlns:a16="http://schemas.microsoft.com/office/drawing/2014/main" id="{10ED233D-3851-449F-B170-FBD9CB729D36}"/>
              </a:ext>
            </a:extLst>
          </p:cNvPr>
          <p:cNvSpPr>
            <a:spLocks noGrp="1"/>
          </p:cNvSpPr>
          <p:nvPr>
            <p:ph type="title" hasCustomPrompt="1"/>
          </p:nvPr>
        </p:nvSpPr>
        <p:spPr>
          <a:xfrm>
            <a:off x="831850" y="1667573"/>
            <a:ext cx="10515600" cy="558799"/>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title</a:t>
            </a:r>
            <a:endParaRPr lang="en-NZ"/>
          </a:p>
        </p:txBody>
      </p:sp>
      <p:sp>
        <p:nvSpPr>
          <p:cNvPr id="11" name="Text Placeholder 2">
            <a:extLst>
              <a:ext uri="{FF2B5EF4-FFF2-40B4-BE49-F238E27FC236}">
                <a16:creationId xmlns:a16="http://schemas.microsoft.com/office/drawing/2014/main" id="{9334857E-BAD4-4C40-A01A-9DEC4D3D5253}"/>
              </a:ext>
            </a:extLst>
          </p:cNvPr>
          <p:cNvSpPr>
            <a:spLocks noGrp="1"/>
          </p:cNvSpPr>
          <p:nvPr>
            <p:ph type="body" idx="1" hasCustomPrompt="1"/>
          </p:nvPr>
        </p:nvSpPr>
        <p:spPr>
          <a:xfrm>
            <a:off x="831850" y="2467367"/>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Presenter name here</a:t>
            </a:r>
          </a:p>
          <a:p>
            <a:pPr lvl="0"/>
            <a:r>
              <a:rPr lang="en-US"/>
              <a:t>Business unit here</a:t>
            </a:r>
          </a:p>
        </p:txBody>
      </p:sp>
    </p:spTree>
    <p:extLst>
      <p:ext uri="{BB962C8B-B14F-4D97-AF65-F5344CB8AC3E}">
        <p14:creationId xmlns:p14="http://schemas.microsoft.com/office/powerpoint/2010/main" val="92665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60B2F9C3-2FAE-4702-9C60-0D671A4C2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8605B4CC-68E2-4A05-A6A5-2601C6C2D1F7}"/>
              </a:ext>
            </a:extLst>
          </p:cNvPr>
          <p:cNvSpPr>
            <a:spLocks noGrp="1"/>
          </p:cNvSpPr>
          <p:nvPr>
            <p:ph type="title" hasCustomPrompt="1"/>
          </p:nvPr>
        </p:nvSpPr>
        <p:spPr>
          <a:xfrm>
            <a:off x="838200" y="3429000"/>
            <a:ext cx="10515600" cy="593515"/>
          </a:xfrm>
          <a:prstGeom prst="rect">
            <a:avLst/>
          </a:prstGeom>
        </p:spPr>
        <p:txBody>
          <a:bodyPr anchor="b"/>
          <a:lstStyle>
            <a:lvl1pPr algn="ctr">
              <a:defRPr sz="2800">
                <a:solidFill>
                  <a:schemeClr val="bg1"/>
                </a:solidFill>
                <a:latin typeface="Source Sans Pro" panose="020B0503030403020204" pitchFamily="34" charset="0"/>
                <a:ea typeface="Source Sans Pro" panose="020B0503030403020204" pitchFamily="34" charset="0"/>
              </a:defRPr>
            </a:lvl1pPr>
          </a:lstStyle>
          <a:p>
            <a:r>
              <a:rPr lang="en-US"/>
              <a:t>Slide/divider title</a:t>
            </a:r>
            <a:endParaRPr lang="en-NZ"/>
          </a:p>
        </p:txBody>
      </p:sp>
    </p:spTree>
    <p:extLst>
      <p:ext uri="{BB962C8B-B14F-4D97-AF65-F5344CB8AC3E}">
        <p14:creationId xmlns:p14="http://schemas.microsoft.com/office/powerpoint/2010/main" val="353545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E997-4C30-4816-8D4E-807F9ED604E6}"/>
              </a:ext>
            </a:extLst>
          </p:cNvPr>
          <p:cNvSpPr>
            <a:spLocks noGrp="1"/>
          </p:cNvSpPr>
          <p:nvPr>
            <p:ph type="title" hasCustomPrompt="1"/>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3" name="Text Placeholder 2">
            <a:extLst>
              <a:ext uri="{FF2B5EF4-FFF2-40B4-BE49-F238E27FC236}">
                <a16:creationId xmlns:a16="http://schemas.microsoft.com/office/drawing/2014/main" id="{DEAA413A-3C45-44C2-8CE1-8E41035A7926}"/>
              </a:ext>
            </a:extLst>
          </p:cNvPr>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53E9ECFB-5815-4AA8-81CF-29F5B2E54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34050"/>
            <a:ext cx="12192000" cy="1123950"/>
          </a:xfrm>
          <a:prstGeom prst="rect">
            <a:avLst/>
          </a:prstGeom>
        </p:spPr>
      </p:pic>
    </p:spTree>
    <p:extLst>
      <p:ext uri="{BB962C8B-B14F-4D97-AF65-F5344CB8AC3E}">
        <p14:creationId xmlns:p14="http://schemas.microsoft.com/office/powerpoint/2010/main" val="4154148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option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3A2815-0353-483D-A774-E0D05458F316}"/>
              </a:ext>
            </a:extLst>
          </p:cNvPr>
          <p:cNvSpPr>
            <a:spLocks noGrp="1"/>
          </p:cNvSpPr>
          <p:nvPr>
            <p:ph type="title" hasCustomPrompt="1"/>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8" name="Text Placeholder 2">
            <a:extLst>
              <a:ext uri="{FF2B5EF4-FFF2-40B4-BE49-F238E27FC236}">
                <a16:creationId xmlns:a16="http://schemas.microsoft.com/office/drawing/2014/main" id="{5BAAC5F9-3A76-4657-ADCA-2DF62A4DD3B5}"/>
              </a:ext>
            </a:extLst>
          </p:cNvPr>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a:extLst>
              <a:ext uri="{FF2B5EF4-FFF2-40B4-BE49-F238E27FC236}">
                <a16:creationId xmlns:a16="http://schemas.microsoft.com/office/drawing/2014/main" id="{B9CAEEFD-64C2-40D7-9866-667FBF709C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57850"/>
            <a:ext cx="12192000" cy="1200150"/>
          </a:xfrm>
          <a:prstGeom prst="rect">
            <a:avLst/>
          </a:prstGeom>
        </p:spPr>
      </p:pic>
    </p:spTree>
    <p:extLst>
      <p:ext uri="{BB962C8B-B14F-4D97-AF65-F5344CB8AC3E}">
        <p14:creationId xmlns:p14="http://schemas.microsoft.com/office/powerpoint/2010/main" val="2245033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option 3">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91DF78D-D0A5-4956-A043-EBBA0E2F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0789" y="0"/>
            <a:ext cx="2331211" cy="6858000"/>
          </a:xfrm>
          <a:prstGeom prst="rect">
            <a:avLst/>
          </a:prstGeom>
        </p:spPr>
      </p:pic>
      <p:sp>
        <p:nvSpPr>
          <p:cNvPr id="7" name="Title 1">
            <a:extLst>
              <a:ext uri="{FF2B5EF4-FFF2-40B4-BE49-F238E27FC236}">
                <a16:creationId xmlns:a16="http://schemas.microsoft.com/office/drawing/2014/main" id="{053A2815-0353-483D-A774-E0D05458F316}"/>
              </a:ext>
            </a:extLst>
          </p:cNvPr>
          <p:cNvSpPr>
            <a:spLocks noGrp="1"/>
          </p:cNvSpPr>
          <p:nvPr>
            <p:ph type="title" hasCustomPrompt="1"/>
          </p:nvPr>
        </p:nvSpPr>
        <p:spPr>
          <a:xfrm>
            <a:off x="831850" y="1468198"/>
            <a:ext cx="8729594"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8" name="Text Placeholder 2">
            <a:extLst>
              <a:ext uri="{FF2B5EF4-FFF2-40B4-BE49-F238E27FC236}">
                <a16:creationId xmlns:a16="http://schemas.microsoft.com/office/drawing/2014/main" id="{5BAAC5F9-3A76-4657-ADCA-2DF62A4DD3B5}"/>
              </a:ext>
            </a:extLst>
          </p:cNvPr>
          <p:cNvSpPr>
            <a:spLocks noGrp="1"/>
          </p:cNvSpPr>
          <p:nvPr>
            <p:ph type="body" idx="1"/>
          </p:nvPr>
        </p:nvSpPr>
        <p:spPr>
          <a:xfrm>
            <a:off x="831850" y="2467367"/>
            <a:ext cx="321980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7778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blank o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F653CA-8927-4C4E-AC56-61BFDC2A31F6}"/>
              </a:ext>
            </a:extLst>
          </p:cNvPr>
          <p:cNvSpPr>
            <a:spLocks noGrp="1"/>
          </p:cNvSpPr>
          <p:nvPr>
            <p:ph type="title" hasCustomPrompt="1"/>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4" name="Text Placeholder 2">
            <a:extLst>
              <a:ext uri="{FF2B5EF4-FFF2-40B4-BE49-F238E27FC236}">
                <a16:creationId xmlns:a16="http://schemas.microsoft.com/office/drawing/2014/main" id="{3C56A3BE-2E14-401C-91D9-2E418E3C3968}"/>
              </a:ext>
            </a:extLst>
          </p:cNvPr>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40867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pic>
        <p:nvPicPr>
          <p:cNvPr id="8" name="Picture 7" descr="Background pattern, logo, company name&#10;&#10;Description automatically generated">
            <a:extLst>
              <a:ext uri="{FF2B5EF4-FFF2-40B4-BE49-F238E27FC236}">
                <a16:creationId xmlns:a16="http://schemas.microsoft.com/office/drawing/2014/main" id="{D8EE877A-59D4-440F-8BC7-2D5CB07F1D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C686E6B6-5055-4A6C-A8A5-5CC07E5C713D}"/>
              </a:ext>
            </a:extLst>
          </p:cNvPr>
          <p:cNvSpPr>
            <a:spLocks noGrp="1"/>
          </p:cNvSpPr>
          <p:nvPr>
            <p:ph type="title" hasCustomPrompt="1"/>
          </p:nvPr>
        </p:nvSpPr>
        <p:spPr>
          <a:xfrm>
            <a:off x="838200" y="3429000"/>
            <a:ext cx="10515600" cy="593515"/>
          </a:xfrm>
          <a:prstGeom prst="rect">
            <a:avLst/>
          </a:prstGeom>
        </p:spPr>
        <p:txBody>
          <a:bodyPr anchor="b"/>
          <a:lstStyle>
            <a:lvl1pPr algn="ctr">
              <a:defRPr sz="2800">
                <a:solidFill>
                  <a:schemeClr val="bg1"/>
                </a:solidFill>
                <a:latin typeface="Source Sans Pro" panose="020B0503030403020204" pitchFamily="34" charset="0"/>
                <a:ea typeface="Source Sans Pro" panose="020B0503030403020204" pitchFamily="34" charset="0"/>
              </a:defRPr>
            </a:lvl1pPr>
          </a:lstStyle>
          <a:p>
            <a:r>
              <a:rPr lang="en-US"/>
              <a:t>Slide/divider title</a:t>
            </a:r>
            <a:endParaRPr lang="en-NZ"/>
          </a:p>
        </p:txBody>
      </p:sp>
    </p:spTree>
    <p:extLst>
      <p:ext uri="{BB962C8B-B14F-4D97-AF65-F5344CB8AC3E}">
        <p14:creationId xmlns:p14="http://schemas.microsoft.com/office/powerpoint/2010/main" val="412079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B31FF42-2FE8-465F-87A3-016EECBDDA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Date Placeholder 2">
            <a:extLst>
              <a:ext uri="{FF2B5EF4-FFF2-40B4-BE49-F238E27FC236}">
                <a16:creationId xmlns:a16="http://schemas.microsoft.com/office/drawing/2014/main" id="{F60924F7-0EBE-4BBF-97E2-517C97C0CBF0}"/>
              </a:ext>
            </a:extLst>
          </p:cNvPr>
          <p:cNvSpPr>
            <a:spLocks noGrp="1"/>
          </p:cNvSpPr>
          <p:nvPr>
            <p:ph type="dt" sz="half" idx="10"/>
          </p:nvPr>
        </p:nvSpPr>
        <p:spPr/>
        <p:txBody>
          <a:bodyPr/>
          <a:lstStyle>
            <a:lvl1pPr>
              <a:defRPr>
                <a:latin typeface="Source Sans Pro" panose="020B0503030403020204" pitchFamily="34" charset="0"/>
                <a:ea typeface="Source Sans Pro" panose="020B0503030403020204" pitchFamily="34" charset="0"/>
              </a:defRPr>
            </a:lvl1pPr>
          </a:lstStyle>
          <a:p>
            <a:pPr>
              <a:defRPr/>
            </a:pPr>
            <a:fld id="{0D2D57A9-A702-4CB7-94DE-2D1AF5632254}" type="datetimeFigureOut">
              <a:rPr lang="en-NZ" smtClean="0"/>
              <a:pPr>
                <a:defRPr/>
              </a:pPr>
              <a:t>10/03/2023</a:t>
            </a:fld>
            <a:endParaRPr lang="en-NZ"/>
          </a:p>
        </p:txBody>
      </p:sp>
      <p:sp>
        <p:nvSpPr>
          <p:cNvPr id="7" name="Footer Placeholder 3">
            <a:extLst>
              <a:ext uri="{FF2B5EF4-FFF2-40B4-BE49-F238E27FC236}">
                <a16:creationId xmlns:a16="http://schemas.microsoft.com/office/drawing/2014/main" id="{0979ECAA-3DCD-4D29-908B-F0DC62A62EC1}"/>
              </a:ext>
            </a:extLst>
          </p:cNvPr>
          <p:cNvSpPr>
            <a:spLocks noGrp="1"/>
          </p:cNvSpPr>
          <p:nvPr>
            <p:ph type="ftr" sz="quarter" idx="11"/>
          </p:nvPr>
        </p:nvSpPr>
        <p:spPr/>
        <p:txBody>
          <a:bodyPr/>
          <a:lstStyle>
            <a:lvl1pPr>
              <a:defRPr>
                <a:latin typeface="Source Sans Pro" panose="020B0503030403020204" pitchFamily="34" charset="0"/>
                <a:ea typeface="Source Sans Pro" panose="020B0503030403020204" pitchFamily="34" charset="0"/>
              </a:defRPr>
            </a:lvl1pPr>
          </a:lstStyle>
          <a:p>
            <a:pPr>
              <a:defRPr/>
            </a:pPr>
            <a:r>
              <a:rPr lang="en-NZ" err="1"/>
              <a:t>Te</a:t>
            </a:r>
            <a:r>
              <a:rPr lang="en-NZ"/>
              <a:t> Kawa </a:t>
            </a:r>
            <a:r>
              <a:rPr lang="en-NZ" err="1"/>
              <a:t>Mataaho</a:t>
            </a:r>
            <a:r>
              <a:rPr lang="en-NZ"/>
              <a:t> Public Service Commission</a:t>
            </a:r>
          </a:p>
        </p:txBody>
      </p:sp>
      <p:sp>
        <p:nvSpPr>
          <p:cNvPr id="8" name="Slide Number Placeholder 4">
            <a:extLst>
              <a:ext uri="{FF2B5EF4-FFF2-40B4-BE49-F238E27FC236}">
                <a16:creationId xmlns:a16="http://schemas.microsoft.com/office/drawing/2014/main" id="{3A13C0CC-D2E9-423B-89A0-C73738BDD01B}"/>
              </a:ext>
            </a:extLst>
          </p:cNvPr>
          <p:cNvSpPr>
            <a:spLocks noGrp="1"/>
          </p:cNvSpPr>
          <p:nvPr>
            <p:ph type="sldNum" sz="quarter" idx="12"/>
          </p:nvPr>
        </p:nvSpPr>
        <p:spPr/>
        <p:txBody>
          <a:bodyPr/>
          <a:lstStyle>
            <a:lvl1pPr>
              <a:defRPr/>
            </a:lvl1pPr>
          </a:lstStyle>
          <a:p>
            <a:pPr>
              <a:defRPr/>
            </a:pPr>
            <a:fld id="{D5C8FB09-DB93-4336-90B6-303DCEEDCF72}" type="slidenum">
              <a:rPr lang="en-NZ"/>
              <a:pPr>
                <a:defRPr/>
              </a:pPr>
              <a:t>‹#›</a:t>
            </a:fld>
            <a:endParaRPr lang="en-NZ"/>
          </a:p>
        </p:txBody>
      </p:sp>
    </p:spTree>
    <p:extLst>
      <p:ext uri="{BB962C8B-B14F-4D97-AF65-F5344CB8AC3E}">
        <p14:creationId xmlns:p14="http://schemas.microsoft.com/office/powerpoint/2010/main" val="100752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4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esign 2">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6501095-3FFD-4787-8CE0-1D474FB36B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Te Kawa Mataaho logo in white">
            <a:extLst>
              <a:ext uri="{FF2B5EF4-FFF2-40B4-BE49-F238E27FC236}">
                <a16:creationId xmlns:a16="http://schemas.microsoft.com/office/drawing/2014/main" id="{A79ADDEC-97AC-4BC9-A366-F7FEE2D3F1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53" y="439770"/>
            <a:ext cx="2653878" cy="788033"/>
          </a:xfrm>
          <a:prstGeom prst="rect">
            <a:avLst/>
          </a:prstGeom>
        </p:spPr>
      </p:pic>
      <p:sp>
        <p:nvSpPr>
          <p:cNvPr id="10" name="Title 1">
            <a:extLst>
              <a:ext uri="{FF2B5EF4-FFF2-40B4-BE49-F238E27FC236}">
                <a16:creationId xmlns:a16="http://schemas.microsoft.com/office/drawing/2014/main" id="{10ED233D-3851-449F-B170-FBD9CB729D36}"/>
              </a:ext>
            </a:extLst>
          </p:cNvPr>
          <p:cNvSpPr>
            <a:spLocks noGrp="1"/>
          </p:cNvSpPr>
          <p:nvPr>
            <p:ph type="title" hasCustomPrompt="1"/>
          </p:nvPr>
        </p:nvSpPr>
        <p:spPr>
          <a:xfrm>
            <a:off x="831850" y="1667573"/>
            <a:ext cx="10515600" cy="558799"/>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title</a:t>
            </a:r>
            <a:endParaRPr lang="en-NZ"/>
          </a:p>
        </p:txBody>
      </p:sp>
      <p:sp>
        <p:nvSpPr>
          <p:cNvPr id="11" name="Text Placeholder 2">
            <a:extLst>
              <a:ext uri="{FF2B5EF4-FFF2-40B4-BE49-F238E27FC236}">
                <a16:creationId xmlns:a16="http://schemas.microsoft.com/office/drawing/2014/main" id="{9334857E-BAD4-4C40-A01A-9DEC4D3D5253}"/>
              </a:ext>
            </a:extLst>
          </p:cNvPr>
          <p:cNvSpPr>
            <a:spLocks noGrp="1"/>
          </p:cNvSpPr>
          <p:nvPr>
            <p:ph type="body" idx="1" hasCustomPrompt="1"/>
          </p:nvPr>
        </p:nvSpPr>
        <p:spPr>
          <a:xfrm>
            <a:off x="831850" y="2467367"/>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Presenter name here</a:t>
            </a:r>
          </a:p>
          <a:p>
            <a:pPr lvl="0"/>
            <a:r>
              <a:rPr lang="en-US"/>
              <a:t>Business unit here</a:t>
            </a:r>
          </a:p>
        </p:txBody>
      </p:sp>
    </p:spTree>
    <p:extLst>
      <p:ext uri="{BB962C8B-B14F-4D97-AF65-F5344CB8AC3E}">
        <p14:creationId xmlns:p14="http://schemas.microsoft.com/office/powerpoint/2010/main" val="324607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design 3">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8AD2F907-DAC8-4AB0-B2B3-04FD9BCD3E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Te Kawa Mataaho logo in white">
            <a:extLst>
              <a:ext uri="{FF2B5EF4-FFF2-40B4-BE49-F238E27FC236}">
                <a16:creationId xmlns:a16="http://schemas.microsoft.com/office/drawing/2014/main" id="{A79ADDEC-97AC-4BC9-A366-F7FEE2D3F1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53" y="439770"/>
            <a:ext cx="2653878" cy="788033"/>
          </a:xfrm>
          <a:prstGeom prst="rect">
            <a:avLst/>
          </a:prstGeom>
        </p:spPr>
      </p:pic>
      <p:sp>
        <p:nvSpPr>
          <p:cNvPr id="10" name="Title 1">
            <a:extLst>
              <a:ext uri="{FF2B5EF4-FFF2-40B4-BE49-F238E27FC236}">
                <a16:creationId xmlns:a16="http://schemas.microsoft.com/office/drawing/2014/main" id="{10ED233D-3851-449F-B170-FBD9CB729D36}"/>
              </a:ext>
            </a:extLst>
          </p:cNvPr>
          <p:cNvSpPr>
            <a:spLocks noGrp="1"/>
          </p:cNvSpPr>
          <p:nvPr>
            <p:ph type="title" hasCustomPrompt="1"/>
          </p:nvPr>
        </p:nvSpPr>
        <p:spPr>
          <a:xfrm>
            <a:off x="831850" y="1667573"/>
            <a:ext cx="10515600" cy="558799"/>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title</a:t>
            </a:r>
            <a:endParaRPr lang="en-NZ"/>
          </a:p>
        </p:txBody>
      </p:sp>
      <p:sp>
        <p:nvSpPr>
          <p:cNvPr id="11" name="Text Placeholder 2">
            <a:extLst>
              <a:ext uri="{FF2B5EF4-FFF2-40B4-BE49-F238E27FC236}">
                <a16:creationId xmlns:a16="http://schemas.microsoft.com/office/drawing/2014/main" id="{9334857E-BAD4-4C40-A01A-9DEC4D3D5253}"/>
              </a:ext>
            </a:extLst>
          </p:cNvPr>
          <p:cNvSpPr>
            <a:spLocks noGrp="1"/>
          </p:cNvSpPr>
          <p:nvPr>
            <p:ph type="body" idx="1" hasCustomPrompt="1"/>
          </p:nvPr>
        </p:nvSpPr>
        <p:spPr>
          <a:xfrm>
            <a:off x="831850" y="2467367"/>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Presenter name here</a:t>
            </a:r>
          </a:p>
          <a:p>
            <a:pPr lvl="0"/>
            <a:r>
              <a:rPr lang="en-US"/>
              <a:t>Business unit here</a:t>
            </a:r>
          </a:p>
        </p:txBody>
      </p:sp>
    </p:spTree>
    <p:extLst>
      <p:ext uri="{BB962C8B-B14F-4D97-AF65-F5344CB8AC3E}">
        <p14:creationId xmlns:p14="http://schemas.microsoft.com/office/powerpoint/2010/main" val="232334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esign 4">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0E01286A-2E99-4CD9-A73A-D1028D2522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Te Kawa Mataaho logo in white">
            <a:extLst>
              <a:ext uri="{FF2B5EF4-FFF2-40B4-BE49-F238E27FC236}">
                <a16:creationId xmlns:a16="http://schemas.microsoft.com/office/drawing/2014/main" id="{7CF3EF31-08A6-4D68-BCFF-7C7DAE355A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53" y="439770"/>
            <a:ext cx="2653878" cy="788033"/>
          </a:xfrm>
          <a:prstGeom prst="rect">
            <a:avLst/>
          </a:prstGeom>
        </p:spPr>
      </p:pic>
      <p:sp>
        <p:nvSpPr>
          <p:cNvPr id="9" name="Title 1">
            <a:extLst>
              <a:ext uri="{FF2B5EF4-FFF2-40B4-BE49-F238E27FC236}">
                <a16:creationId xmlns:a16="http://schemas.microsoft.com/office/drawing/2014/main" id="{A3B610A2-6638-437D-BD55-C001D7879DD7}"/>
              </a:ext>
            </a:extLst>
          </p:cNvPr>
          <p:cNvSpPr>
            <a:spLocks noGrp="1"/>
          </p:cNvSpPr>
          <p:nvPr>
            <p:ph type="title" hasCustomPrompt="1"/>
          </p:nvPr>
        </p:nvSpPr>
        <p:spPr>
          <a:xfrm>
            <a:off x="831850" y="1667573"/>
            <a:ext cx="10515600" cy="558799"/>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title</a:t>
            </a:r>
            <a:endParaRPr lang="en-NZ"/>
          </a:p>
        </p:txBody>
      </p:sp>
      <p:sp>
        <p:nvSpPr>
          <p:cNvPr id="10" name="Text Placeholder 2">
            <a:extLst>
              <a:ext uri="{FF2B5EF4-FFF2-40B4-BE49-F238E27FC236}">
                <a16:creationId xmlns:a16="http://schemas.microsoft.com/office/drawing/2014/main" id="{DF40B567-18FC-4661-AB2D-5CD18323CDB1}"/>
              </a:ext>
            </a:extLst>
          </p:cNvPr>
          <p:cNvSpPr>
            <a:spLocks noGrp="1"/>
          </p:cNvSpPr>
          <p:nvPr>
            <p:ph type="body" idx="1" hasCustomPrompt="1"/>
          </p:nvPr>
        </p:nvSpPr>
        <p:spPr>
          <a:xfrm>
            <a:off x="831850" y="2467367"/>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Presenter name here</a:t>
            </a:r>
          </a:p>
          <a:p>
            <a:pPr lvl="0"/>
            <a:r>
              <a:rPr lang="en-US"/>
              <a:t>Business unit here</a:t>
            </a:r>
          </a:p>
        </p:txBody>
      </p:sp>
    </p:spTree>
    <p:extLst>
      <p:ext uri="{BB962C8B-B14F-4D97-AF65-F5344CB8AC3E}">
        <p14:creationId xmlns:p14="http://schemas.microsoft.com/office/powerpoint/2010/main" val="159538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design 5">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E911E347-52B7-4B4C-9C1D-D6DC12E8AC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16"/>
            <a:ext cx="12192000" cy="6858000"/>
          </a:xfrm>
          <a:prstGeom prst="rect">
            <a:avLst/>
          </a:prstGeom>
        </p:spPr>
      </p:pic>
      <p:pic>
        <p:nvPicPr>
          <p:cNvPr id="5" name="Picture 4" descr="Te Kawa Mataaho logo in white">
            <a:extLst>
              <a:ext uri="{FF2B5EF4-FFF2-40B4-BE49-F238E27FC236}">
                <a16:creationId xmlns:a16="http://schemas.microsoft.com/office/drawing/2014/main" id="{68112BA6-2F01-459F-9F6D-8739E13C54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603" y="453151"/>
            <a:ext cx="2653878" cy="788033"/>
          </a:xfrm>
          <a:prstGeom prst="rect">
            <a:avLst/>
          </a:prstGeom>
        </p:spPr>
      </p:pic>
      <p:sp>
        <p:nvSpPr>
          <p:cNvPr id="8" name="Title 1">
            <a:extLst>
              <a:ext uri="{FF2B5EF4-FFF2-40B4-BE49-F238E27FC236}">
                <a16:creationId xmlns:a16="http://schemas.microsoft.com/office/drawing/2014/main" id="{420E6396-351A-4734-8D13-7E55626AA905}"/>
              </a:ext>
            </a:extLst>
          </p:cNvPr>
          <p:cNvSpPr>
            <a:spLocks noGrp="1"/>
          </p:cNvSpPr>
          <p:nvPr>
            <p:ph type="title" hasCustomPrompt="1"/>
          </p:nvPr>
        </p:nvSpPr>
        <p:spPr>
          <a:xfrm>
            <a:off x="5788154" y="458627"/>
            <a:ext cx="4859823" cy="799794"/>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title</a:t>
            </a:r>
            <a:endParaRPr lang="en-NZ"/>
          </a:p>
        </p:txBody>
      </p:sp>
      <p:sp>
        <p:nvSpPr>
          <p:cNvPr id="9" name="Text Placeholder 2">
            <a:extLst>
              <a:ext uri="{FF2B5EF4-FFF2-40B4-BE49-F238E27FC236}">
                <a16:creationId xmlns:a16="http://schemas.microsoft.com/office/drawing/2014/main" id="{7CE7A4F6-1B8C-4767-A3A3-87473799E444}"/>
              </a:ext>
            </a:extLst>
          </p:cNvPr>
          <p:cNvSpPr>
            <a:spLocks noGrp="1"/>
          </p:cNvSpPr>
          <p:nvPr>
            <p:ph type="body" idx="1" hasCustomPrompt="1"/>
          </p:nvPr>
        </p:nvSpPr>
        <p:spPr>
          <a:xfrm>
            <a:off x="5788154" y="1524199"/>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Presenter name here</a:t>
            </a:r>
          </a:p>
          <a:p>
            <a:pPr lvl="0"/>
            <a:r>
              <a:rPr lang="en-US"/>
              <a:t>Business unit here</a:t>
            </a:r>
          </a:p>
        </p:txBody>
      </p:sp>
    </p:spTree>
    <p:extLst>
      <p:ext uri="{BB962C8B-B14F-4D97-AF65-F5344CB8AC3E}">
        <p14:creationId xmlns:p14="http://schemas.microsoft.com/office/powerpoint/2010/main" val="378507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esign 6">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F0974BD-C6E2-45A4-8149-B284E42DB5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Te Kawa Mataaho logo in white">
            <a:extLst>
              <a:ext uri="{FF2B5EF4-FFF2-40B4-BE49-F238E27FC236}">
                <a16:creationId xmlns:a16="http://schemas.microsoft.com/office/drawing/2014/main" id="{3C5D530D-B26C-4996-8ED9-4C1673184B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603" y="453151"/>
            <a:ext cx="2653878" cy="788033"/>
          </a:xfrm>
          <a:prstGeom prst="rect">
            <a:avLst/>
          </a:prstGeom>
        </p:spPr>
      </p:pic>
      <p:sp>
        <p:nvSpPr>
          <p:cNvPr id="7" name="Title 1">
            <a:extLst>
              <a:ext uri="{FF2B5EF4-FFF2-40B4-BE49-F238E27FC236}">
                <a16:creationId xmlns:a16="http://schemas.microsoft.com/office/drawing/2014/main" id="{EF4FD94E-90EE-4345-9FDF-66C7E2BC324E}"/>
              </a:ext>
            </a:extLst>
          </p:cNvPr>
          <p:cNvSpPr>
            <a:spLocks noGrp="1"/>
          </p:cNvSpPr>
          <p:nvPr>
            <p:ph type="title" hasCustomPrompt="1"/>
          </p:nvPr>
        </p:nvSpPr>
        <p:spPr>
          <a:xfrm>
            <a:off x="5788154" y="458627"/>
            <a:ext cx="4859823" cy="799794"/>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title</a:t>
            </a:r>
            <a:endParaRPr lang="en-NZ"/>
          </a:p>
        </p:txBody>
      </p:sp>
      <p:sp>
        <p:nvSpPr>
          <p:cNvPr id="8" name="Text Placeholder 2">
            <a:extLst>
              <a:ext uri="{FF2B5EF4-FFF2-40B4-BE49-F238E27FC236}">
                <a16:creationId xmlns:a16="http://schemas.microsoft.com/office/drawing/2014/main" id="{4953EE03-D4E5-47A5-B729-EAADA8168588}"/>
              </a:ext>
            </a:extLst>
          </p:cNvPr>
          <p:cNvSpPr>
            <a:spLocks noGrp="1"/>
          </p:cNvSpPr>
          <p:nvPr>
            <p:ph type="body" idx="1" hasCustomPrompt="1"/>
          </p:nvPr>
        </p:nvSpPr>
        <p:spPr>
          <a:xfrm>
            <a:off x="5788154" y="1524199"/>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Presenter name here</a:t>
            </a:r>
          </a:p>
          <a:p>
            <a:pPr lvl="0"/>
            <a:r>
              <a:rPr lang="en-US"/>
              <a:t>Business unit here</a:t>
            </a:r>
          </a:p>
        </p:txBody>
      </p:sp>
    </p:spTree>
    <p:extLst>
      <p:ext uri="{BB962C8B-B14F-4D97-AF65-F5344CB8AC3E}">
        <p14:creationId xmlns:p14="http://schemas.microsoft.com/office/powerpoint/2010/main" val="118446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design 7">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00739755-3974-44BD-BC94-08959AA667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Te Kawa Mataaho logo in white">
            <a:extLst>
              <a:ext uri="{FF2B5EF4-FFF2-40B4-BE49-F238E27FC236}">
                <a16:creationId xmlns:a16="http://schemas.microsoft.com/office/drawing/2014/main" id="{7CF3EF31-08A6-4D68-BCFF-7C7DAE355A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53" y="439770"/>
            <a:ext cx="2653878" cy="788033"/>
          </a:xfrm>
          <a:prstGeom prst="rect">
            <a:avLst/>
          </a:prstGeom>
        </p:spPr>
      </p:pic>
      <p:sp>
        <p:nvSpPr>
          <p:cNvPr id="9" name="Title 1">
            <a:extLst>
              <a:ext uri="{FF2B5EF4-FFF2-40B4-BE49-F238E27FC236}">
                <a16:creationId xmlns:a16="http://schemas.microsoft.com/office/drawing/2014/main" id="{A3B610A2-6638-437D-BD55-C001D7879DD7}"/>
              </a:ext>
            </a:extLst>
          </p:cNvPr>
          <p:cNvSpPr>
            <a:spLocks noGrp="1"/>
          </p:cNvSpPr>
          <p:nvPr>
            <p:ph type="title" hasCustomPrompt="1"/>
          </p:nvPr>
        </p:nvSpPr>
        <p:spPr>
          <a:xfrm>
            <a:off x="831850" y="1667573"/>
            <a:ext cx="10515600" cy="558799"/>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title</a:t>
            </a:r>
            <a:endParaRPr lang="en-NZ"/>
          </a:p>
        </p:txBody>
      </p:sp>
      <p:sp>
        <p:nvSpPr>
          <p:cNvPr id="10" name="Text Placeholder 2">
            <a:extLst>
              <a:ext uri="{FF2B5EF4-FFF2-40B4-BE49-F238E27FC236}">
                <a16:creationId xmlns:a16="http://schemas.microsoft.com/office/drawing/2014/main" id="{DF40B567-18FC-4661-AB2D-5CD18323CDB1}"/>
              </a:ext>
            </a:extLst>
          </p:cNvPr>
          <p:cNvSpPr>
            <a:spLocks noGrp="1"/>
          </p:cNvSpPr>
          <p:nvPr>
            <p:ph type="body" idx="1" hasCustomPrompt="1"/>
          </p:nvPr>
        </p:nvSpPr>
        <p:spPr>
          <a:xfrm>
            <a:off x="831850" y="2467367"/>
            <a:ext cx="3206750"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Presenter name here</a:t>
            </a:r>
          </a:p>
          <a:p>
            <a:pPr lvl="0"/>
            <a:r>
              <a:rPr lang="en-US"/>
              <a:t>Business unit here</a:t>
            </a:r>
          </a:p>
        </p:txBody>
      </p:sp>
    </p:spTree>
    <p:extLst>
      <p:ext uri="{BB962C8B-B14F-4D97-AF65-F5344CB8AC3E}">
        <p14:creationId xmlns:p14="http://schemas.microsoft.com/office/powerpoint/2010/main" val="34193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8" name="Picture 7" descr="Background pattern, logo, company name&#10;&#10;Description automatically generated">
            <a:extLst>
              <a:ext uri="{FF2B5EF4-FFF2-40B4-BE49-F238E27FC236}">
                <a16:creationId xmlns:a16="http://schemas.microsoft.com/office/drawing/2014/main" id="{D8EE877A-59D4-440F-8BC7-2D5CB07F1D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C686E6B6-5055-4A6C-A8A5-5CC07E5C713D}"/>
              </a:ext>
            </a:extLst>
          </p:cNvPr>
          <p:cNvSpPr>
            <a:spLocks noGrp="1"/>
          </p:cNvSpPr>
          <p:nvPr>
            <p:ph type="title" hasCustomPrompt="1"/>
          </p:nvPr>
        </p:nvSpPr>
        <p:spPr>
          <a:xfrm>
            <a:off x="838200" y="3429000"/>
            <a:ext cx="10515600" cy="593515"/>
          </a:xfrm>
          <a:prstGeom prst="rect">
            <a:avLst/>
          </a:prstGeom>
        </p:spPr>
        <p:txBody>
          <a:bodyPr anchor="b"/>
          <a:lstStyle>
            <a:lvl1pPr algn="ctr">
              <a:defRPr sz="2800">
                <a:solidFill>
                  <a:schemeClr val="bg1"/>
                </a:solidFill>
                <a:latin typeface="Source Sans Pro" panose="020B0503030403020204" pitchFamily="34" charset="0"/>
                <a:ea typeface="Source Sans Pro" panose="020B0503030403020204" pitchFamily="34" charset="0"/>
              </a:defRPr>
            </a:lvl1pPr>
          </a:lstStyle>
          <a:p>
            <a:r>
              <a:rPr lang="en-US"/>
              <a:t>Slide/divider title</a:t>
            </a:r>
            <a:endParaRPr lang="en-NZ"/>
          </a:p>
        </p:txBody>
      </p:sp>
    </p:spTree>
    <p:extLst>
      <p:ext uri="{BB962C8B-B14F-4D97-AF65-F5344CB8AC3E}">
        <p14:creationId xmlns:p14="http://schemas.microsoft.com/office/powerpoint/2010/main" val="1233147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4" name="Picture 3" descr="Illustration">
            <a:extLst>
              <a:ext uri="{FF2B5EF4-FFF2-40B4-BE49-F238E27FC236}">
                <a16:creationId xmlns:a16="http://schemas.microsoft.com/office/drawing/2014/main" id="{0C394952-0622-42CB-9A45-D340CF7922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9262" y="1773897"/>
            <a:ext cx="2113475" cy="1153983"/>
          </a:xfrm>
          <a:prstGeom prst="rect">
            <a:avLst/>
          </a:prstGeom>
        </p:spPr>
      </p:pic>
      <p:pic>
        <p:nvPicPr>
          <p:cNvPr id="5" name="Picture 4" descr="Illustration">
            <a:extLst>
              <a:ext uri="{FF2B5EF4-FFF2-40B4-BE49-F238E27FC236}">
                <a16:creationId xmlns:a16="http://schemas.microsoft.com/office/drawing/2014/main" id="{E6959AB9-B465-423C-9DC6-019625BE7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5039262" y="4077604"/>
            <a:ext cx="2113475" cy="1153983"/>
          </a:xfrm>
          <a:prstGeom prst="rect">
            <a:avLst/>
          </a:prstGeom>
        </p:spPr>
      </p:pic>
      <p:sp>
        <p:nvSpPr>
          <p:cNvPr id="6" name="Title 1">
            <a:extLst>
              <a:ext uri="{FF2B5EF4-FFF2-40B4-BE49-F238E27FC236}">
                <a16:creationId xmlns:a16="http://schemas.microsoft.com/office/drawing/2014/main" id="{058443DE-4C3E-47CB-B3E7-B4EB0131952B}"/>
              </a:ext>
            </a:extLst>
          </p:cNvPr>
          <p:cNvSpPr>
            <a:spLocks noGrp="1"/>
          </p:cNvSpPr>
          <p:nvPr>
            <p:ph type="title" hasCustomPrompt="1"/>
          </p:nvPr>
        </p:nvSpPr>
        <p:spPr>
          <a:xfrm>
            <a:off x="838199" y="3181402"/>
            <a:ext cx="10515600" cy="593515"/>
          </a:xfrm>
          <a:prstGeom prst="rect">
            <a:avLst/>
          </a:prstGeom>
        </p:spPr>
        <p:txBody>
          <a:bodyPr anchor="b"/>
          <a:lstStyle>
            <a:lvl1pPr algn="ctr">
              <a:defRPr sz="2800">
                <a:solidFill>
                  <a:srgbClr val="3A4A5A"/>
                </a:solidFill>
                <a:latin typeface="Source Sans Pro" panose="020B0503030403020204" pitchFamily="34" charset="0"/>
                <a:ea typeface="Source Sans Pro" panose="020B0503030403020204" pitchFamily="34" charset="0"/>
              </a:defRPr>
            </a:lvl1pPr>
          </a:lstStyle>
          <a:p>
            <a:r>
              <a:rPr lang="en-US"/>
              <a:t>Slide/divider title</a:t>
            </a:r>
            <a:endParaRPr lang="en-NZ"/>
          </a:p>
        </p:txBody>
      </p:sp>
    </p:spTree>
    <p:extLst>
      <p:ext uri="{BB962C8B-B14F-4D97-AF65-F5344CB8AC3E}">
        <p14:creationId xmlns:p14="http://schemas.microsoft.com/office/powerpoint/2010/main" val="203923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618281"/>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9" r:id="rId3"/>
    <p:sldLayoutId id="2147483653" r:id="rId4"/>
    <p:sldLayoutId id="2147483655" r:id="rId5"/>
    <p:sldLayoutId id="2147483656" r:id="rId6"/>
    <p:sldLayoutId id="214748365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525387"/>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88639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69" r:id="rId3"/>
    <p:sldLayoutId id="2147483666" r:id="rId4"/>
    <p:sldLayoutId id="2147483672"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585D7808-D693-4A23-98B6-C8D6D19B21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Te Kawa Mataaho logo in white">
            <a:extLst>
              <a:ext uri="{FF2B5EF4-FFF2-40B4-BE49-F238E27FC236}">
                <a16:creationId xmlns:a16="http://schemas.microsoft.com/office/drawing/2014/main" id="{B5EDDB41-EA36-4B3E-8EE8-3627119429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5853" y="439770"/>
            <a:ext cx="2653878" cy="788033"/>
          </a:xfrm>
          <a:prstGeom prst="rect">
            <a:avLst/>
          </a:prstGeom>
        </p:spPr>
      </p:pic>
      <p:sp>
        <p:nvSpPr>
          <p:cNvPr id="8" name="TextBox 7">
            <a:extLst>
              <a:ext uri="{FF2B5EF4-FFF2-40B4-BE49-F238E27FC236}">
                <a16:creationId xmlns:a16="http://schemas.microsoft.com/office/drawing/2014/main" id="{BC2F28C1-FAB0-4CA3-BC6A-A6ED77D34873}"/>
              </a:ext>
            </a:extLst>
          </p:cNvPr>
          <p:cNvSpPr txBox="1"/>
          <p:nvPr userDrawn="1"/>
        </p:nvSpPr>
        <p:spPr>
          <a:xfrm>
            <a:off x="721895" y="2234823"/>
            <a:ext cx="6256421" cy="1938992"/>
          </a:xfrm>
          <a:prstGeom prst="rect">
            <a:avLst/>
          </a:prstGeom>
          <a:noFill/>
        </p:spPr>
        <p:txBody>
          <a:bodyPr wrap="square" rtlCol="0">
            <a:spAutoFit/>
          </a:bodyPr>
          <a:lstStyle/>
          <a:p>
            <a:pPr>
              <a:lnSpc>
                <a:spcPct val="200000"/>
              </a:lnSpc>
            </a:pPr>
            <a:r>
              <a:rPr lang="en-NZ" sz="4000" b="1" i="0">
                <a:solidFill>
                  <a:schemeClr val="bg1"/>
                </a:solidFill>
                <a:latin typeface="Source Sans Pro" panose="020B0503030403020204" pitchFamily="34" charset="0"/>
                <a:ea typeface="Source Sans Pro" panose="020B0503030403020204" pitchFamily="34" charset="0"/>
              </a:rPr>
              <a:t>T</a:t>
            </a:r>
            <a:r>
              <a:rPr lang="mi-NZ" sz="4000" b="1" i="0">
                <a:solidFill>
                  <a:schemeClr val="bg1"/>
                </a:solidFill>
                <a:latin typeface="Source Sans Pro" panose="020B0503030403020204" pitchFamily="34" charset="0"/>
                <a:ea typeface="Source Sans Pro" panose="020B0503030403020204" pitchFamily="34" charset="0"/>
              </a:rPr>
              <a:t>ēnā rawa atu koe</a:t>
            </a:r>
          </a:p>
          <a:p>
            <a:r>
              <a:rPr lang="mi-NZ" sz="4000" b="1">
                <a:solidFill>
                  <a:schemeClr val="bg1"/>
                </a:solidFill>
                <a:latin typeface="Source Sans Pro" panose="020B0503030403020204" pitchFamily="34" charset="0"/>
                <a:ea typeface="Source Sans Pro" panose="020B0503030403020204" pitchFamily="34" charset="0"/>
              </a:rPr>
              <a:t>Thank you very much</a:t>
            </a:r>
            <a:endParaRPr lang="en-NZ" sz="4000" b="1">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141364724"/>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ublicservice.govt.nz/resources/enduring-letter-of-expectations-to-statutory-crown-entities-2019/"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s://www.tearawhiti.govt.nz/assets/Tools-and-Resources/Maori-Crown-Relations-Capability-Framework-Individual-Capability-Component.pdf" TargetMode="External"/><Relationship Id="rId5" Type="http://schemas.openxmlformats.org/officeDocument/2006/relationships/hyperlink" Target="https://dpmc.govt.nz/publications/co-19-5-te-tiriti-o-waitangi-treaty-waitangi-guidance" TargetMode="External"/><Relationship Id="rId4" Type="http://schemas.openxmlformats.org/officeDocument/2006/relationships/hyperlink" Target="https://www.productivity.govt.nz/assets/Documents/d1d7d3ce31/Final-report-Regulatory-institutions-and-practices-v2.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publicservice.govt.nz/guidance/public-service-act-2020-reforms/an-overview-of-the-changes/"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hyperlink" Target="https://www.publicservice.govt.nz/guidance/public-service-act-2020-reform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treasury.govt.nz/publications/guide/crown-entities-act-statement-intent-guidance"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publicservice.govt.nz/assets/DirectoryFile/Guide-for-Ministers-Statutory-Crown-Entities-performance-levers.pdf"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www.publicservice.govt.nz/assets/DirectoryFile/Guidelines-Officials-and-Select-Committees.pdf"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hyperlink" Target="mailto:fees@publicservice.govt.nz"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hyperlink" Target="https://aus01.safelinks.protection.outlook.com/?url=https%3A%2F%2Fdpmc.govt.nz%2Fpublications%2Fco-22-2-revised-fees-framework-members-appointed-bodies-which-crown-has-interest%2520&amp;data=05%7C01%7CSophie.Bird%40publicservice.govt.nz%7C6dfde1303ee5425be6d208dad19339ac%7C41e14a91587d4fbf8dead6aea7148019%7C0%7C0%7C638052727499553988%7CUnknown%7CTWFpbGZsb3d8eyJWIjoiMC4wLjAwMDAiLCJQIjoiV2luMzIiLCJBTiI6Ik1haWwiLCJXVCI6Mn0%3D%7C3000%7C%7C%7C&amp;sdata=Q%2FdgtfGgeW4G86lzNFuB%2FGdI7Gqt23HfJ7kQf1pdfPM%3D&amp;reserved=0"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hyperlink" Target="https://www.publicservice.govt.nz/guidance/code-of-conduct-for-crown-entity-board-members/" TargetMode="External"/><Relationship Id="rId2" Type="http://schemas.openxmlformats.org/officeDocument/2006/relationships/notesSlide" Target="../notesSlides/notesSlide57.xml"/><Relationship Id="rId1" Type="http://schemas.openxmlformats.org/officeDocument/2006/relationships/slideLayout" Target="../slideLayouts/slideLayout11.xml"/><Relationship Id="rId4" Type="http://schemas.openxmlformats.org/officeDocument/2006/relationships/hyperlink" Target="https://www.publicservice.govt.nz/resources/code/"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publicservice.govt.nz/guidance/guide-he-aratohu/model-standards/speaking-up-in-the-public-sector/" TargetMode="External"/><Relationship Id="rId3" Type="http://schemas.openxmlformats.org/officeDocument/2006/relationships/hyperlink" Target="https://www.publicservice.govt.nz/guidance/code-of-conduct-for-crown-entity-board-members/" TargetMode="External"/><Relationship Id="rId7" Type="http://schemas.openxmlformats.org/officeDocument/2006/relationships/hyperlink" Target="https://www.publicservice.govt.nz/guidance/guide-he-aratohu/model-standards/information-gathering-and-public-trust/" TargetMode="External"/><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hyperlink" Target="https://www.publicservice.govt.nz/guidance/guide-he-aratohu/model-standards/positive-safe-workplaces/" TargetMode="External"/><Relationship Id="rId11" Type="http://schemas.openxmlformats.org/officeDocument/2006/relationships/hyperlink" Target="https://www.publicservice.govt.nz/guidance/guide-he-aratohu/model-standards/workforce-assurance/" TargetMode="External"/><Relationship Id="rId5" Type="http://schemas.openxmlformats.org/officeDocument/2006/relationships/hyperlink" Target="https://www.publicservice.govt.nz/guidance/guide-he-aratohu/model-standards/" TargetMode="External"/><Relationship Id="rId10" Type="http://schemas.openxmlformats.org/officeDocument/2006/relationships/hyperlink" Target="https://www.publicservice.govt.nz/guidance/guide-he-aratohu/model-standards/chief-executive-gifts-benefits-and-expenses/" TargetMode="External"/><Relationship Id="rId4" Type="http://schemas.openxmlformats.org/officeDocument/2006/relationships/hyperlink" Target="https://www.publicservice.govt.nz/guidance/guide-he-aratohu/standards-of-integrity-and-conduct/code-of-conduct-for-the-directors-of-public-finance-act-1989-schedule-4a-companies/" TargetMode="External"/><Relationship Id="rId9" Type="http://schemas.openxmlformats.org/officeDocument/2006/relationships/hyperlink" Target="https://www.publicservice.govt.nz/guidance/guide-he-aratohu/model-standards/conflicts-of-interest/"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publicservice.govt.nz/guidance/guide-he-aratohu/guidance/general-election-guidance/" TargetMode="External"/><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hyperlink" Target="https://legislation.govt.nz/act/public/2020/0040/latest/LMS356872.html?search=sw_096be8ed81c8466d_Crown+agents_25_se&amp;p=1" TargetMode="External"/><Relationship Id="rId2" Type="http://schemas.openxmlformats.org/officeDocument/2006/relationships/hyperlink" Target="https://legislation.govt.nz/act/public/2020/0040/latest/LMS356871.html?search=sw_096be8ed81c8466d_Crown+agents_25_se&amp;p=1" TargetMode="Externa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hyperlink" Target="https://www.publicservice.govt.nz/guidance/code-of-conduct-for-crown-entity-board-members/" TargetMode="External"/><Relationship Id="rId2" Type="http://schemas.openxmlformats.org/officeDocument/2006/relationships/notesSlide" Target="../notesSlides/notesSlide65.xml"/><Relationship Id="rId1" Type="http://schemas.openxmlformats.org/officeDocument/2006/relationships/slideLayout" Target="../slideLayouts/slideLayout11.xml"/><Relationship Id="rId4" Type="http://schemas.openxmlformats.org/officeDocument/2006/relationships/hyperlink" Target="https://www.publicservice.govt.nz/resources/code/"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www.publicservice.govt.nz/guidance/guide-he-aratohu/model-standards/speaking-up-in-the-public-sector/" TargetMode="External"/><Relationship Id="rId3" Type="http://schemas.openxmlformats.org/officeDocument/2006/relationships/hyperlink" Target="https://www.publicservice.govt.nz/guidance/code-of-conduct-for-crown-entity-board-members/" TargetMode="External"/><Relationship Id="rId7" Type="http://schemas.openxmlformats.org/officeDocument/2006/relationships/hyperlink" Target="https://www.publicservice.govt.nz/guidance/guide-he-aratohu/model-standards/information-gathering-and-public-trust/" TargetMode="External"/><Relationship Id="rId2" Type="http://schemas.openxmlformats.org/officeDocument/2006/relationships/notesSlide" Target="../notesSlides/notesSlide66.xml"/><Relationship Id="rId1" Type="http://schemas.openxmlformats.org/officeDocument/2006/relationships/slideLayout" Target="../slideLayouts/slideLayout11.xml"/><Relationship Id="rId6" Type="http://schemas.openxmlformats.org/officeDocument/2006/relationships/hyperlink" Target="https://www.publicservice.govt.nz/guidance/guide-he-aratohu/model-standards/positive-safe-workplaces/" TargetMode="External"/><Relationship Id="rId5" Type="http://schemas.openxmlformats.org/officeDocument/2006/relationships/hyperlink" Target="https://www.publicservice.govt.nz/guidance/guide-he-aratohu/model-standards/workforce-assurance/" TargetMode="External"/><Relationship Id="rId10" Type="http://schemas.openxmlformats.org/officeDocument/2006/relationships/hyperlink" Target="https://www.publicservice.govt.nz/guidance/guide-he-aratohu/model-standards/chief-executive-gifts-benefits-and-expenses/" TargetMode="External"/><Relationship Id="rId4" Type="http://schemas.openxmlformats.org/officeDocument/2006/relationships/hyperlink" Target="https://www.publicservice.govt.nz/guidance/guide-he-aratohu/standards-of-integrity-and-conduct/code-of-conduct-for-the-directors-of-public-finance-act-1989-schedule-4a-companies/" TargetMode="External"/><Relationship Id="rId9" Type="http://schemas.openxmlformats.org/officeDocument/2006/relationships/hyperlink" Target="https://www.publicservice.govt.nz/guidance/guide-he-aratohu/model-standards/conflicts-of-interest/"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www.publicservice.govt.nz/guidance/guide-he-aratohu/guidance/general-election-guidance/" TargetMode="External"/><Relationship Id="rId2" Type="http://schemas.openxmlformats.org/officeDocument/2006/relationships/notesSlide" Target="../notesSlides/notesSlide67.xml"/><Relationship Id="rId1" Type="http://schemas.openxmlformats.org/officeDocument/2006/relationships/slideLayout" Target="../slideLayouts/slideLayout11.xml"/><Relationship Id="rId4" Type="http://schemas.openxmlformats.org/officeDocument/2006/relationships/hyperlink" Target="https://www.publicservice.govt.nz/our-work/parliamentary-election-2020/general-election-guidance-2020/"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hyperlink" Target="https://www.publicservice.govt.nz/our-work/crown-entities/" TargetMode="Externa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hyperlink" Target="http://www.treasury.govt.nz/publications/guidance/planning/cea-spe" TargetMode="External"/><Relationship Id="rId2" Type="http://schemas.openxmlformats.org/officeDocument/2006/relationships/hyperlink" Target="http://www.treasury.govt.nz/publications/guidance/planning/performanceexpectations-achieved" TargetMode="External"/><Relationship Id="rId1" Type="http://schemas.openxmlformats.org/officeDocument/2006/relationships/slideLayout" Target="../slideLayouts/slideLayout11.xml"/><Relationship Id="rId6" Type="http://schemas.openxmlformats.org/officeDocument/2006/relationships/hyperlink" Target="https://www.treasury.govt.nz/publications/guide/preparing-annual-report-crown-entities" TargetMode="External"/><Relationship Id="rId5" Type="http://schemas.openxmlformats.org/officeDocument/2006/relationships/hyperlink" Target="https://www.treasury.govt.nz/sites/default/files/2015-12/cea-soi.pdf" TargetMode="External"/><Relationship Id="rId4" Type="http://schemas.openxmlformats.org/officeDocument/2006/relationships/hyperlink" Target="https://aus01.safelinks.protection.outlook.com/?url=https%3A%2F%2Fwww.treasury.govt.nz%2Fpublications%2Fguide%2Fcea-statement-performance-expectations-spe&amp;data=05%7C01%7CSophie.Bird%40publicservice.govt.nz%7C6dfde1303ee5425be6d208dad19339ac%7C41e14a91587d4fbf8dead6aea7148019%7C0%7C0%7C638052727499553988%7CUnknown%7CTWFpbGZsb3d8eyJWIjoiMC4wLjAwMDAiLCJQIjoiV2luMzIiLCJBTiI6Ik1haWwiLCJXVCI6Mn0%3D%7C3000%7C%7C%7C&amp;sdata=iu2GZwlJWBhqVRsK2hYE0lM8Z6Knky9KJaXFAPImMU0%3D&amp;reserved=0"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EA5CE-A113-4FBE-87B4-6FFB8FEC082B}"/>
              </a:ext>
            </a:extLst>
          </p:cNvPr>
          <p:cNvSpPr>
            <a:spLocks noGrp="1"/>
          </p:cNvSpPr>
          <p:nvPr>
            <p:ph type="title"/>
          </p:nvPr>
        </p:nvSpPr>
        <p:spPr>
          <a:xfrm>
            <a:off x="3701144" y="458627"/>
            <a:ext cx="6946834" cy="1074082"/>
          </a:xfrm>
        </p:spPr>
        <p:txBody>
          <a:bodyPr/>
          <a:lstStyle/>
          <a:p>
            <a:r>
              <a:rPr lang="en-US" sz="3600">
                <a:solidFill>
                  <a:srgbClr val="FF9933"/>
                </a:solidFill>
              </a:rPr>
              <a:t>Information for new members of Crown </a:t>
            </a:r>
            <a:r>
              <a:rPr lang="en-US">
                <a:solidFill>
                  <a:srgbClr val="FF9933"/>
                </a:solidFill>
              </a:rPr>
              <a:t>e</a:t>
            </a:r>
            <a:r>
              <a:rPr lang="en-US" sz="3600">
                <a:solidFill>
                  <a:srgbClr val="FF9933"/>
                </a:solidFill>
              </a:rPr>
              <a:t>ntity boards</a:t>
            </a:r>
            <a:endParaRPr lang="en-NZ"/>
          </a:p>
        </p:txBody>
      </p:sp>
      <p:sp>
        <p:nvSpPr>
          <p:cNvPr id="5" name="Text Placeholder 4">
            <a:extLst>
              <a:ext uri="{FF2B5EF4-FFF2-40B4-BE49-F238E27FC236}">
                <a16:creationId xmlns:a16="http://schemas.microsoft.com/office/drawing/2014/main" id="{48610F03-E732-049B-7ED0-EEEFEF5A1729}"/>
              </a:ext>
            </a:extLst>
          </p:cNvPr>
          <p:cNvSpPr>
            <a:spLocks noGrp="1"/>
          </p:cNvSpPr>
          <p:nvPr>
            <p:ph type="body" idx="1"/>
          </p:nvPr>
        </p:nvSpPr>
        <p:spPr>
          <a:xfrm>
            <a:off x="5797015" y="1710269"/>
            <a:ext cx="3206750" cy="1500187"/>
          </a:xfrm>
        </p:spPr>
        <p:txBody>
          <a:bodyPr/>
          <a:lstStyle/>
          <a:p>
            <a:endParaRPr lang="en-US"/>
          </a:p>
        </p:txBody>
      </p:sp>
    </p:spTree>
    <p:extLst>
      <p:ext uri="{BB962C8B-B14F-4D97-AF65-F5344CB8AC3E}">
        <p14:creationId xmlns:p14="http://schemas.microsoft.com/office/powerpoint/2010/main" val="49274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E57B-5741-434B-A805-829F978BA8F6}"/>
              </a:ext>
            </a:extLst>
          </p:cNvPr>
          <p:cNvSpPr>
            <a:spLocks noGrp="1"/>
          </p:cNvSpPr>
          <p:nvPr>
            <p:ph type="title"/>
          </p:nvPr>
        </p:nvSpPr>
        <p:spPr>
          <a:xfrm>
            <a:off x="614523" y="877047"/>
            <a:ext cx="10515600" cy="558799"/>
          </a:xfrm>
        </p:spPr>
        <p:txBody>
          <a:bodyPr/>
          <a:lstStyle/>
          <a:p>
            <a:r>
              <a:rPr lang="en-US" sz="3600">
                <a:solidFill>
                  <a:schemeClr val="tx1"/>
                </a:solidFill>
              </a:rPr>
              <a:t>Crown entities are a critical part of the public sector and a ‘unified’ public service</a:t>
            </a:r>
            <a:endParaRPr lang="en-NZ">
              <a:solidFill>
                <a:schemeClr val="tx1"/>
              </a:solidFill>
            </a:endParaRPr>
          </a:p>
        </p:txBody>
      </p:sp>
      <p:sp>
        <p:nvSpPr>
          <p:cNvPr id="3" name="Text Placeholder 2">
            <a:extLst>
              <a:ext uri="{FF2B5EF4-FFF2-40B4-BE49-F238E27FC236}">
                <a16:creationId xmlns:a16="http://schemas.microsoft.com/office/drawing/2014/main" id="{2D87037D-4EFC-4056-8814-C3FEAD7D33EF}"/>
              </a:ext>
            </a:extLst>
          </p:cNvPr>
          <p:cNvSpPr>
            <a:spLocks noGrp="1"/>
          </p:cNvSpPr>
          <p:nvPr>
            <p:ph type="body" idx="1"/>
          </p:nvPr>
        </p:nvSpPr>
        <p:spPr>
          <a:xfrm>
            <a:off x="544978" y="1613647"/>
            <a:ext cx="10515600" cy="4087906"/>
          </a:xfrm>
        </p:spPr>
        <p:txBody>
          <a:bodyPr lIns="91440" tIns="45720" rIns="91440" bIns="45720" anchor="t"/>
          <a:lstStyle/>
          <a:p>
            <a:pPr marL="342900" indent="-342900">
              <a:buFont typeface="Arial" panose="020B0604020202020204" pitchFamily="34" charset="0"/>
              <a:buChar char="•"/>
            </a:pPr>
            <a:r>
              <a:rPr lang="en-US" sz="2400">
                <a:latin typeface="Source Sans Pro"/>
              </a:rPr>
              <a:t>They constitute a wide variety of public sector </a:t>
            </a:r>
            <a:r>
              <a:rPr lang="en-US" sz="2400" err="1">
                <a:latin typeface="Source Sans Pro"/>
              </a:rPr>
              <a:t>organisations</a:t>
            </a:r>
            <a:r>
              <a:rPr lang="en-US" sz="2400">
                <a:latin typeface="Source Sans Pro"/>
              </a:rPr>
              <a:t> delivering many public services </a:t>
            </a:r>
            <a:endParaRPr lang="en-US" sz="2400"/>
          </a:p>
          <a:p>
            <a:pPr marL="342900" indent="-342900">
              <a:buFont typeface="Arial" panose="020B0604020202020204" pitchFamily="34" charset="0"/>
              <a:buChar char="•"/>
            </a:pPr>
            <a:r>
              <a:rPr lang="en-US" sz="2400">
                <a:latin typeface="Source Sans Pro"/>
              </a:rPr>
              <a:t>They are often the ‘face of government’ delivering:</a:t>
            </a:r>
            <a:r>
              <a:rPr lang="en-US" sz="2800">
                <a:latin typeface="Source Sans Pro"/>
              </a:rPr>
              <a:t> </a:t>
            </a:r>
            <a:endParaRPr lang="en-US" sz="2800"/>
          </a:p>
          <a:p>
            <a:pPr marL="800100" lvl="1" indent="-342900">
              <a:lnSpc>
                <a:spcPct val="90000"/>
              </a:lnSpc>
              <a:buFont typeface="Wingdings" panose="05000000000000000000" pitchFamily="2" charset="2"/>
              <a:buChar char="q"/>
            </a:pPr>
            <a:r>
              <a:rPr lang="en-US">
                <a:latin typeface="Source Sans Pro" panose="020B0503030403020204" pitchFamily="34" charset="0"/>
                <a:ea typeface="Source Sans Pro" panose="020B0503030403020204" pitchFamily="34" charset="0"/>
              </a:rPr>
              <a:t>a</a:t>
            </a:r>
            <a:r>
              <a:rPr lang="en-US" sz="2000">
                <a:latin typeface="Source Sans Pro" panose="020B0503030403020204" pitchFamily="34" charset="0"/>
                <a:ea typeface="Source Sans Pro" panose="020B0503030403020204" pitchFamily="34" charset="0"/>
              </a:rPr>
              <a:t>lmost all public health, education, transport and housing services</a:t>
            </a:r>
            <a:endParaRPr lang="en-US" sz="2000">
              <a:latin typeface="Source Sans Pro" panose="020B0503030403020204" pitchFamily="34" charset="0"/>
              <a:ea typeface="Source Sans Pro" panose="020B0503030403020204" pitchFamily="34" charset="0"/>
              <a:cs typeface="Calibri"/>
            </a:endParaRPr>
          </a:p>
          <a:p>
            <a:pPr marL="800100" lvl="1" indent="-342900">
              <a:lnSpc>
                <a:spcPct val="90000"/>
              </a:lnSpc>
              <a:spcAft>
                <a:spcPts val="600"/>
              </a:spcAft>
              <a:buFont typeface="Wingdings" panose="05000000000000000000" pitchFamily="2" charset="2"/>
              <a:buChar char="q"/>
            </a:pPr>
            <a:r>
              <a:rPr lang="en-US">
                <a:latin typeface="Source Sans Pro" panose="020B0503030403020204" pitchFamily="34" charset="0"/>
                <a:ea typeface="Source Sans Pro" panose="020B0503030403020204" pitchFamily="34" charset="0"/>
              </a:rPr>
              <a:t>k</a:t>
            </a:r>
            <a:r>
              <a:rPr lang="en-US" sz="2000">
                <a:latin typeface="Source Sans Pro" panose="020B0503030403020204" pitchFamily="34" charset="0"/>
                <a:ea typeface="Source Sans Pro" panose="020B0503030403020204" pitchFamily="34" charset="0"/>
              </a:rPr>
              <a:t>ey regulatory functions</a:t>
            </a:r>
            <a:r>
              <a:rPr lang="en-US">
                <a:latin typeface="Source Sans Pro" panose="020B0503030403020204" pitchFamily="34" charset="0"/>
                <a:ea typeface="Source Sans Pro" panose="020B0503030403020204" pitchFamily="34" charset="0"/>
              </a:rPr>
              <a:t>.</a:t>
            </a:r>
            <a:endParaRPr lang="en-US" sz="2000">
              <a:latin typeface="Source Sans Pro" panose="020B0503030403020204" pitchFamily="34" charset="0"/>
              <a:ea typeface="Source Sans Pro" panose="020B0503030403020204" pitchFamily="34" charset="0"/>
              <a:cs typeface="Calibri"/>
            </a:endParaRPr>
          </a:p>
          <a:p>
            <a:pPr marL="342900" indent="-342900">
              <a:lnSpc>
                <a:spcPct val="90000"/>
              </a:lnSpc>
              <a:buFont typeface="Arial" panose="020B0604020202020204" pitchFamily="34" charset="0"/>
              <a:buChar char="•"/>
            </a:pPr>
            <a:r>
              <a:rPr lang="en-US" sz="2400">
                <a:latin typeface="Source Sans Pro"/>
              </a:rPr>
              <a:t>Crown entities are collectively responsible for:</a:t>
            </a:r>
          </a:p>
          <a:p>
            <a:pPr marL="800100" lvl="1" indent="-342900">
              <a:buFont typeface="Wingdings" panose="05000000000000000000" pitchFamily="2" charset="2"/>
              <a:buChar char="q"/>
            </a:pPr>
            <a:r>
              <a:rPr lang="en-US" sz="2000">
                <a:latin typeface="Source Sans Pro" panose="020B0503030403020204" pitchFamily="34" charset="0"/>
                <a:ea typeface="Source Sans Pro" panose="020B0503030403020204" pitchFamily="34" charset="0"/>
              </a:rPr>
              <a:t>more than a third of total government expenditure</a:t>
            </a:r>
            <a:r>
              <a:rPr lang="en-US">
                <a:latin typeface="Source Sans Pro" panose="020B0503030403020204" pitchFamily="34" charset="0"/>
                <a:ea typeface="Source Sans Pro" panose="020B0503030403020204" pitchFamily="34" charset="0"/>
              </a:rPr>
              <a:t>  </a:t>
            </a:r>
            <a:endParaRPr lang="en-US" sz="2000">
              <a:latin typeface="Source Sans Pro" panose="020B0503030403020204" pitchFamily="34" charset="0"/>
              <a:ea typeface="Source Sans Pro" panose="020B0503030403020204" pitchFamily="34" charset="0"/>
              <a:cs typeface="Calibri"/>
            </a:endParaRPr>
          </a:p>
          <a:p>
            <a:pPr marL="800100" lvl="1" indent="-342900">
              <a:lnSpc>
                <a:spcPct val="90000"/>
              </a:lnSpc>
              <a:buFont typeface="Wingdings" panose="05000000000000000000" pitchFamily="2" charset="2"/>
              <a:buChar char="q"/>
            </a:pPr>
            <a:r>
              <a:rPr lang="en-US">
                <a:latin typeface="Source Sans Pro" panose="020B0503030403020204" pitchFamily="34" charset="0"/>
                <a:ea typeface="Source Sans Pro" panose="020B0503030403020204" pitchFamily="34" charset="0"/>
              </a:rPr>
              <a:t>t</a:t>
            </a:r>
            <a:r>
              <a:rPr lang="en-US" sz="2000">
                <a:latin typeface="Source Sans Pro" panose="020B0503030403020204" pitchFamily="34" charset="0"/>
                <a:ea typeface="Source Sans Pro" panose="020B0503030403020204" pitchFamily="34" charset="0"/>
              </a:rPr>
              <a:t>he management of approximately 2/3 of the Crown's physical assets</a:t>
            </a:r>
            <a:endParaRPr lang="en-US" sz="2000">
              <a:latin typeface="Source Sans Pro" panose="020B0503030403020204" pitchFamily="34" charset="0"/>
              <a:ea typeface="Source Sans Pro" panose="020B0503030403020204" pitchFamily="34" charset="0"/>
              <a:cs typeface="Calibri"/>
            </a:endParaRPr>
          </a:p>
          <a:p>
            <a:pPr marL="800100" lvl="1" indent="-342900">
              <a:lnSpc>
                <a:spcPct val="90000"/>
              </a:lnSpc>
              <a:buFont typeface="Wingdings" panose="05000000000000000000" pitchFamily="2" charset="2"/>
              <a:buChar char="q"/>
            </a:pPr>
            <a:r>
              <a:rPr lang="en-US">
                <a:latin typeface="Source Sans Pro" panose="020B0503030403020204" pitchFamily="34" charset="0"/>
                <a:ea typeface="Source Sans Pro" panose="020B0503030403020204" pitchFamily="34" charset="0"/>
              </a:rPr>
              <a:t>o</a:t>
            </a:r>
            <a:r>
              <a:rPr lang="en-US" sz="2000">
                <a:latin typeface="Source Sans Pro" panose="020B0503030403020204" pitchFamily="34" charset="0"/>
                <a:ea typeface="Source Sans Pro" panose="020B0503030403020204" pitchFamily="34" charset="0"/>
              </a:rPr>
              <a:t>ver half the workforce employed in the public sector</a:t>
            </a:r>
            <a:r>
              <a:rPr lang="en-US">
                <a:latin typeface="Source Sans Pro" panose="020B0503030403020204" pitchFamily="34" charset="0"/>
                <a:ea typeface="Source Sans Pro" panose="020B0503030403020204" pitchFamily="34" charset="0"/>
              </a:rPr>
              <a:t>.</a:t>
            </a:r>
            <a:endParaRPr lang="en-US" sz="2000">
              <a:latin typeface="Source Sans Pro" panose="020B0503030403020204" pitchFamily="34" charset="0"/>
              <a:ea typeface="Source Sans Pro" panose="020B0503030403020204" pitchFamily="34" charset="0"/>
              <a:cs typeface="Calibri"/>
            </a:endParaRPr>
          </a:p>
          <a:p>
            <a:endParaRPr lang="en-NZ"/>
          </a:p>
        </p:txBody>
      </p:sp>
    </p:spTree>
    <p:extLst>
      <p:ext uri="{BB962C8B-B14F-4D97-AF65-F5344CB8AC3E}">
        <p14:creationId xmlns:p14="http://schemas.microsoft.com/office/powerpoint/2010/main" val="138143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3B2B8-BD63-4425-ADD8-E7859E824E8C}"/>
              </a:ext>
            </a:extLst>
          </p:cNvPr>
          <p:cNvSpPr>
            <a:spLocks noGrp="1"/>
          </p:cNvSpPr>
          <p:nvPr>
            <p:ph type="title"/>
          </p:nvPr>
        </p:nvSpPr>
        <p:spPr>
          <a:xfrm>
            <a:off x="739486" y="923253"/>
            <a:ext cx="10515600" cy="558799"/>
          </a:xfrm>
        </p:spPr>
        <p:txBody>
          <a:bodyPr/>
          <a:lstStyle/>
          <a:p>
            <a:r>
              <a:rPr lang="en-NZ"/>
              <a:t>On one hand, they are ‘stand-alone’, but on the other:</a:t>
            </a:r>
          </a:p>
        </p:txBody>
      </p:sp>
      <p:sp>
        <p:nvSpPr>
          <p:cNvPr id="3" name="Text Placeholder 2">
            <a:extLst>
              <a:ext uri="{FF2B5EF4-FFF2-40B4-BE49-F238E27FC236}">
                <a16:creationId xmlns:a16="http://schemas.microsoft.com/office/drawing/2014/main" id="{861301A7-8FDC-468F-A97B-5EA9491A31A4}"/>
              </a:ext>
            </a:extLst>
          </p:cNvPr>
          <p:cNvSpPr>
            <a:spLocks noGrp="1"/>
          </p:cNvSpPr>
          <p:nvPr>
            <p:ph type="body" idx="1"/>
          </p:nvPr>
        </p:nvSpPr>
        <p:spPr>
          <a:xfrm>
            <a:off x="739487" y="1850881"/>
            <a:ext cx="10515599" cy="1500187"/>
          </a:xfrm>
        </p:spPr>
        <p:txBody>
          <a:bodyPr lIns="91440" tIns="45720" rIns="91440" bIns="45720" anchor="t"/>
          <a:lstStyle/>
          <a:p>
            <a:pPr marL="342900" indent="-342900">
              <a:buFont typeface="Arial" panose="020B0604020202020204" pitchFamily="34" charset="0"/>
              <a:buChar char="•"/>
            </a:pPr>
            <a:r>
              <a:rPr lang="en-US" sz="2400">
                <a:latin typeface="Source Sans Pro"/>
              </a:rPr>
              <a:t>Government-owned, Crown entities are separate from the Crown - legal entities in their own right</a:t>
            </a:r>
          </a:p>
          <a:p>
            <a:pPr marL="342900" indent="-342900">
              <a:buFont typeface="Arial" panose="020B0604020202020204" pitchFamily="34" charset="0"/>
              <a:buChar char="•"/>
            </a:pPr>
            <a:r>
              <a:rPr lang="en-US" sz="2400">
                <a:latin typeface="Source Sans Pro"/>
              </a:rPr>
              <a:t>Because of their functions and the nature of their work they are designed to operate at appropriate 'arms length’ from Ministers because, for example:</a:t>
            </a:r>
          </a:p>
          <a:p>
            <a:pPr marL="800100" lvl="1" indent="-342900">
              <a:buFont typeface="Wingdings" panose="05000000000000000000" pitchFamily="2" charset="2"/>
              <a:buChar char="q"/>
            </a:pPr>
            <a:r>
              <a:rPr lang="en-US">
                <a:latin typeface="Source Sans Pro" panose="020B0503030403020204" pitchFamily="34" charset="0"/>
                <a:ea typeface="Source Sans Pro" panose="020B0503030403020204" pitchFamily="34" charset="0"/>
              </a:rPr>
              <a:t>decisions</a:t>
            </a:r>
            <a:r>
              <a:rPr lang="en-US" sz="2000">
                <a:latin typeface="Source Sans Pro" panose="020B0503030403020204" pitchFamily="34" charset="0"/>
                <a:ea typeface="Source Sans Pro" panose="020B0503030403020204" pitchFamily="34" charset="0"/>
              </a:rPr>
              <a:t> on individual cases should not be influenced by Ministers</a:t>
            </a:r>
            <a:endParaRPr lang="en-US" sz="2000">
              <a:latin typeface="Source Sans Pro" panose="020B0503030403020204" pitchFamily="34" charset="0"/>
              <a:ea typeface="Source Sans Pro" panose="020B0503030403020204" pitchFamily="34" charset="0"/>
              <a:cs typeface="Calibri"/>
            </a:endParaRPr>
          </a:p>
          <a:p>
            <a:pPr marL="800100" lvl="1" indent="-342900">
              <a:buFont typeface="Wingdings" panose="05000000000000000000" pitchFamily="2" charset="2"/>
              <a:buChar char="q"/>
            </a:pPr>
            <a:r>
              <a:rPr lang="en-US" sz="2000">
                <a:latin typeface="Source Sans Pro" panose="020B0503030403020204" pitchFamily="34" charset="0"/>
                <a:ea typeface="Source Sans Pro" panose="020B0503030403020204" pitchFamily="34" charset="0"/>
              </a:rPr>
              <a:t>Ministers should be distanced from operations</a:t>
            </a:r>
            <a:endParaRPr lang="en-US" sz="2000">
              <a:latin typeface="Source Sans Pro" panose="020B0503030403020204" pitchFamily="34" charset="0"/>
              <a:ea typeface="Source Sans Pro" panose="020B0503030403020204" pitchFamily="34" charset="0"/>
              <a:cs typeface="Calibri"/>
            </a:endParaRPr>
          </a:p>
          <a:p>
            <a:pPr marL="800100" lvl="1" indent="-342900">
              <a:buFont typeface="Wingdings" panose="05000000000000000000" pitchFamily="2" charset="2"/>
              <a:buChar char="q"/>
            </a:pPr>
            <a:r>
              <a:rPr lang="en-US">
                <a:latin typeface="Source Sans Pro" panose="020B0503030403020204" pitchFamily="34" charset="0"/>
                <a:ea typeface="Source Sans Pro" panose="020B0503030403020204" pitchFamily="34" charset="0"/>
              </a:rPr>
              <a:t>entities</a:t>
            </a:r>
            <a:r>
              <a:rPr lang="en-US" sz="2000">
                <a:latin typeface="Source Sans Pro" panose="020B0503030403020204" pitchFamily="34" charset="0"/>
                <a:ea typeface="Source Sans Pro" panose="020B0503030403020204" pitchFamily="34" charset="0"/>
              </a:rPr>
              <a:t> require access to a broad range of skills</a:t>
            </a:r>
            <a:endParaRPr lang="en-US" sz="2000">
              <a:latin typeface="Source Sans Pro" panose="020B0503030403020204" pitchFamily="34" charset="0"/>
              <a:ea typeface="Source Sans Pro" panose="020B0503030403020204" pitchFamily="34" charset="0"/>
              <a:cs typeface="Calibri"/>
            </a:endParaRPr>
          </a:p>
          <a:p>
            <a:pPr marL="800100" lvl="1" indent="-342900">
              <a:buFont typeface="Wingdings" panose="05000000000000000000" pitchFamily="2" charset="2"/>
              <a:buChar char="q"/>
            </a:pPr>
            <a:r>
              <a:rPr lang="en-US">
                <a:latin typeface="Source Sans Pro" panose="020B0503030403020204" pitchFamily="34" charset="0"/>
                <a:ea typeface="Source Sans Pro" panose="020B0503030403020204" pitchFamily="34" charset="0"/>
              </a:rPr>
              <a:t>board appointments enable government to harness skills from the private and non-profit sectors.</a:t>
            </a:r>
            <a:endParaRPr lang="en-US" sz="2000">
              <a:latin typeface="Source Sans Pro" panose="020B0503030403020204" pitchFamily="34" charset="0"/>
              <a:ea typeface="Source Sans Pro" panose="020B0503030403020204" pitchFamily="34" charset="0"/>
              <a:cs typeface="Calibri"/>
            </a:endParaRPr>
          </a:p>
          <a:p>
            <a:pPr marL="342900" indent="-342900">
              <a:buFont typeface="Arial" panose="020B0604020202020204" pitchFamily="34" charset="0"/>
              <a:buChar char="•"/>
            </a:pPr>
            <a:r>
              <a:rPr lang="en-US" sz="2400">
                <a:latin typeface="Source Sans Pro"/>
              </a:rPr>
              <a:t>However, Ministers are still answerable to Parliament for entities’ performance</a:t>
            </a:r>
          </a:p>
          <a:p>
            <a:endParaRPr lang="en-NZ"/>
          </a:p>
        </p:txBody>
      </p:sp>
    </p:spTree>
    <p:extLst>
      <p:ext uri="{BB962C8B-B14F-4D97-AF65-F5344CB8AC3E}">
        <p14:creationId xmlns:p14="http://schemas.microsoft.com/office/powerpoint/2010/main" val="383725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5E81-9C01-431F-AA9E-A98A68490C46}"/>
              </a:ext>
            </a:extLst>
          </p:cNvPr>
          <p:cNvSpPr>
            <a:spLocks noGrp="1"/>
          </p:cNvSpPr>
          <p:nvPr>
            <p:ph type="title"/>
          </p:nvPr>
        </p:nvSpPr>
        <p:spPr>
          <a:xfrm>
            <a:off x="537882" y="579198"/>
            <a:ext cx="10515600" cy="558799"/>
          </a:xfrm>
        </p:spPr>
        <p:txBody>
          <a:bodyPr/>
          <a:lstStyle/>
          <a:p>
            <a:r>
              <a:rPr lang="en-NZ"/>
              <a:t>The legislative framework for Crown entities</a:t>
            </a:r>
          </a:p>
        </p:txBody>
      </p:sp>
      <p:sp>
        <p:nvSpPr>
          <p:cNvPr id="3" name="Text Placeholder 2">
            <a:extLst>
              <a:ext uri="{FF2B5EF4-FFF2-40B4-BE49-F238E27FC236}">
                <a16:creationId xmlns:a16="http://schemas.microsoft.com/office/drawing/2014/main" id="{D3698A36-858D-47FB-B93F-797F90A57354}"/>
              </a:ext>
            </a:extLst>
          </p:cNvPr>
          <p:cNvSpPr>
            <a:spLocks noGrp="1"/>
          </p:cNvSpPr>
          <p:nvPr>
            <p:ph type="body" idx="1"/>
          </p:nvPr>
        </p:nvSpPr>
        <p:spPr>
          <a:xfrm>
            <a:off x="537882" y="1463320"/>
            <a:ext cx="10847294" cy="4410576"/>
          </a:xfrm>
        </p:spPr>
        <p:txBody>
          <a:bodyPr lIns="91440" tIns="45720" rIns="91440" bIns="45720" anchor="t"/>
          <a:lstStyle/>
          <a:p>
            <a:pPr>
              <a:lnSpc>
                <a:spcPct val="80000"/>
              </a:lnSpc>
            </a:pPr>
            <a:r>
              <a:rPr lang="en-US" sz="2400">
                <a:solidFill>
                  <a:srgbClr val="000F1A"/>
                </a:solidFill>
                <a:latin typeface="Source Sans Pro"/>
              </a:rPr>
              <a:t>The Crown Entities Act 2004 </a:t>
            </a:r>
            <a:endParaRPr lang="en-US" sz="2400">
              <a:solidFill>
                <a:srgbClr val="000F1A"/>
              </a:solidFill>
            </a:endParaRPr>
          </a:p>
          <a:p>
            <a:pPr marL="428625" lvl="1" indent="-342900">
              <a:lnSpc>
                <a:spcPct val="80000"/>
              </a:lnSpc>
              <a:spcBef>
                <a:spcPts val="300"/>
              </a:spcBef>
              <a:buFont typeface="Arial" panose="020B0604020202020204" pitchFamily="34" charset="0"/>
              <a:buChar char="•"/>
            </a:pPr>
            <a:r>
              <a:rPr lang="en-US">
                <a:latin typeface="Source Sans Pro" panose="020B0503030403020204" pitchFamily="34" charset="0"/>
                <a:ea typeface="Source Sans Pro" panose="020B0503030403020204" pitchFamily="34" charset="0"/>
              </a:rPr>
              <a:t>Provides</a:t>
            </a:r>
            <a:r>
              <a:rPr lang="en-US" sz="2000">
                <a:latin typeface="Source Sans Pro" panose="020B0503030403020204" pitchFamily="34" charset="0"/>
                <a:ea typeface="Source Sans Pro" panose="020B0503030403020204" pitchFamily="34" charset="0"/>
              </a:rPr>
              <a:t> a consistent framework for the establishment, governance and operation of Crown entities</a:t>
            </a:r>
            <a:r>
              <a:rPr lang="en-US">
                <a:latin typeface="Source Sans Pro" panose="020B0503030403020204" pitchFamily="34" charset="0"/>
                <a:ea typeface="Source Sans Pro" panose="020B0503030403020204" pitchFamily="34" charset="0"/>
              </a:rPr>
              <a:t>.</a:t>
            </a:r>
            <a:endParaRPr lang="en-US" sz="2000">
              <a:latin typeface="Source Sans Pro" panose="020B0503030403020204" pitchFamily="34" charset="0"/>
              <a:ea typeface="Source Sans Pro" panose="020B0503030403020204" pitchFamily="34" charset="0"/>
              <a:cs typeface="Calibri"/>
            </a:endParaRPr>
          </a:p>
          <a:p>
            <a:pPr marL="428625" lvl="1" indent="-342900">
              <a:lnSpc>
                <a:spcPct val="80000"/>
              </a:lnSpc>
              <a:spcBef>
                <a:spcPts val="300"/>
              </a:spcBef>
              <a:buFont typeface="Arial" panose="020B0604020202020204" pitchFamily="34" charset="0"/>
              <a:buChar char="•"/>
            </a:pPr>
            <a:r>
              <a:rPr lang="en-US">
                <a:latin typeface="Source Sans Pro" panose="020B0503030403020204" pitchFamily="34" charset="0"/>
                <a:ea typeface="Source Sans Pro" panose="020B0503030403020204" pitchFamily="34" charset="0"/>
              </a:rPr>
              <a:t>Clarifies </a:t>
            </a:r>
            <a:r>
              <a:rPr lang="en-US" sz="2000">
                <a:latin typeface="Source Sans Pro" panose="020B0503030403020204" pitchFamily="34" charset="0"/>
                <a:ea typeface="Source Sans Pro" panose="020B0503030403020204" pitchFamily="34" charset="0"/>
              </a:rPr>
              <a:t>accountability relationships between Crown entities, boards, responsible Ministers and Parliament</a:t>
            </a:r>
            <a:r>
              <a:rPr lang="en-US">
                <a:latin typeface="Source Sans Pro" panose="020B0503030403020204" pitchFamily="34" charset="0"/>
                <a:ea typeface="Source Sans Pro" panose="020B0503030403020204" pitchFamily="34" charset="0"/>
              </a:rPr>
              <a:t>. </a:t>
            </a:r>
            <a:endParaRPr lang="en-US" sz="2000">
              <a:latin typeface="Source Sans Pro" panose="020B0503030403020204" pitchFamily="34" charset="0"/>
              <a:ea typeface="Source Sans Pro" panose="020B0503030403020204" pitchFamily="34" charset="0"/>
              <a:cs typeface="Calibri"/>
            </a:endParaRPr>
          </a:p>
          <a:p>
            <a:pPr marL="428625" lvl="1" indent="-342900">
              <a:lnSpc>
                <a:spcPct val="80000"/>
              </a:lnSpc>
              <a:spcBef>
                <a:spcPts val="300"/>
              </a:spcBef>
              <a:buFont typeface="Arial" panose="020B0604020202020204" pitchFamily="34" charset="0"/>
              <a:buChar char="•"/>
            </a:pPr>
            <a:r>
              <a:rPr lang="en-US">
                <a:latin typeface="Source Sans Pro" panose="020B0503030403020204" pitchFamily="34" charset="0"/>
                <a:ea typeface="Source Sans Pro" panose="020B0503030403020204" pitchFamily="34" charset="0"/>
              </a:rPr>
              <a:t>Clarifies</a:t>
            </a:r>
            <a:r>
              <a:rPr lang="en-US" sz="2000">
                <a:latin typeface="Source Sans Pro" panose="020B0503030403020204" pitchFamily="34" charset="0"/>
                <a:ea typeface="Source Sans Pro" panose="020B0503030403020204" pitchFamily="34" charset="0"/>
              </a:rPr>
              <a:t> powers and duties of board members</a:t>
            </a:r>
            <a:r>
              <a:rPr lang="en-US">
                <a:latin typeface="Source Sans Pro" panose="020B0503030403020204" pitchFamily="34" charset="0"/>
                <a:ea typeface="Source Sans Pro" panose="020B0503030403020204" pitchFamily="34" charset="0"/>
              </a:rPr>
              <a:t>.</a:t>
            </a:r>
            <a:endParaRPr lang="en-US" sz="2000">
              <a:latin typeface="Source Sans Pro" panose="020B0503030403020204" pitchFamily="34" charset="0"/>
              <a:ea typeface="Source Sans Pro" panose="020B0503030403020204" pitchFamily="34" charset="0"/>
              <a:cs typeface="Calibri"/>
            </a:endParaRPr>
          </a:p>
          <a:p>
            <a:pPr>
              <a:lnSpc>
                <a:spcPct val="80000"/>
              </a:lnSpc>
              <a:buFont typeface="Wingdings" pitchFamily="2" charset="2"/>
              <a:buNone/>
            </a:pPr>
            <a:endParaRPr lang="en-US" sz="1400">
              <a:solidFill>
                <a:schemeClr val="tx1"/>
              </a:solidFill>
            </a:endParaRPr>
          </a:p>
          <a:p>
            <a:pPr>
              <a:lnSpc>
                <a:spcPct val="80000"/>
              </a:lnSpc>
            </a:pPr>
            <a:r>
              <a:rPr lang="en-US" sz="2400">
                <a:solidFill>
                  <a:srgbClr val="000F1A"/>
                </a:solidFill>
                <a:latin typeface="Source Sans Pro"/>
              </a:rPr>
              <a:t>The entity’s own Act - </a:t>
            </a:r>
            <a:r>
              <a:rPr lang="en-US" sz="2000">
                <a:latin typeface="Source Sans Pro"/>
              </a:rPr>
              <a:t>can supplement, negate or modify any provisions of the Crown Entities Act </a:t>
            </a:r>
            <a:endParaRPr lang="en-US" sz="2000"/>
          </a:p>
          <a:p>
            <a:pPr>
              <a:lnSpc>
                <a:spcPct val="80000"/>
              </a:lnSpc>
              <a:buFont typeface="Wingdings" pitchFamily="2" charset="2"/>
              <a:buNone/>
            </a:pPr>
            <a:endParaRPr lang="en-US" sz="1400">
              <a:solidFill>
                <a:srgbClr val="000F1A"/>
              </a:solidFill>
            </a:endParaRPr>
          </a:p>
          <a:p>
            <a:pPr>
              <a:lnSpc>
                <a:spcPct val="80000"/>
              </a:lnSpc>
              <a:buFont typeface="Wingdings" pitchFamily="2" charset="2"/>
              <a:buNone/>
            </a:pPr>
            <a:r>
              <a:rPr lang="en-US" sz="2400">
                <a:solidFill>
                  <a:srgbClr val="000F1A"/>
                </a:solidFill>
                <a:latin typeface="Source Sans Pro"/>
              </a:rPr>
              <a:t>Other legislation, e.g.</a:t>
            </a:r>
            <a:r>
              <a:rPr lang="en-US" sz="2000">
                <a:solidFill>
                  <a:srgbClr val="000F1A"/>
                </a:solidFill>
                <a:latin typeface="Source Sans Pro"/>
              </a:rPr>
              <a:t>:</a:t>
            </a:r>
          </a:p>
          <a:p>
            <a:pPr marL="361950" lvl="1" indent="-276225">
              <a:lnSpc>
                <a:spcPct val="80000"/>
              </a:lnSpc>
              <a:spcBef>
                <a:spcPts val="300"/>
              </a:spcBef>
            </a:pPr>
            <a:r>
              <a:rPr lang="en-US" sz="1800">
                <a:latin typeface="Source Sans Pro" panose="020B0503030403020204" pitchFamily="34" charset="0"/>
                <a:ea typeface="Source Sans Pro" panose="020B0503030403020204" pitchFamily="34" charset="0"/>
              </a:rPr>
              <a:t>Public Service Act 2020  		Public Finance Act 1989</a:t>
            </a:r>
            <a:endParaRPr lang="en-US" sz="1800">
              <a:latin typeface="Source Sans Pro" panose="020B0503030403020204" pitchFamily="34" charset="0"/>
              <a:ea typeface="Source Sans Pro" panose="020B0503030403020204" pitchFamily="34" charset="0"/>
              <a:cs typeface="Calibri"/>
            </a:endParaRPr>
          </a:p>
          <a:p>
            <a:pPr marL="361950" lvl="1" indent="-276225">
              <a:lnSpc>
                <a:spcPct val="80000"/>
              </a:lnSpc>
              <a:spcBef>
                <a:spcPts val="300"/>
              </a:spcBef>
            </a:pPr>
            <a:r>
              <a:rPr lang="en-US" sz="1800">
                <a:latin typeface="Source Sans Pro" panose="020B0503030403020204" pitchFamily="34" charset="0"/>
                <a:ea typeface="Source Sans Pro" panose="020B0503030403020204" pitchFamily="34" charset="0"/>
              </a:rPr>
              <a:t>Companies Act 1993     		Official Information Act 1982</a:t>
            </a:r>
            <a:endParaRPr lang="en-US" sz="1800">
              <a:latin typeface="Source Sans Pro" panose="020B0503030403020204" pitchFamily="34" charset="0"/>
              <a:ea typeface="Source Sans Pro" panose="020B0503030403020204" pitchFamily="34" charset="0"/>
              <a:cs typeface="Calibri"/>
            </a:endParaRPr>
          </a:p>
          <a:p>
            <a:pPr marL="361950" lvl="1" indent="-276225">
              <a:lnSpc>
                <a:spcPct val="80000"/>
              </a:lnSpc>
              <a:spcBef>
                <a:spcPts val="300"/>
              </a:spcBef>
            </a:pPr>
            <a:r>
              <a:rPr lang="en-US" sz="1800">
                <a:latin typeface="Source Sans Pro" panose="020B0503030403020204" pitchFamily="34" charset="0"/>
                <a:ea typeface="Source Sans Pro" panose="020B0503030403020204" pitchFamily="34" charset="0"/>
              </a:rPr>
              <a:t>Ombudsmen Act 1975		Public Audit Act 2001</a:t>
            </a:r>
            <a:endParaRPr lang="en-US" sz="1800">
              <a:latin typeface="Source Sans Pro" panose="020B0503030403020204" pitchFamily="34" charset="0"/>
              <a:ea typeface="Source Sans Pro" panose="020B0503030403020204" pitchFamily="34" charset="0"/>
              <a:cs typeface="Calibri"/>
            </a:endParaRPr>
          </a:p>
          <a:p>
            <a:pPr marL="361950" lvl="1" indent="-276225">
              <a:lnSpc>
                <a:spcPct val="80000"/>
              </a:lnSpc>
              <a:spcBef>
                <a:spcPts val="300"/>
              </a:spcBef>
            </a:pPr>
            <a:r>
              <a:rPr lang="en-US" sz="1800">
                <a:latin typeface="Source Sans Pro" panose="020B0503030403020204" pitchFamily="34" charset="0"/>
                <a:ea typeface="Source Sans Pro" panose="020B0503030403020204" pitchFamily="34" charset="0"/>
              </a:rPr>
              <a:t>Various Acts relating to employment and human rights 	</a:t>
            </a:r>
            <a:endParaRPr lang="en-US" sz="1800">
              <a:latin typeface="Source Sans Pro" panose="020B0503030403020204" pitchFamily="34" charset="0"/>
              <a:ea typeface="Source Sans Pro" panose="020B0503030403020204" pitchFamily="34" charset="0"/>
              <a:cs typeface="Calibri"/>
            </a:endParaRPr>
          </a:p>
          <a:p>
            <a:endParaRPr lang="en-NZ"/>
          </a:p>
        </p:txBody>
      </p:sp>
    </p:spTree>
    <p:extLst>
      <p:ext uri="{BB962C8B-B14F-4D97-AF65-F5344CB8AC3E}">
        <p14:creationId xmlns:p14="http://schemas.microsoft.com/office/powerpoint/2010/main" val="4181698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E5D3-7017-46EA-A814-D441CDE6722A}"/>
              </a:ext>
            </a:extLst>
          </p:cNvPr>
          <p:cNvSpPr>
            <a:spLocks noGrp="1"/>
          </p:cNvSpPr>
          <p:nvPr>
            <p:ph type="title"/>
          </p:nvPr>
        </p:nvSpPr>
        <p:spPr>
          <a:xfrm>
            <a:off x="745223" y="813680"/>
            <a:ext cx="10515600" cy="558799"/>
          </a:xfrm>
        </p:spPr>
        <p:txBody>
          <a:bodyPr/>
          <a:lstStyle/>
          <a:p>
            <a:r>
              <a:rPr lang="en-NZ"/>
              <a:t>Te </a:t>
            </a:r>
            <a:r>
              <a:rPr lang="en-NZ" err="1"/>
              <a:t>Tiriti</a:t>
            </a:r>
            <a:r>
              <a:rPr lang="en-NZ"/>
              <a:t> o Waitangi / Treaty of Waitangi</a:t>
            </a:r>
          </a:p>
        </p:txBody>
      </p:sp>
      <p:sp>
        <p:nvSpPr>
          <p:cNvPr id="3" name="Text Placeholder 2">
            <a:extLst>
              <a:ext uri="{FF2B5EF4-FFF2-40B4-BE49-F238E27FC236}">
                <a16:creationId xmlns:a16="http://schemas.microsoft.com/office/drawing/2014/main" id="{9C90D9DB-5723-4416-B038-A87B8A712281}"/>
              </a:ext>
            </a:extLst>
          </p:cNvPr>
          <p:cNvSpPr>
            <a:spLocks noGrp="1"/>
          </p:cNvSpPr>
          <p:nvPr>
            <p:ph type="body" idx="1"/>
          </p:nvPr>
        </p:nvSpPr>
        <p:spPr>
          <a:xfrm>
            <a:off x="771200" y="1429844"/>
            <a:ext cx="9640436" cy="3894932"/>
          </a:xfrm>
        </p:spPr>
        <p:txBody>
          <a:bodyPr lIns="91440" tIns="45720" rIns="91440" bIns="45720" anchor="t"/>
          <a:lstStyle/>
          <a:p>
            <a:pPr marL="285750" indent="-285750">
              <a:buFont typeface="Arial" panose="020B0604020202020204" pitchFamily="34" charset="0"/>
              <a:buChar char="•"/>
            </a:pPr>
            <a:r>
              <a:rPr lang="en-US" b="0" i="0">
                <a:solidFill>
                  <a:srgbClr val="333333"/>
                </a:solidFill>
                <a:effectLst/>
              </a:rPr>
              <a:t>Negotiated between the Crown and Māori. The Crown does not include Crown en</a:t>
            </a:r>
            <a:r>
              <a:rPr lang="en-US">
                <a:solidFill>
                  <a:srgbClr val="333333"/>
                </a:solidFill>
              </a:rPr>
              <a:t>tities -  but Ministers expect Crown entities to embody the Government’s good-faith and collaborative approach to Māori Crown relationships. This is set out in the </a:t>
            </a:r>
            <a:r>
              <a:rPr lang="en-US">
                <a:solidFill>
                  <a:srgbClr val="333333"/>
                </a:solidFill>
                <a:hlinkClick r:id="rId3"/>
              </a:rPr>
              <a:t>Enduring Letter of Expectations</a:t>
            </a:r>
            <a:r>
              <a:rPr lang="en-US">
                <a:solidFill>
                  <a:srgbClr val="333333"/>
                </a:solidFill>
              </a:rPr>
              <a:t>.</a:t>
            </a:r>
          </a:p>
          <a:p>
            <a:pPr marL="285750" indent="-285750">
              <a:buFont typeface="Arial" panose="020B0604020202020204" pitchFamily="34" charset="0"/>
              <a:buChar char="•"/>
            </a:pPr>
            <a:r>
              <a:rPr lang="en-US" b="0" i="0">
                <a:solidFill>
                  <a:srgbClr val="333333"/>
                </a:solidFill>
                <a:effectLst/>
              </a:rPr>
              <a:t>A number of government agencies have guidance about applying the Treaty (and more commonly, its principles) in the course of their work.  The New Zealand Productivity Commission reviewed 10 examples in 2014. More information can be found on </a:t>
            </a:r>
            <a:r>
              <a:rPr lang="en-US" b="0" i="0" u="sng">
                <a:solidFill>
                  <a:srgbClr val="005EA5"/>
                </a:solidFill>
                <a:effectLst/>
                <a:hlinkClick r:id="rId4"/>
              </a:rPr>
              <a:t>the Commission’s report ‘</a:t>
            </a:r>
            <a:r>
              <a:rPr lang="en-US" b="0" i="1" u="sng">
                <a:solidFill>
                  <a:srgbClr val="005EA5"/>
                </a:solidFill>
                <a:effectLst/>
                <a:hlinkClick r:id="rId4"/>
              </a:rPr>
              <a:t>Regulatory institutions and practic</a:t>
            </a:r>
            <a:r>
              <a:rPr lang="en-US" b="0" i="1" u="sng">
                <a:solidFill>
                  <a:srgbClr val="005EA5"/>
                </a:solidFill>
                <a:effectLst/>
              </a:rPr>
              <a:t>e</a:t>
            </a:r>
            <a:r>
              <a:rPr lang="en-US" b="0" i="1">
                <a:solidFill>
                  <a:schemeClr val="tx1"/>
                </a:solidFill>
                <a:effectLst/>
              </a:rPr>
              <a:t> [The Treaty of Waitangi in regulatory desig</a:t>
            </a:r>
            <a:r>
              <a:rPr lang="en-US" i="1">
                <a:solidFill>
                  <a:schemeClr val="tx1"/>
                </a:solidFill>
              </a:rPr>
              <a:t>n and practice].</a:t>
            </a:r>
            <a:endParaRPr lang="en-US" b="0" i="1">
              <a:solidFill>
                <a:schemeClr val="tx1"/>
              </a:solidFill>
              <a:effectLst/>
            </a:endParaRPr>
          </a:p>
          <a:p>
            <a:pPr marL="285750" indent="-285750">
              <a:buFont typeface="Arial" panose="020B0604020202020204" pitchFamily="34" charset="0"/>
              <a:buChar char="•"/>
            </a:pPr>
            <a:r>
              <a:rPr lang="en-US">
                <a:solidFill>
                  <a:srgbClr val="333333"/>
                </a:solidFill>
              </a:rPr>
              <a:t>The Māori Crown relationship continues post-settlement, and past conduct (even if settled) may inform what a reasonable and </a:t>
            </a:r>
            <a:r>
              <a:rPr lang="en-US" err="1">
                <a:solidFill>
                  <a:srgbClr val="333333"/>
                </a:solidFill>
              </a:rPr>
              <a:t>honourable</a:t>
            </a:r>
            <a:r>
              <a:rPr lang="en-US">
                <a:solidFill>
                  <a:srgbClr val="333333"/>
                </a:solidFill>
              </a:rPr>
              <a:t> Treaty partner will do in the future</a:t>
            </a:r>
          </a:p>
          <a:p>
            <a:pPr marL="285750" indent="-285750">
              <a:buFont typeface="Arial" panose="020B0604020202020204" pitchFamily="34" charset="0"/>
              <a:buChar char="•"/>
            </a:pPr>
            <a:r>
              <a:rPr lang="en-US">
                <a:solidFill>
                  <a:srgbClr val="333333"/>
                </a:solidFill>
              </a:rPr>
              <a:t>For more information:</a:t>
            </a:r>
          </a:p>
          <a:p>
            <a:pPr marL="742950" lvl="1" indent="-285750">
              <a:buFont typeface="Arial" panose="020B0604020202020204" pitchFamily="34" charset="0"/>
              <a:buChar char="•"/>
            </a:pPr>
            <a:r>
              <a:rPr lang="en-US" sz="1800">
                <a:solidFill>
                  <a:srgbClr val="333333"/>
                </a:solidFill>
                <a:latin typeface="Source Sans Pro" panose="020B0503030403020204" pitchFamily="34" charset="0"/>
                <a:ea typeface="Source Sans Pro" panose="020B0503030403020204" pitchFamily="34" charset="0"/>
              </a:rPr>
              <a:t>Te </a:t>
            </a:r>
            <a:r>
              <a:rPr lang="en-US" sz="1800" err="1">
                <a:solidFill>
                  <a:srgbClr val="333333"/>
                </a:solidFill>
                <a:latin typeface="Source Sans Pro" panose="020B0503030403020204" pitchFamily="34" charset="0"/>
                <a:ea typeface="Source Sans Pro" panose="020B0503030403020204" pitchFamily="34" charset="0"/>
              </a:rPr>
              <a:t>Tiriti</a:t>
            </a:r>
            <a:r>
              <a:rPr lang="en-US" sz="1800">
                <a:solidFill>
                  <a:srgbClr val="333333"/>
                </a:solidFill>
                <a:latin typeface="Source Sans Pro" panose="020B0503030403020204" pitchFamily="34" charset="0"/>
                <a:ea typeface="Source Sans Pro" panose="020B0503030403020204" pitchFamily="34" charset="0"/>
              </a:rPr>
              <a:t> o Waitangi / Treaty of Waitangi Guidance [</a:t>
            </a:r>
            <a:r>
              <a:rPr lang="en-US" sz="1800">
                <a:solidFill>
                  <a:srgbClr val="333333"/>
                </a:solidFill>
                <a:latin typeface="Source Sans Pro" panose="020B0503030403020204" pitchFamily="34" charset="0"/>
                <a:ea typeface="Source Sans Pro" panose="020B0503030403020204" pitchFamily="34" charset="0"/>
                <a:hlinkClick r:id="rId5"/>
              </a:rPr>
              <a:t>CO (19) 5</a:t>
            </a:r>
            <a:r>
              <a:rPr lang="en-US" sz="1800">
                <a:solidFill>
                  <a:srgbClr val="333333"/>
                </a:solidFill>
                <a:latin typeface="Source Sans Pro" panose="020B0503030403020204" pitchFamily="34" charset="0"/>
                <a:ea typeface="Source Sans Pro" panose="020B0503030403020204" pitchFamily="34" charset="0"/>
              </a:rPr>
              <a:t>]</a:t>
            </a:r>
          </a:p>
          <a:p>
            <a:pPr marL="742950" lvl="1" indent="-285750">
              <a:buFont typeface="Arial" panose="020B0604020202020204" pitchFamily="34" charset="0"/>
              <a:buChar char="•"/>
            </a:pPr>
            <a:r>
              <a:rPr lang="en-NZ" sz="1800">
                <a:solidFill>
                  <a:srgbClr val="333333"/>
                </a:solidFill>
                <a:latin typeface="Source Sans Pro" panose="020B0503030403020204" pitchFamily="34" charset="0"/>
                <a:ea typeface="Source Sans Pro" panose="020B0503030403020204" pitchFamily="34" charset="0"/>
              </a:rPr>
              <a:t>Te </a:t>
            </a:r>
            <a:r>
              <a:rPr lang="en-NZ" sz="1800" err="1">
                <a:solidFill>
                  <a:srgbClr val="333333"/>
                </a:solidFill>
                <a:latin typeface="Source Sans Pro" panose="020B0503030403020204" pitchFamily="34" charset="0"/>
                <a:ea typeface="Source Sans Pro" panose="020B0503030403020204" pitchFamily="34" charset="0"/>
              </a:rPr>
              <a:t>Arawhiti</a:t>
            </a:r>
            <a:r>
              <a:rPr lang="en-NZ" sz="1800">
                <a:solidFill>
                  <a:srgbClr val="333333"/>
                </a:solidFill>
                <a:latin typeface="Source Sans Pro" panose="020B0503030403020204" pitchFamily="34" charset="0"/>
                <a:ea typeface="Source Sans Pro" panose="020B0503030403020204" pitchFamily="34" charset="0"/>
              </a:rPr>
              <a:t> / Office for Māori Crown Relations </a:t>
            </a:r>
            <a:r>
              <a:rPr lang="en-NZ" sz="1800">
                <a:solidFill>
                  <a:srgbClr val="333333"/>
                </a:solidFill>
                <a:latin typeface="Source Sans Pro" panose="020B0503030403020204" pitchFamily="34" charset="0"/>
                <a:ea typeface="Source Sans Pro" panose="020B0503030403020204" pitchFamily="34" charset="0"/>
                <a:hlinkClick r:id="rId6"/>
              </a:rPr>
              <a:t>Public Sector Capability Framework</a:t>
            </a:r>
            <a:endParaRPr lang="en-NZ" sz="1800">
              <a:solidFill>
                <a:srgbClr val="333333"/>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05128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E09F-2836-4DFA-B0DA-35E03D94B0D9}"/>
              </a:ext>
            </a:extLst>
          </p:cNvPr>
          <p:cNvSpPr>
            <a:spLocks noGrp="1"/>
          </p:cNvSpPr>
          <p:nvPr>
            <p:ph type="title"/>
          </p:nvPr>
        </p:nvSpPr>
        <p:spPr>
          <a:xfrm>
            <a:off x="616697" y="679304"/>
            <a:ext cx="10515600" cy="558799"/>
          </a:xfrm>
        </p:spPr>
        <p:txBody>
          <a:bodyPr/>
          <a:lstStyle/>
          <a:p>
            <a:r>
              <a:rPr lang="en-NZ"/>
              <a:t>Three types of </a:t>
            </a:r>
            <a:r>
              <a:rPr lang="en-NZ" u="sng"/>
              <a:t>statutory </a:t>
            </a:r>
            <a:r>
              <a:rPr lang="en-NZ"/>
              <a:t>Crown entities</a:t>
            </a:r>
          </a:p>
        </p:txBody>
      </p:sp>
      <p:sp>
        <p:nvSpPr>
          <p:cNvPr id="3" name="Text Placeholder 2">
            <a:extLst>
              <a:ext uri="{FF2B5EF4-FFF2-40B4-BE49-F238E27FC236}">
                <a16:creationId xmlns:a16="http://schemas.microsoft.com/office/drawing/2014/main" id="{7052D5DE-6D33-436A-9102-12CE68D179D0}"/>
              </a:ext>
            </a:extLst>
          </p:cNvPr>
          <p:cNvSpPr>
            <a:spLocks noGrp="1"/>
          </p:cNvSpPr>
          <p:nvPr>
            <p:ph type="body" idx="1"/>
          </p:nvPr>
        </p:nvSpPr>
        <p:spPr>
          <a:xfrm>
            <a:off x="616697" y="1524002"/>
            <a:ext cx="9997515" cy="3570511"/>
          </a:xfrm>
        </p:spPr>
        <p:txBody>
          <a:bodyPr lIns="91440" tIns="45720" rIns="91440" bIns="45720" anchor="t"/>
          <a:lstStyle/>
          <a:p>
            <a:pPr marL="285750" indent="-285750">
              <a:lnSpc>
                <a:spcPct val="90000"/>
              </a:lnSpc>
              <a:buFont typeface="Arial" panose="020B0604020202020204" pitchFamily="34" charset="0"/>
              <a:buChar char="•"/>
            </a:pPr>
            <a:r>
              <a:rPr lang="en-US" sz="1800">
                <a:latin typeface="Source Sans Pro"/>
                <a:ea typeface="Source Sans Pro"/>
              </a:rPr>
              <a:t>Crown agents</a:t>
            </a:r>
          </a:p>
          <a:p>
            <a:pPr marL="285750" indent="-285750">
              <a:lnSpc>
                <a:spcPct val="90000"/>
              </a:lnSpc>
              <a:buFont typeface="Arial" panose="020B0604020202020204" pitchFamily="34" charset="0"/>
              <a:buChar char="•"/>
            </a:pPr>
            <a:r>
              <a:rPr lang="en-US">
                <a:latin typeface="Source Sans Pro"/>
                <a:ea typeface="Source Sans Pro"/>
              </a:rPr>
              <a:t>autonomous</a:t>
            </a:r>
            <a:r>
              <a:rPr lang="en-US" sz="1800">
                <a:latin typeface="Source Sans Pro"/>
                <a:ea typeface="Source Sans Pro"/>
              </a:rPr>
              <a:t> Crown entities (ACEs)</a:t>
            </a:r>
          </a:p>
          <a:p>
            <a:pPr marL="285750" indent="-285750">
              <a:lnSpc>
                <a:spcPct val="90000"/>
              </a:lnSpc>
              <a:buFont typeface="Arial" panose="020B0604020202020204" pitchFamily="34" charset="0"/>
              <a:buChar char="•"/>
            </a:pPr>
            <a:r>
              <a:rPr lang="en-US">
                <a:latin typeface="Source Sans Pro"/>
                <a:ea typeface="Source Sans Pro"/>
              </a:rPr>
              <a:t>independent</a:t>
            </a:r>
            <a:r>
              <a:rPr lang="en-US" sz="1800">
                <a:latin typeface="Source Sans Pro"/>
                <a:ea typeface="Source Sans Pro"/>
              </a:rPr>
              <a:t> Crown entities (ICEs)</a:t>
            </a:r>
          </a:p>
          <a:p>
            <a:pPr marL="171450" indent="-171450">
              <a:lnSpc>
                <a:spcPct val="90000"/>
              </a:lnSpc>
              <a:buFont typeface="Arial" panose="020B0604020202020204" pitchFamily="34" charset="0"/>
              <a:buChar char="•"/>
            </a:pPr>
            <a:endParaRPr lang="en-US" sz="1050"/>
          </a:p>
          <a:p>
            <a:pPr marL="285750" indent="-285750">
              <a:lnSpc>
                <a:spcPct val="90000"/>
              </a:lnSpc>
              <a:buFont typeface="Arial" panose="020B0604020202020204" pitchFamily="34" charset="0"/>
              <a:buChar char="•"/>
            </a:pPr>
            <a:r>
              <a:rPr lang="en-US" sz="1800">
                <a:latin typeface="Source Sans Pro"/>
                <a:ea typeface="Source Sans Pro"/>
              </a:rPr>
              <a:t>The differences between the types include the degree of separation from the Minister, reflected in provisions for board member appointments and removals, and ministerial powers of direction.</a:t>
            </a:r>
          </a:p>
          <a:p>
            <a:pPr>
              <a:lnSpc>
                <a:spcPct val="90000"/>
              </a:lnSpc>
              <a:buFont typeface="Wingdings" pitchFamily="2" charset="2"/>
              <a:buNone/>
            </a:pPr>
            <a:endParaRPr lang="en-US" sz="1050"/>
          </a:p>
          <a:p>
            <a:pPr marL="285750" indent="-285750">
              <a:lnSpc>
                <a:spcPct val="90000"/>
              </a:lnSpc>
              <a:buFont typeface="Arial" panose="020B0604020202020204" pitchFamily="34" charset="0"/>
              <a:buChar char="•"/>
            </a:pPr>
            <a:r>
              <a:rPr lang="en-US" sz="1800"/>
              <a:t>In addition to statutory entities, there are four other categories of Crown entity: Crown entity companies, Crown entity subsidiaries, School Boards of Trustees, and Tertiary Education Institutions.</a:t>
            </a:r>
          </a:p>
          <a:p>
            <a:pPr marL="285750" indent="-285750">
              <a:lnSpc>
                <a:spcPct val="90000"/>
              </a:lnSpc>
              <a:buFont typeface="Arial" panose="020B0604020202020204" pitchFamily="34" charset="0"/>
              <a:buChar char="•"/>
            </a:pPr>
            <a:r>
              <a:rPr lang="en-US">
                <a:latin typeface="Source Sans Pro"/>
                <a:ea typeface="Source Sans Pro"/>
              </a:rPr>
              <a:t>The new Māori Health Authority is an independent statutory entity with some provisions of the Crown Entities Act in its establishment legislation</a:t>
            </a:r>
            <a:endParaRPr lang="en-US" sz="1800">
              <a:latin typeface="Source Sans Pro"/>
              <a:ea typeface="Source Sans Pro"/>
            </a:endParaRPr>
          </a:p>
          <a:p>
            <a:endParaRPr lang="en-NZ"/>
          </a:p>
        </p:txBody>
      </p:sp>
    </p:spTree>
    <p:extLst>
      <p:ext uri="{BB962C8B-B14F-4D97-AF65-F5344CB8AC3E}">
        <p14:creationId xmlns:p14="http://schemas.microsoft.com/office/powerpoint/2010/main" val="167366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8957-0C7E-473A-B61A-C15E19A54E8A}"/>
              </a:ext>
            </a:extLst>
          </p:cNvPr>
          <p:cNvSpPr>
            <a:spLocks noGrp="1"/>
          </p:cNvSpPr>
          <p:nvPr>
            <p:ph type="title"/>
          </p:nvPr>
        </p:nvSpPr>
        <p:spPr>
          <a:xfrm>
            <a:off x="701222" y="458003"/>
            <a:ext cx="10515600" cy="558799"/>
          </a:xfrm>
        </p:spPr>
        <p:txBody>
          <a:bodyPr/>
          <a:lstStyle/>
          <a:p>
            <a:r>
              <a:rPr lang="en-NZ"/>
              <a:t>What are the differences between these entities?</a:t>
            </a:r>
          </a:p>
        </p:txBody>
      </p:sp>
      <p:graphicFrame>
        <p:nvGraphicFramePr>
          <p:cNvPr id="4" name="Object 4">
            <a:extLst>
              <a:ext uri="{FF2B5EF4-FFF2-40B4-BE49-F238E27FC236}">
                <a16:creationId xmlns:a16="http://schemas.microsoft.com/office/drawing/2014/main" id="{DE9F7C91-A47B-45B1-8293-A016723C51C8}"/>
              </a:ext>
            </a:extLst>
          </p:cNvPr>
          <p:cNvGraphicFramePr>
            <a:graphicFrameLocks noGrp="1" noChangeAspect="1"/>
          </p:cNvGraphicFramePr>
          <p:nvPr>
            <p:ph sz="half" idx="2"/>
            <p:extLst>
              <p:ext uri="{D42A27DB-BD31-4B8C-83A1-F6EECF244321}">
                <p14:modId xmlns:p14="http://schemas.microsoft.com/office/powerpoint/2010/main" val="493590693"/>
              </p:ext>
            </p:extLst>
          </p:nvPr>
        </p:nvGraphicFramePr>
        <p:xfrm>
          <a:off x="1682750" y="1020763"/>
          <a:ext cx="8307388" cy="5680075"/>
        </p:xfrm>
        <a:graphic>
          <a:graphicData uri="http://schemas.openxmlformats.org/presentationml/2006/ole">
            <mc:AlternateContent xmlns:mc="http://schemas.openxmlformats.org/markup-compatibility/2006">
              <mc:Choice xmlns:v="urn:schemas-microsoft-com:vml" Requires="v">
                <p:oleObj name="Document" r:id="rId3" imgW="5815958" imgH="3976393" progId="Word.Document.8">
                  <p:embed/>
                </p:oleObj>
              </mc:Choice>
              <mc:Fallback>
                <p:oleObj name="Document" r:id="rId3" imgW="5815958" imgH="3976393" progId="Word.Document.8">
                  <p:embed/>
                  <p:pic>
                    <p:nvPicPr>
                      <p:cNvPr id="4" name="Object 4">
                        <a:extLst>
                          <a:ext uri="{FF2B5EF4-FFF2-40B4-BE49-F238E27FC236}">
                            <a16:creationId xmlns:a16="http://schemas.microsoft.com/office/drawing/2014/main" id="{DE9F7C91-A47B-45B1-8293-A016723C51C8}"/>
                          </a:ext>
                        </a:extLst>
                      </p:cNvPr>
                      <p:cNvPicPr>
                        <a:picLocks noChangeAspect="1" noChangeArrowheads="1"/>
                      </p:cNvPicPr>
                      <p:nvPr/>
                    </p:nvPicPr>
                    <p:blipFill>
                      <a:blip r:embed="rId4"/>
                      <a:srcRect/>
                      <a:stretch>
                        <a:fillRect/>
                      </a:stretch>
                    </p:blipFill>
                    <p:spPr bwMode="auto">
                      <a:xfrm>
                        <a:off x="1682750" y="1020763"/>
                        <a:ext cx="8307388" cy="56800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84609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26C5-B36E-4FFE-A7F9-E8DF17E53A7D}"/>
              </a:ext>
            </a:extLst>
          </p:cNvPr>
          <p:cNvSpPr>
            <a:spLocks noGrp="1"/>
          </p:cNvSpPr>
          <p:nvPr>
            <p:ph type="title"/>
          </p:nvPr>
        </p:nvSpPr>
        <p:spPr>
          <a:xfrm>
            <a:off x="657679" y="736678"/>
            <a:ext cx="10515600" cy="558799"/>
          </a:xfrm>
        </p:spPr>
        <p:txBody>
          <a:bodyPr/>
          <a:lstStyle/>
          <a:p>
            <a:r>
              <a:rPr lang="en-NZ"/>
              <a:t>Each Crown entity has a responsible Minister who …</a:t>
            </a:r>
          </a:p>
        </p:txBody>
      </p:sp>
      <p:sp>
        <p:nvSpPr>
          <p:cNvPr id="3" name="Text Placeholder 2">
            <a:extLst>
              <a:ext uri="{FF2B5EF4-FFF2-40B4-BE49-F238E27FC236}">
                <a16:creationId xmlns:a16="http://schemas.microsoft.com/office/drawing/2014/main" id="{D0F0EDF1-B37D-47C0-8F7D-E0F7EC700846}"/>
              </a:ext>
            </a:extLst>
          </p:cNvPr>
          <p:cNvSpPr>
            <a:spLocks noGrp="1"/>
          </p:cNvSpPr>
          <p:nvPr>
            <p:ph type="body" idx="1"/>
          </p:nvPr>
        </p:nvSpPr>
        <p:spPr>
          <a:xfrm>
            <a:off x="657679" y="1570384"/>
            <a:ext cx="10515599" cy="1500187"/>
          </a:xfrm>
        </p:spPr>
        <p:txBody>
          <a:bodyPr lIns="91440" tIns="45720" rIns="91440" bIns="45720" anchor="t"/>
          <a:lstStyle/>
          <a:p>
            <a:pPr marL="285750" indent="-285750">
              <a:buFont typeface="Arial" panose="020B0604020202020204" pitchFamily="34" charset="0"/>
              <a:buChar char="•"/>
            </a:pPr>
            <a:r>
              <a:rPr lang="en-US">
                <a:latin typeface="Source Sans Pro"/>
              </a:rPr>
              <a:t>oversees </a:t>
            </a:r>
            <a:r>
              <a:rPr lang="en-US" sz="1800">
                <a:latin typeface="Source Sans Pro"/>
              </a:rPr>
              <a:t>and manages the Crown's interests in and relationships with the entities that are within their portfolio</a:t>
            </a:r>
            <a:r>
              <a:rPr lang="en-US">
                <a:latin typeface="Source Sans Pro"/>
              </a:rPr>
              <a:t> </a:t>
            </a:r>
            <a:endParaRPr lang="en-US" sz="1800"/>
          </a:p>
          <a:p>
            <a:pPr marL="285750" indent="-285750">
              <a:lnSpc>
                <a:spcPct val="90000"/>
              </a:lnSpc>
              <a:buFont typeface="Arial" panose="020B0604020202020204" pitchFamily="34" charset="0"/>
              <a:buChar char="•"/>
            </a:pPr>
            <a:r>
              <a:rPr lang="en-US">
                <a:latin typeface="Source Sans Pro"/>
              </a:rPr>
              <a:t>represents</a:t>
            </a:r>
            <a:r>
              <a:rPr lang="en-US" sz="1800">
                <a:latin typeface="Source Sans Pro"/>
              </a:rPr>
              <a:t> the public interest in the entity (and, in private sector terms, is the de facto ‘shareholder’)</a:t>
            </a:r>
          </a:p>
          <a:p>
            <a:pPr marL="285750" indent="-285750">
              <a:lnSpc>
                <a:spcPct val="90000"/>
              </a:lnSpc>
              <a:buFont typeface="Arial" panose="020B0604020202020204" pitchFamily="34" charset="0"/>
              <a:buChar char="•"/>
            </a:pPr>
            <a:r>
              <a:rPr lang="en-US">
                <a:latin typeface="Source Sans Pro"/>
              </a:rPr>
              <a:t>ensures</a:t>
            </a:r>
            <a:r>
              <a:rPr lang="en-US" sz="1800">
                <a:latin typeface="Source Sans Pro"/>
              </a:rPr>
              <a:t> an effective board is in place to govern the entity</a:t>
            </a:r>
          </a:p>
          <a:p>
            <a:pPr marL="285750" indent="-285750">
              <a:buFont typeface="Arial" panose="020B0604020202020204" pitchFamily="34" charset="0"/>
              <a:buChar char="•"/>
            </a:pPr>
            <a:r>
              <a:rPr lang="en-US">
                <a:latin typeface="Source Sans Pro"/>
              </a:rPr>
              <a:t>influences </a:t>
            </a:r>
            <a:r>
              <a:rPr lang="en-US" sz="1800">
                <a:latin typeface="Source Sans Pro"/>
              </a:rPr>
              <a:t>the entity’s strategic direction</a:t>
            </a:r>
            <a:r>
              <a:rPr lang="en-US">
                <a:latin typeface="Source Sans Pro"/>
              </a:rPr>
              <a:t> </a:t>
            </a:r>
            <a:endParaRPr lang="en-US" sz="1800"/>
          </a:p>
          <a:p>
            <a:pPr marL="285750" indent="-285750">
              <a:buFont typeface="Arial" panose="020B0604020202020204" pitchFamily="34" charset="0"/>
              <a:buChar char="•"/>
            </a:pPr>
            <a:r>
              <a:rPr lang="en-US">
                <a:latin typeface="Source Sans Pro"/>
              </a:rPr>
              <a:t>monitors </a:t>
            </a:r>
            <a:r>
              <a:rPr lang="en-US" sz="1800">
                <a:latin typeface="Source Sans Pro"/>
              </a:rPr>
              <a:t>and reviews Crown entity performance and results</a:t>
            </a:r>
            <a:r>
              <a:rPr lang="en-US">
                <a:latin typeface="Source Sans Pro"/>
              </a:rPr>
              <a:t> </a:t>
            </a:r>
            <a:endParaRPr lang="en-US" sz="1800"/>
          </a:p>
          <a:p>
            <a:pPr marL="285750" indent="-285750">
              <a:buFont typeface="Arial" panose="020B0604020202020204" pitchFamily="34" charset="0"/>
              <a:buChar char="•"/>
            </a:pPr>
            <a:r>
              <a:rPr lang="en-US">
                <a:latin typeface="Source Sans Pro"/>
              </a:rPr>
              <a:t>carries </a:t>
            </a:r>
            <a:r>
              <a:rPr lang="en-US" sz="1800">
                <a:latin typeface="Source Sans Pro"/>
              </a:rPr>
              <a:t>out any statutory responsibilities</a:t>
            </a:r>
            <a:r>
              <a:rPr lang="en-US">
                <a:latin typeface="Source Sans Pro"/>
              </a:rPr>
              <a:t> .</a:t>
            </a:r>
            <a:endParaRPr lang="en-US" sz="1800"/>
          </a:p>
          <a:p>
            <a:pPr>
              <a:lnSpc>
                <a:spcPct val="90000"/>
              </a:lnSpc>
              <a:buFont typeface="Wingdings" pitchFamily="2" charset="2"/>
              <a:buNone/>
            </a:pPr>
            <a:endParaRPr lang="en-US" sz="1800"/>
          </a:p>
          <a:p>
            <a:pPr marL="0" indent="0">
              <a:lnSpc>
                <a:spcPct val="90000"/>
              </a:lnSpc>
              <a:buFont typeface="Wingdings" pitchFamily="2" charset="2"/>
              <a:buNone/>
            </a:pPr>
            <a:r>
              <a:rPr lang="en-US" sz="1800">
                <a:latin typeface="Source Sans Pro"/>
              </a:rPr>
              <a:t>Note: The Ministers of Finance and for the Public Service also have important roles to play in the Crown entity sector, including issuing directions to support a whole of government approach.</a:t>
            </a:r>
          </a:p>
          <a:p>
            <a:endParaRPr lang="en-NZ"/>
          </a:p>
        </p:txBody>
      </p:sp>
    </p:spTree>
    <p:extLst>
      <p:ext uri="{BB962C8B-B14F-4D97-AF65-F5344CB8AC3E}">
        <p14:creationId xmlns:p14="http://schemas.microsoft.com/office/powerpoint/2010/main" val="383530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A2F7-9B06-4032-A98D-6BD9DE36D796}"/>
              </a:ext>
            </a:extLst>
          </p:cNvPr>
          <p:cNvSpPr>
            <a:spLocks noGrp="1"/>
          </p:cNvSpPr>
          <p:nvPr>
            <p:ph type="title"/>
          </p:nvPr>
        </p:nvSpPr>
        <p:spPr>
          <a:xfrm>
            <a:off x="757959" y="766235"/>
            <a:ext cx="10515600" cy="558799"/>
          </a:xfrm>
        </p:spPr>
        <p:txBody>
          <a:bodyPr/>
          <a:lstStyle/>
          <a:p>
            <a:r>
              <a:rPr lang="en-NZ"/>
              <a:t>Ministers expect boards to:</a:t>
            </a:r>
          </a:p>
        </p:txBody>
      </p:sp>
      <p:sp>
        <p:nvSpPr>
          <p:cNvPr id="3" name="Text Placeholder 2">
            <a:extLst>
              <a:ext uri="{FF2B5EF4-FFF2-40B4-BE49-F238E27FC236}">
                <a16:creationId xmlns:a16="http://schemas.microsoft.com/office/drawing/2014/main" id="{C5363014-B6D9-440D-9501-7A6696C81B84}"/>
              </a:ext>
            </a:extLst>
          </p:cNvPr>
          <p:cNvSpPr>
            <a:spLocks noGrp="1"/>
          </p:cNvSpPr>
          <p:nvPr>
            <p:ph type="body" idx="1"/>
          </p:nvPr>
        </p:nvSpPr>
        <p:spPr>
          <a:xfrm>
            <a:off x="757959" y="1589913"/>
            <a:ext cx="10288732" cy="3342305"/>
          </a:xfrm>
        </p:spPr>
        <p:txBody>
          <a:bodyPr lIns="91440" tIns="45720" rIns="91440" bIns="45720" anchor="t"/>
          <a:lstStyle/>
          <a:p>
            <a:pPr marL="365125" indent="-365125">
              <a:lnSpc>
                <a:spcPct val="95000"/>
              </a:lnSpc>
              <a:buFont typeface="Arial" panose="020B0604020202020204" pitchFamily="34" charset="0"/>
              <a:buChar char="•"/>
            </a:pPr>
            <a:r>
              <a:rPr lang="en-AU" sz="2000">
                <a:latin typeface="Source Sans Pro"/>
              </a:rPr>
              <a:t>be aware of demands on Ministers from Parliament, taxpayers and other interested parties</a:t>
            </a:r>
          </a:p>
          <a:p>
            <a:pPr marL="365125" indent="-365125">
              <a:lnSpc>
                <a:spcPct val="95000"/>
              </a:lnSpc>
              <a:spcBef>
                <a:spcPts val="300"/>
              </a:spcBef>
              <a:buFont typeface="Arial" panose="020B0604020202020204" pitchFamily="34" charset="0"/>
              <a:buChar char="•"/>
            </a:pPr>
            <a:r>
              <a:rPr lang="en-AU" sz="2000">
                <a:latin typeface="Source Sans Pro"/>
              </a:rPr>
              <a:t>accept that the Crown has interests wider than those of ordinary shareholders in private companies </a:t>
            </a:r>
            <a:endParaRPr lang="en-AU" sz="2000"/>
          </a:p>
          <a:p>
            <a:pPr marL="365125" indent="-365125">
              <a:lnSpc>
                <a:spcPct val="95000"/>
              </a:lnSpc>
              <a:spcBef>
                <a:spcPts val="300"/>
              </a:spcBef>
              <a:buFont typeface="Arial" panose="020B0604020202020204" pitchFamily="34" charset="0"/>
              <a:buChar char="•"/>
            </a:pPr>
            <a:r>
              <a:rPr lang="en-AU" sz="2000">
                <a:latin typeface="Source Sans Pro"/>
              </a:rPr>
              <a:t>understand (and embrace) wider Government policy issues as part of their decision- making</a:t>
            </a:r>
          </a:p>
          <a:p>
            <a:pPr marL="365125" indent="-365125">
              <a:lnSpc>
                <a:spcPct val="95000"/>
              </a:lnSpc>
              <a:spcBef>
                <a:spcPts val="300"/>
              </a:spcBef>
              <a:buFont typeface="Arial" panose="020B0604020202020204" pitchFamily="34" charset="0"/>
              <a:buChar char="•"/>
            </a:pPr>
            <a:r>
              <a:rPr lang="en-AU" sz="2000">
                <a:latin typeface="Source Sans Pro"/>
              </a:rPr>
              <a:t>provide assurance of effective organisational performance (delivery of results) and conformance with statutory functions, powers, duties, etc</a:t>
            </a:r>
          </a:p>
          <a:p>
            <a:pPr marL="365125" indent="-365125">
              <a:lnSpc>
                <a:spcPct val="95000"/>
              </a:lnSpc>
              <a:spcBef>
                <a:spcPts val="300"/>
              </a:spcBef>
              <a:buFont typeface="Arial" panose="020B0604020202020204" pitchFamily="34" charset="0"/>
              <a:buChar char="•"/>
            </a:pPr>
            <a:r>
              <a:rPr lang="en-AU" sz="2000">
                <a:latin typeface="Source Sans Pro"/>
              </a:rPr>
              <a:t>be aware of and keep Ministers informed about the potential implications of organisation-specific issues on the Crown</a:t>
            </a:r>
          </a:p>
          <a:p>
            <a:pPr marL="365125" indent="-365125">
              <a:lnSpc>
                <a:spcPct val="95000"/>
              </a:lnSpc>
              <a:spcBef>
                <a:spcPts val="300"/>
              </a:spcBef>
              <a:buFont typeface="Arial" panose="020B0604020202020204" pitchFamily="34" charset="0"/>
              <a:buChar char="•"/>
            </a:pPr>
            <a:r>
              <a:rPr lang="en-AU" sz="2000">
                <a:latin typeface="Source Sans Pro"/>
              </a:rPr>
              <a:t>ensure their </a:t>
            </a:r>
            <a:r>
              <a:rPr lang="en-US" sz="2000">
                <a:latin typeface="Source Sans Pro"/>
              </a:rPr>
              <a:t>Crown entity behaves prudently and sensitively, and in keeping with public sector values.</a:t>
            </a:r>
            <a:endParaRPr lang="en-US" sz="2000"/>
          </a:p>
          <a:p>
            <a:endParaRPr lang="en-NZ"/>
          </a:p>
        </p:txBody>
      </p:sp>
    </p:spTree>
    <p:extLst>
      <p:ext uri="{BB962C8B-B14F-4D97-AF65-F5344CB8AC3E}">
        <p14:creationId xmlns:p14="http://schemas.microsoft.com/office/powerpoint/2010/main" val="414978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80A1-987D-4723-8602-28EA861FF315}"/>
              </a:ext>
            </a:extLst>
          </p:cNvPr>
          <p:cNvSpPr>
            <a:spLocks noGrp="1"/>
          </p:cNvSpPr>
          <p:nvPr>
            <p:ph type="title"/>
          </p:nvPr>
        </p:nvSpPr>
        <p:spPr>
          <a:xfrm>
            <a:off x="730250" y="683107"/>
            <a:ext cx="10515600" cy="558799"/>
          </a:xfrm>
        </p:spPr>
        <p:txBody>
          <a:bodyPr/>
          <a:lstStyle/>
          <a:p>
            <a:r>
              <a:rPr lang="en-NZ"/>
              <a:t>The ‘no surprises’ principle</a:t>
            </a:r>
          </a:p>
        </p:txBody>
      </p:sp>
      <p:sp>
        <p:nvSpPr>
          <p:cNvPr id="3" name="Text Placeholder 2">
            <a:extLst>
              <a:ext uri="{FF2B5EF4-FFF2-40B4-BE49-F238E27FC236}">
                <a16:creationId xmlns:a16="http://schemas.microsoft.com/office/drawing/2014/main" id="{58D9ABB1-2BA4-4586-8049-23337DD22F37}"/>
              </a:ext>
            </a:extLst>
          </p:cNvPr>
          <p:cNvSpPr>
            <a:spLocks noGrp="1"/>
          </p:cNvSpPr>
          <p:nvPr>
            <p:ph type="body" idx="1"/>
          </p:nvPr>
        </p:nvSpPr>
        <p:spPr>
          <a:xfrm>
            <a:off x="730250" y="1506786"/>
            <a:ext cx="10030114" cy="1500187"/>
          </a:xfrm>
        </p:spPr>
        <p:txBody>
          <a:bodyPr lIns="91440" tIns="45720" rIns="91440" bIns="45720" anchor="t"/>
          <a:lstStyle/>
          <a:p>
            <a:pPr marL="285750" indent="-285750">
              <a:lnSpc>
                <a:spcPct val="95000"/>
              </a:lnSpc>
              <a:buFont typeface="Arial" panose="020B0604020202020204" pitchFamily="34" charset="0"/>
              <a:buChar char="•"/>
            </a:pPr>
            <a:r>
              <a:rPr lang="en-AU" sz="2000">
                <a:latin typeface="Source Sans Pro"/>
              </a:rPr>
              <a:t>Boards have authority, but Ministers are ultimately answerable for the actions of their Crown entities to Parliament and the public.</a:t>
            </a:r>
          </a:p>
          <a:p>
            <a:pPr marL="285750" indent="-285750">
              <a:lnSpc>
                <a:spcPct val="95000"/>
              </a:lnSpc>
              <a:spcBef>
                <a:spcPts val="300"/>
              </a:spcBef>
              <a:buFont typeface="Arial" panose="020B0604020202020204" pitchFamily="34" charset="0"/>
              <a:buChar char="•"/>
            </a:pPr>
            <a:r>
              <a:rPr lang="en-AU" sz="2000">
                <a:latin typeface="Source Sans Pro"/>
              </a:rPr>
              <a:t>Ministers expect to be informed as fully and as early as possible of </a:t>
            </a:r>
            <a:r>
              <a:rPr lang="en-US" sz="2000">
                <a:latin typeface="Source Sans Pro"/>
              </a:rPr>
              <a:t>any entity issues </a:t>
            </a:r>
            <a:r>
              <a:rPr lang="en-AU" sz="2000">
                <a:latin typeface="Source Sans Pro"/>
              </a:rPr>
              <a:t>that may impinge on the Government’s responsibilities, or be potentially contentious.</a:t>
            </a:r>
          </a:p>
          <a:p>
            <a:pPr marL="285750" indent="-285750">
              <a:lnSpc>
                <a:spcPct val="95000"/>
              </a:lnSpc>
              <a:spcBef>
                <a:spcPts val="300"/>
              </a:spcBef>
              <a:buFont typeface="Arial" panose="020B0604020202020204" pitchFamily="34" charset="0"/>
              <a:buChar char="•"/>
            </a:pPr>
            <a:r>
              <a:rPr lang="en-NZ" sz="2000">
                <a:latin typeface="Source Sans Pro"/>
              </a:rPr>
              <a:t>Proactivity and timeliness in applying the ethos of 'no surprises' is essential to the integrity of the relationship, and to mutual trust and confidence. </a:t>
            </a:r>
            <a:endParaRPr lang="en-NZ" sz="2000"/>
          </a:p>
          <a:p>
            <a:pPr marL="285750" indent="-285750">
              <a:lnSpc>
                <a:spcPct val="95000"/>
              </a:lnSpc>
              <a:spcBef>
                <a:spcPts val="300"/>
              </a:spcBef>
              <a:buFont typeface="Arial" panose="020B0604020202020204" pitchFamily="34" charset="0"/>
              <a:buChar char="•"/>
            </a:pPr>
            <a:r>
              <a:rPr lang="en-NZ" sz="2000">
                <a:latin typeface="Source Sans Pro"/>
              </a:rPr>
              <a:t>A 'no surprises' way of working is not intended to interfere with entities' statutorily independent functions, nor with boards' operational responsibilities.</a:t>
            </a:r>
          </a:p>
          <a:p>
            <a:pPr marL="285750" indent="-285750">
              <a:lnSpc>
                <a:spcPct val="95000"/>
              </a:lnSpc>
              <a:spcBef>
                <a:spcPts val="300"/>
              </a:spcBef>
              <a:buFont typeface="Arial" panose="020B0604020202020204" pitchFamily="34" charset="0"/>
              <a:buChar char="•"/>
            </a:pPr>
            <a:endParaRPr lang="en-NZ" sz="2000"/>
          </a:p>
          <a:p>
            <a:pPr>
              <a:lnSpc>
                <a:spcPct val="95000"/>
              </a:lnSpc>
              <a:spcBef>
                <a:spcPts val="300"/>
              </a:spcBef>
            </a:pPr>
            <a:r>
              <a:rPr lang="en-NZ" sz="2000"/>
              <a:t>Note: Crown entities should apply the same ‘no surprises’ principles to their relationships with monitoring departments. </a:t>
            </a:r>
          </a:p>
          <a:p>
            <a:pPr>
              <a:lnSpc>
                <a:spcPct val="95000"/>
              </a:lnSpc>
              <a:spcBef>
                <a:spcPts val="300"/>
              </a:spcBef>
            </a:pPr>
            <a:endParaRPr lang="en-NZ" sz="2000"/>
          </a:p>
          <a:p>
            <a:endParaRPr lang="en-NZ" sz="2000"/>
          </a:p>
        </p:txBody>
      </p:sp>
    </p:spTree>
    <p:extLst>
      <p:ext uri="{BB962C8B-B14F-4D97-AF65-F5344CB8AC3E}">
        <p14:creationId xmlns:p14="http://schemas.microsoft.com/office/powerpoint/2010/main" val="2779944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0F7B-46C2-4040-B670-464F43AF2709}"/>
              </a:ext>
            </a:extLst>
          </p:cNvPr>
          <p:cNvSpPr>
            <a:spLocks noGrp="1"/>
          </p:cNvSpPr>
          <p:nvPr>
            <p:ph type="title"/>
          </p:nvPr>
        </p:nvSpPr>
        <p:spPr>
          <a:xfrm>
            <a:off x="782493" y="673871"/>
            <a:ext cx="10627014" cy="558799"/>
          </a:xfrm>
        </p:spPr>
        <p:txBody>
          <a:bodyPr/>
          <a:lstStyle/>
          <a:p>
            <a:r>
              <a:rPr lang="en-NZ"/>
              <a:t>Monitoring departments support responsible Ministers</a:t>
            </a:r>
          </a:p>
        </p:txBody>
      </p:sp>
      <p:sp>
        <p:nvSpPr>
          <p:cNvPr id="3" name="Text Placeholder 2">
            <a:extLst>
              <a:ext uri="{FF2B5EF4-FFF2-40B4-BE49-F238E27FC236}">
                <a16:creationId xmlns:a16="http://schemas.microsoft.com/office/drawing/2014/main" id="{02D72541-1446-49A7-A89C-F37749D01A41}"/>
              </a:ext>
            </a:extLst>
          </p:cNvPr>
          <p:cNvSpPr>
            <a:spLocks noGrp="1"/>
          </p:cNvSpPr>
          <p:nvPr>
            <p:ph type="body" idx="1"/>
          </p:nvPr>
        </p:nvSpPr>
        <p:spPr>
          <a:xfrm>
            <a:off x="831849" y="1662545"/>
            <a:ext cx="10482695" cy="2305009"/>
          </a:xfrm>
        </p:spPr>
        <p:txBody>
          <a:bodyPr lIns="91440" tIns="45720" rIns="91440" bIns="45720" anchor="t"/>
          <a:lstStyle/>
          <a:p>
            <a:pPr marL="285750" indent="-285750">
              <a:buFont typeface="Arial" panose="020B0604020202020204" pitchFamily="34" charset="0"/>
              <a:buChar char="•"/>
            </a:pPr>
            <a:r>
              <a:rPr lang="en-US" sz="2000">
                <a:latin typeface="Source Sans Pro"/>
              </a:rPr>
              <a:t>Monitoring departments have a statutory role to assist the responsible Minister to carry out his or her role in relation to each monitored entity (no matter how they are funded).</a:t>
            </a:r>
            <a:endParaRPr lang="en-US" sz="2000"/>
          </a:p>
          <a:p>
            <a:pPr marL="285750" indent="-285750">
              <a:buFont typeface="Arial" panose="020B0604020202020204" pitchFamily="34" charset="0"/>
              <a:buChar char="•"/>
            </a:pPr>
            <a:r>
              <a:rPr lang="en-US" sz="2000">
                <a:latin typeface="Source Sans Pro"/>
              </a:rPr>
              <a:t>This includes supporting Ministers in the process of identifying skill needs and appointing board members, and providing the Minister with information, analysis and advice on the entity’s effectiveness and efficiency .</a:t>
            </a:r>
            <a:endParaRPr lang="en-US" sz="2000"/>
          </a:p>
          <a:p>
            <a:pPr marL="285750" indent="-285750">
              <a:buFont typeface="Arial" panose="020B0604020202020204" pitchFamily="34" charset="0"/>
              <a:buChar char="•"/>
            </a:pPr>
            <a:r>
              <a:rPr lang="en-US" sz="2000">
                <a:latin typeface="Source Sans Pro"/>
              </a:rPr>
              <a:t>The monitoring department is expected to focus on major opportunities and risks.</a:t>
            </a:r>
            <a:endParaRPr lang="en-US" sz="2000"/>
          </a:p>
          <a:p>
            <a:pPr marL="285750" indent="-285750">
              <a:buFont typeface="Arial" panose="020B0604020202020204" pitchFamily="34" charset="0"/>
              <a:buChar char="•"/>
            </a:pPr>
            <a:r>
              <a:rPr lang="en-US" sz="2000" u="sng">
                <a:latin typeface="Source Sans Pro"/>
              </a:rPr>
              <a:t>The Board is the first and primary monitor of performance.</a:t>
            </a:r>
          </a:p>
          <a:p>
            <a:endParaRPr lang="en-NZ" sz="2000"/>
          </a:p>
        </p:txBody>
      </p:sp>
    </p:spTree>
    <p:extLst>
      <p:ext uri="{BB962C8B-B14F-4D97-AF65-F5344CB8AC3E}">
        <p14:creationId xmlns:p14="http://schemas.microsoft.com/office/powerpoint/2010/main" val="105995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B0C6-0DBA-40D6-8749-B5C442D7BB79}"/>
              </a:ext>
            </a:extLst>
          </p:cNvPr>
          <p:cNvSpPr>
            <a:spLocks noGrp="1"/>
          </p:cNvSpPr>
          <p:nvPr>
            <p:ph type="title"/>
          </p:nvPr>
        </p:nvSpPr>
        <p:spPr>
          <a:xfrm>
            <a:off x="838200" y="936975"/>
            <a:ext cx="10515600" cy="558799"/>
          </a:xfrm>
        </p:spPr>
        <p:txBody>
          <a:bodyPr/>
          <a:lstStyle/>
          <a:p>
            <a:r>
              <a:rPr lang="en-NZ"/>
              <a:t>Outline of presentation content</a:t>
            </a:r>
          </a:p>
        </p:txBody>
      </p:sp>
      <p:sp>
        <p:nvSpPr>
          <p:cNvPr id="3" name="Text Placeholder 2">
            <a:extLst>
              <a:ext uri="{FF2B5EF4-FFF2-40B4-BE49-F238E27FC236}">
                <a16:creationId xmlns:a16="http://schemas.microsoft.com/office/drawing/2014/main" id="{B733FBC7-7F0A-4BEF-8595-1430050D1554}"/>
              </a:ext>
            </a:extLst>
          </p:cNvPr>
          <p:cNvSpPr>
            <a:spLocks noGrp="1"/>
          </p:cNvSpPr>
          <p:nvPr>
            <p:ph type="body" idx="1"/>
          </p:nvPr>
        </p:nvSpPr>
        <p:spPr>
          <a:xfrm>
            <a:off x="895451" y="1829413"/>
            <a:ext cx="10705278" cy="1562817"/>
          </a:xfrm>
        </p:spPr>
        <p:txBody>
          <a:bodyPr lIns="91440" tIns="45720" rIns="91440" bIns="45720" anchor="t"/>
          <a:lstStyle/>
          <a:p>
            <a:r>
              <a:rPr lang="en-US" sz="1800"/>
              <a:t>1	What are Crown entities and where do they fit in the Public Service and public sector environment?</a:t>
            </a:r>
            <a:endParaRPr lang="en-US"/>
          </a:p>
          <a:p>
            <a:r>
              <a:rPr lang="en-US" sz="1800"/>
              <a:t>2	How do Ministers influence Crown entities?</a:t>
            </a:r>
          </a:p>
          <a:p>
            <a:r>
              <a:rPr lang="en-US" sz="1800"/>
              <a:t>3	Accountability and scrutiny of Crown entities</a:t>
            </a:r>
          </a:p>
          <a:p>
            <a:r>
              <a:rPr lang="en-US" sz="1800"/>
              <a:t>4	Developing effective relationships</a:t>
            </a:r>
          </a:p>
          <a:p>
            <a:r>
              <a:rPr lang="en-US" sz="1800"/>
              <a:t>5	Governing a Crown entity</a:t>
            </a:r>
          </a:p>
          <a:p>
            <a:r>
              <a:rPr lang="en-US" sz="1800"/>
              <a:t>6	Expectations of board members</a:t>
            </a:r>
          </a:p>
          <a:p>
            <a:r>
              <a:rPr lang="en-US" sz="1800"/>
              <a:t>7	Applying the purpose, principles, values and ‘spirit’ of public service </a:t>
            </a:r>
          </a:p>
          <a:p>
            <a:r>
              <a:rPr lang="en-US" sz="1800"/>
              <a:t>8	Additional resources</a:t>
            </a:r>
          </a:p>
          <a:p>
            <a:endParaRPr lang="en-NZ"/>
          </a:p>
        </p:txBody>
      </p:sp>
    </p:spTree>
    <p:extLst>
      <p:ext uri="{BB962C8B-B14F-4D97-AF65-F5344CB8AC3E}">
        <p14:creationId xmlns:p14="http://schemas.microsoft.com/office/powerpoint/2010/main" val="1529067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677C-D497-4FC0-A493-A4EBCE30F02C}"/>
              </a:ext>
            </a:extLst>
          </p:cNvPr>
          <p:cNvSpPr>
            <a:spLocks noGrp="1"/>
          </p:cNvSpPr>
          <p:nvPr>
            <p:ph type="title"/>
          </p:nvPr>
        </p:nvSpPr>
        <p:spPr>
          <a:xfrm>
            <a:off x="831849" y="1098743"/>
            <a:ext cx="10515600" cy="558799"/>
          </a:xfrm>
        </p:spPr>
        <p:txBody>
          <a:bodyPr/>
          <a:lstStyle/>
          <a:p>
            <a:r>
              <a:rPr lang="en-NZ"/>
              <a:t>Crown agents are part of the Public Service for some purposes</a:t>
            </a:r>
          </a:p>
        </p:txBody>
      </p:sp>
      <p:sp>
        <p:nvSpPr>
          <p:cNvPr id="3" name="Text Placeholder 2">
            <a:extLst>
              <a:ext uri="{FF2B5EF4-FFF2-40B4-BE49-F238E27FC236}">
                <a16:creationId xmlns:a16="http://schemas.microsoft.com/office/drawing/2014/main" id="{E5F43EE0-DCE3-4D20-8AC1-9FFCE3FAF362}"/>
              </a:ext>
            </a:extLst>
          </p:cNvPr>
          <p:cNvSpPr>
            <a:spLocks noGrp="1"/>
          </p:cNvSpPr>
          <p:nvPr>
            <p:ph type="body" idx="1"/>
          </p:nvPr>
        </p:nvSpPr>
        <p:spPr>
          <a:xfrm>
            <a:off x="609600" y="1860743"/>
            <a:ext cx="10515599" cy="1940557"/>
          </a:xfrm>
        </p:spPr>
        <p:txBody>
          <a:bodyPr lIns="91440" tIns="45720" rIns="91440" bIns="45720" anchor="t"/>
          <a:lstStyle/>
          <a:p>
            <a:pPr marL="285750" indent="-285750" algn="l">
              <a:buFont typeface="Arial" panose="020B0604020202020204" pitchFamily="34" charset="0"/>
              <a:buChar char="•"/>
            </a:pPr>
            <a:r>
              <a:rPr lang="en-US" sz="2000" b="0" i="0">
                <a:solidFill>
                  <a:srgbClr val="000000"/>
                </a:solidFill>
                <a:effectLst/>
                <a:latin typeface="Source Sans Pro" panose="020B0503030403020204" pitchFamily="34" charset="0"/>
              </a:rPr>
              <a:t>Under the Public Service Act, Crown agents are now bound by the same purpose, principles and values as public service departments and other public service agencies. Boards of Crown agents are responsible for ensuring that the entities they govern uphold the public service principles</a:t>
            </a:r>
          </a:p>
          <a:p>
            <a:pPr marL="285750" indent="-285750" algn="l">
              <a:buFont typeface="Arial" panose="020B0604020202020204" pitchFamily="34" charset="0"/>
              <a:buChar char="•"/>
            </a:pPr>
            <a:r>
              <a:rPr lang="en-US" sz="2000" b="0" i="0">
                <a:solidFill>
                  <a:srgbClr val="000000"/>
                </a:solidFill>
                <a:effectLst/>
                <a:latin typeface="Source Sans Pro"/>
              </a:rPr>
              <a:t>These provisions are about strengthening the shared identity and underlying </a:t>
            </a:r>
            <a:r>
              <a:rPr lang="en-US" sz="2000" b="0" i="0" err="1">
                <a:solidFill>
                  <a:srgbClr val="000000"/>
                </a:solidFill>
                <a:effectLst/>
                <a:latin typeface="Source Sans Pro"/>
              </a:rPr>
              <a:t>behavioural</a:t>
            </a:r>
            <a:r>
              <a:rPr lang="en-US" sz="2000" b="0" i="0">
                <a:solidFill>
                  <a:srgbClr val="000000"/>
                </a:solidFill>
                <a:effectLst/>
                <a:latin typeface="Source Sans Pro"/>
              </a:rPr>
              <a:t> foundations of </a:t>
            </a:r>
            <a:r>
              <a:rPr lang="en-US" sz="2000" b="0" i="0" u="sng">
                <a:solidFill>
                  <a:srgbClr val="000000"/>
                </a:solidFill>
                <a:effectLst/>
                <a:latin typeface="Source Sans Pro"/>
              </a:rPr>
              <a:t>all public servants – regardless of where they work</a:t>
            </a:r>
            <a:r>
              <a:rPr lang="en-US" sz="2000" b="0" i="0">
                <a:solidFill>
                  <a:srgbClr val="000000"/>
                </a:solidFill>
                <a:effectLst/>
                <a:latin typeface="Source Sans Pro"/>
              </a:rPr>
              <a:t>. It’s aimed at bringing them closer together</a:t>
            </a:r>
            <a:r>
              <a:rPr lang="en-US" sz="2000">
                <a:solidFill>
                  <a:srgbClr val="000000"/>
                </a:solidFill>
                <a:latin typeface="Source Sans Pro"/>
              </a:rPr>
              <a:t>,</a:t>
            </a:r>
            <a:r>
              <a:rPr lang="en-US" sz="2000" b="0" i="0">
                <a:solidFill>
                  <a:srgbClr val="000000"/>
                </a:solidFill>
                <a:effectLst/>
                <a:latin typeface="Source Sans Pro"/>
              </a:rPr>
              <a:t> in the goal of serving New Zealanders, without fundamentally changing the governance of individual agencies</a:t>
            </a:r>
            <a:r>
              <a:rPr lang="en-US" sz="2000">
                <a:solidFill>
                  <a:srgbClr val="000000"/>
                </a:solidFill>
                <a:latin typeface="Source Sans Pro"/>
              </a:rPr>
              <a:t>.</a:t>
            </a:r>
            <a:endParaRPr lang="en-US" sz="2000" b="0" i="0">
              <a:solidFill>
                <a:srgbClr val="000000"/>
              </a:solidFill>
              <a:effectLst/>
              <a:latin typeface="Source Sans Pro"/>
            </a:endParaRPr>
          </a:p>
          <a:p>
            <a:pPr marL="285750" indent="-285750" algn="l">
              <a:buFont typeface="Arial" panose="020B0604020202020204" pitchFamily="34" charset="0"/>
              <a:buChar char="•"/>
            </a:pPr>
            <a:r>
              <a:rPr lang="en-US" sz="2000">
                <a:solidFill>
                  <a:srgbClr val="000000"/>
                </a:solidFill>
                <a:latin typeface="Source Sans Pro"/>
              </a:rPr>
              <a:t>All Crown entity boards should consider these aims for the entities they govern.</a:t>
            </a:r>
            <a:endParaRPr lang="en-US" sz="2000" b="0" i="0">
              <a:solidFill>
                <a:srgbClr val="000000"/>
              </a:solidFill>
              <a:effectLst/>
              <a:latin typeface="Source Sans Pro" panose="020B0503030403020204" pitchFamily="34" charset="0"/>
            </a:endParaRPr>
          </a:p>
          <a:p>
            <a:pPr algn="l"/>
            <a:endParaRPr lang="en-US" sz="2400" b="0" i="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2850348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60270-809F-4FD6-A41F-2028AFB634C4}"/>
              </a:ext>
            </a:extLst>
          </p:cNvPr>
          <p:cNvSpPr>
            <a:spLocks noGrp="1"/>
          </p:cNvSpPr>
          <p:nvPr>
            <p:ph type="title"/>
          </p:nvPr>
        </p:nvSpPr>
        <p:spPr>
          <a:xfrm>
            <a:off x="838200" y="849362"/>
            <a:ext cx="10515600" cy="558799"/>
          </a:xfrm>
        </p:spPr>
        <p:txBody>
          <a:bodyPr/>
          <a:lstStyle/>
          <a:p>
            <a:r>
              <a:rPr lang="en-NZ"/>
              <a:t>Public Service Act and reforms continued …</a:t>
            </a:r>
          </a:p>
        </p:txBody>
      </p:sp>
      <p:sp>
        <p:nvSpPr>
          <p:cNvPr id="3" name="Text Placeholder 2">
            <a:extLst>
              <a:ext uri="{FF2B5EF4-FFF2-40B4-BE49-F238E27FC236}">
                <a16:creationId xmlns:a16="http://schemas.microsoft.com/office/drawing/2014/main" id="{CE581310-41FF-4B13-B106-D71C6C4F0F08}"/>
              </a:ext>
            </a:extLst>
          </p:cNvPr>
          <p:cNvSpPr>
            <a:spLocks noGrp="1"/>
          </p:cNvSpPr>
          <p:nvPr>
            <p:ph type="body" idx="1"/>
          </p:nvPr>
        </p:nvSpPr>
        <p:spPr>
          <a:xfrm>
            <a:off x="838200" y="1928813"/>
            <a:ext cx="10399568" cy="1500187"/>
          </a:xfrm>
        </p:spPr>
        <p:txBody>
          <a:bodyPr lIns="91440" tIns="45720" rIns="91440" bIns="45720" anchor="t"/>
          <a:lstStyle/>
          <a:p>
            <a:pPr marL="285750" indent="-285750">
              <a:buFont typeface="Arial" panose="020B0604020202020204" pitchFamily="34" charset="0"/>
              <a:buChar char="•"/>
            </a:pPr>
            <a:r>
              <a:rPr lang="en-NZ" sz="2000">
                <a:latin typeface="Source Sans Pro"/>
              </a:rPr>
              <a:t>For an overview of  the Public Service Act: Purpose, Principles, Values, Māori Crown Relationships and Spirit of Service see  </a:t>
            </a:r>
            <a:r>
              <a:rPr lang="en-NZ" sz="2000">
                <a:latin typeface="Source Sans Pro"/>
                <a:hlinkClick r:id="rId3"/>
              </a:rPr>
              <a:t>https://www.publicservice.govt.nz/guidance/public-service-act-2020-reforms/an-overview-of-the-changes/</a:t>
            </a:r>
            <a:endParaRPr lang="en-NZ" sz="2000"/>
          </a:p>
          <a:p>
            <a:pPr marL="285750" indent="-285750">
              <a:buFont typeface="Arial" panose="020B0604020202020204" pitchFamily="34" charset="0"/>
              <a:buChar char="•"/>
            </a:pPr>
            <a:r>
              <a:rPr lang="en-NZ" sz="2000">
                <a:latin typeface="Source Sans Pro"/>
              </a:rPr>
              <a:t>For an overview of the Public Service Act and linkages to public sector reforms see  </a:t>
            </a:r>
            <a:r>
              <a:rPr lang="en-NZ" sz="2000">
                <a:latin typeface="Source Sans Pro"/>
                <a:hlinkClick r:id="rId4"/>
              </a:rPr>
              <a:t>https://www.publicservice.govt.nz/guidance/public-service-act-2020-reforms/</a:t>
            </a:r>
            <a:endParaRPr lang="en-NZ" sz="2000"/>
          </a:p>
          <a:p>
            <a:endParaRPr lang="en-NZ" sz="2000"/>
          </a:p>
        </p:txBody>
      </p:sp>
    </p:spTree>
    <p:extLst>
      <p:ext uri="{BB962C8B-B14F-4D97-AF65-F5344CB8AC3E}">
        <p14:creationId xmlns:p14="http://schemas.microsoft.com/office/powerpoint/2010/main" val="3797336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2401-7DEE-4E27-93EB-7D1C030F78F4}"/>
              </a:ext>
            </a:extLst>
          </p:cNvPr>
          <p:cNvSpPr>
            <a:spLocks noGrp="1"/>
          </p:cNvSpPr>
          <p:nvPr>
            <p:ph type="title"/>
          </p:nvPr>
        </p:nvSpPr>
        <p:spPr/>
        <p:txBody>
          <a:bodyPr/>
          <a:lstStyle/>
          <a:p>
            <a:pPr marL="514350" indent="-514350">
              <a:buFont typeface="+mj-lt"/>
              <a:buAutoNum type="arabicPeriod" startAt="2"/>
            </a:pPr>
            <a:r>
              <a:rPr lang="en-NZ"/>
              <a:t>Ministers influence Crown entities in different ways</a:t>
            </a:r>
          </a:p>
        </p:txBody>
      </p:sp>
    </p:spTree>
    <p:extLst>
      <p:ext uri="{BB962C8B-B14F-4D97-AF65-F5344CB8AC3E}">
        <p14:creationId xmlns:p14="http://schemas.microsoft.com/office/powerpoint/2010/main" val="642666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ABCA-5E3F-4E40-B67A-2FB45DA8EED1}"/>
              </a:ext>
            </a:extLst>
          </p:cNvPr>
          <p:cNvSpPr>
            <a:spLocks noGrp="1"/>
          </p:cNvSpPr>
          <p:nvPr>
            <p:ph type="title"/>
          </p:nvPr>
        </p:nvSpPr>
        <p:spPr>
          <a:xfrm>
            <a:off x="656359" y="729289"/>
            <a:ext cx="10515600" cy="558799"/>
          </a:xfrm>
        </p:spPr>
        <p:txBody>
          <a:bodyPr/>
          <a:lstStyle/>
          <a:p>
            <a:r>
              <a:rPr lang="en-NZ"/>
              <a:t>… by appointing and maintaining a  strong and effective board</a:t>
            </a:r>
          </a:p>
        </p:txBody>
      </p:sp>
      <p:sp>
        <p:nvSpPr>
          <p:cNvPr id="3" name="Text Placeholder 2">
            <a:extLst>
              <a:ext uri="{FF2B5EF4-FFF2-40B4-BE49-F238E27FC236}">
                <a16:creationId xmlns:a16="http://schemas.microsoft.com/office/drawing/2014/main" id="{4D7EADD7-DFFC-4676-B200-7B4EA2441CD7}"/>
              </a:ext>
            </a:extLst>
          </p:cNvPr>
          <p:cNvSpPr>
            <a:spLocks noGrp="1"/>
          </p:cNvSpPr>
          <p:nvPr>
            <p:ph type="body" idx="1"/>
          </p:nvPr>
        </p:nvSpPr>
        <p:spPr>
          <a:xfrm>
            <a:off x="656359" y="1709985"/>
            <a:ext cx="10177895" cy="1500187"/>
          </a:xfrm>
        </p:spPr>
        <p:txBody>
          <a:bodyPr lIns="91440" tIns="45720" rIns="91440" bIns="45720" anchor="t"/>
          <a:lstStyle/>
          <a:p>
            <a:pPr marL="285750" indent="-285750">
              <a:lnSpc>
                <a:spcPct val="95000"/>
              </a:lnSpc>
              <a:buFont typeface="Arial" panose="020B0604020202020204" pitchFamily="34" charset="0"/>
              <a:buChar char="•"/>
            </a:pPr>
            <a:r>
              <a:rPr lang="en-US" sz="2000">
                <a:latin typeface="Source Sans Pro"/>
              </a:rPr>
              <a:t>Appointments are mostly made by Ministers; ICE board members are appointed by the Governor-General .</a:t>
            </a:r>
            <a:endParaRPr lang="en-US" sz="2000"/>
          </a:p>
          <a:p>
            <a:pPr marL="285750" indent="-285750">
              <a:lnSpc>
                <a:spcPct val="95000"/>
              </a:lnSpc>
              <a:buFont typeface="Arial" panose="020B0604020202020204" pitchFamily="34" charset="0"/>
              <a:buChar char="•"/>
            </a:pPr>
            <a:r>
              <a:rPr lang="en-US" sz="2000">
                <a:latin typeface="Source Sans Pro"/>
              </a:rPr>
              <a:t>Ministers’ recommendations for appointment almost always go to the Cabinet Appointments and </a:t>
            </a:r>
            <a:r>
              <a:rPr lang="en-US" sz="2000" err="1">
                <a:latin typeface="Source Sans Pro"/>
              </a:rPr>
              <a:t>Honours</a:t>
            </a:r>
            <a:r>
              <a:rPr lang="en-US" sz="2000">
                <a:latin typeface="Source Sans Pro"/>
              </a:rPr>
              <a:t> Committee (APH) and often to the government caucus.</a:t>
            </a:r>
            <a:endParaRPr lang="en-US" sz="2000"/>
          </a:p>
          <a:p>
            <a:pPr marL="285750" indent="-285750">
              <a:lnSpc>
                <a:spcPct val="95000"/>
              </a:lnSpc>
              <a:buFont typeface="Arial" panose="020B0604020202020204" pitchFamily="34" charset="0"/>
              <a:buChar char="•"/>
            </a:pPr>
            <a:r>
              <a:rPr lang="en-US" sz="2000">
                <a:latin typeface="Source Sans Pro"/>
              </a:rPr>
              <a:t>Appointments are for a fixed term.</a:t>
            </a:r>
            <a:endParaRPr lang="en-US" sz="2000"/>
          </a:p>
          <a:p>
            <a:pPr marL="285750" indent="-285750">
              <a:lnSpc>
                <a:spcPct val="95000"/>
              </a:lnSpc>
              <a:buFont typeface="Arial" panose="020B0604020202020204" pitchFamily="34" charset="0"/>
              <a:buChar char="•"/>
            </a:pPr>
            <a:r>
              <a:rPr lang="en-US" sz="2000">
                <a:latin typeface="Source Sans Pro"/>
              </a:rPr>
              <a:t>Appointees may be offered a second or subsequent term of office, but there is no guarantee of this.</a:t>
            </a:r>
          </a:p>
          <a:p>
            <a:pPr marL="285750" indent="-285750">
              <a:lnSpc>
                <a:spcPct val="95000"/>
              </a:lnSpc>
              <a:buFont typeface="Arial" panose="020B0604020202020204" pitchFamily="34" charset="0"/>
              <a:buChar char="•"/>
            </a:pPr>
            <a:r>
              <a:rPr lang="en-US" sz="2000">
                <a:latin typeface="Source Sans Pro"/>
              </a:rPr>
              <a:t>Ministers and the Governor-General have powers of removal.</a:t>
            </a:r>
          </a:p>
          <a:p>
            <a:pPr marL="285750" indent="-285750">
              <a:lnSpc>
                <a:spcPct val="95000"/>
              </a:lnSpc>
              <a:buFont typeface="Arial" panose="020B0604020202020204" pitchFamily="34" charset="0"/>
              <a:buChar char="•"/>
            </a:pPr>
            <a:r>
              <a:rPr lang="en-US" sz="2000">
                <a:latin typeface="Source Sans Pro"/>
              </a:rPr>
              <a:t>There is no compensation or other benefit for loss of office.</a:t>
            </a:r>
          </a:p>
          <a:p>
            <a:endParaRPr lang="en-NZ"/>
          </a:p>
        </p:txBody>
      </p:sp>
    </p:spTree>
    <p:extLst>
      <p:ext uri="{BB962C8B-B14F-4D97-AF65-F5344CB8AC3E}">
        <p14:creationId xmlns:p14="http://schemas.microsoft.com/office/powerpoint/2010/main" val="3691535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C888B-79AA-4363-AABD-5072C98BB99D}"/>
              </a:ext>
            </a:extLst>
          </p:cNvPr>
          <p:cNvSpPr>
            <a:spLocks noGrp="1"/>
          </p:cNvSpPr>
          <p:nvPr>
            <p:ph type="title"/>
          </p:nvPr>
        </p:nvSpPr>
        <p:spPr>
          <a:xfrm>
            <a:off x="600940" y="729289"/>
            <a:ext cx="10824442" cy="558799"/>
          </a:xfrm>
        </p:spPr>
        <p:txBody>
          <a:bodyPr/>
          <a:lstStyle/>
          <a:p>
            <a:r>
              <a:rPr lang="en-NZ"/>
              <a:t>…. by participating in ongoing dialogue and engagement with entities through:</a:t>
            </a:r>
          </a:p>
        </p:txBody>
      </p:sp>
      <p:sp>
        <p:nvSpPr>
          <p:cNvPr id="3" name="Text Placeholder 2">
            <a:extLst>
              <a:ext uri="{FF2B5EF4-FFF2-40B4-BE49-F238E27FC236}">
                <a16:creationId xmlns:a16="http://schemas.microsoft.com/office/drawing/2014/main" id="{7805C1C2-EE71-4C85-BF59-A456723BA90A}"/>
              </a:ext>
            </a:extLst>
          </p:cNvPr>
          <p:cNvSpPr>
            <a:spLocks noGrp="1"/>
          </p:cNvSpPr>
          <p:nvPr>
            <p:ph type="body" idx="1"/>
          </p:nvPr>
        </p:nvSpPr>
        <p:spPr>
          <a:xfrm>
            <a:off x="755937" y="1423657"/>
            <a:ext cx="10205605" cy="1500187"/>
          </a:xfrm>
        </p:spPr>
        <p:txBody>
          <a:bodyPr lIns="91440" tIns="45720" rIns="91440" bIns="45720" anchor="t"/>
          <a:lstStyle/>
          <a:p>
            <a:pPr>
              <a:lnSpc>
                <a:spcPct val="80000"/>
              </a:lnSpc>
            </a:pPr>
            <a:r>
              <a:rPr lang="en-US" sz="2400">
                <a:solidFill>
                  <a:schemeClr val="tx1"/>
                </a:solidFill>
              </a:rPr>
              <a:t>Meetings</a:t>
            </a:r>
          </a:p>
          <a:p>
            <a:pPr lvl="1">
              <a:lnSpc>
                <a:spcPct val="80000"/>
              </a:lnSpc>
            </a:pPr>
            <a:r>
              <a:rPr lang="en-US" sz="2000">
                <a:latin typeface="Source Sans Pro" panose="020B0503030403020204" pitchFamily="34" charset="0"/>
                <a:ea typeface="Source Sans Pro" panose="020B0503030403020204" pitchFamily="34" charset="0"/>
              </a:rPr>
              <a:t>Ministers typically hold regular meetings with the board chair (or with senior management</a:t>
            </a:r>
            <a:r>
              <a:rPr lang="en-US">
                <a:latin typeface="Source Sans Pro" panose="020B0503030403020204" pitchFamily="34" charset="0"/>
                <a:ea typeface="Source Sans Pro" panose="020B0503030403020204" pitchFamily="34" charset="0"/>
              </a:rPr>
              <a:t>, </a:t>
            </a:r>
            <a:r>
              <a:rPr lang="en-US" sz="2000">
                <a:latin typeface="Source Sans Pro" panose="020B0503030403020204" pitchFamily="34" charset="0"/>
                <a:ea typeface="Source Sans Pro" panose="020B0503030403020204" pitchFamily="34" charset="0"/>
              </a:rPr>
              <a:t>as </a:t>
            </a:r>
            <a:r>
              <a:rPr lang="en-US" sz="2000" err="1">
                <a:latin typeface="Source Sans Pro" panose="020B0503030403020204" pitchFamily="34" charset="0"/>
                <a:ea typeface="Source Sans Pro" panose="020B0503030403020204" pitchFamily="34" charset="0"/>
              </a:rPr>
              <a:t>authorised</a:t>
            </a:r>
            <a:r>
              <a:rPr lang="en-US" sz="2000">
                <a:latin typeface="Source Sans Pro" panose="020B0503030403020204" pitchFamily="34" charset="0"/>
                <a:ea typeface="Source Sans Pro" panose="020B0503030403020204" pitchFamily="34" charset="0"/>
              </a:rPr>
              <a:t> by the board) to discuss strategic issues. Monitoring department representatives will often be present</a:t>
            </a:r>
            <a:r>
              <a:rPr lang="en-US">
                <a:latin typeface="Source Sans Pro" panose="020B0503030403020204" pitchFamily="34" charset="0"/>
                <a:ea typeface="Source Sans Pro" panose="020B0503030403020204" pitchFamily="34" charset="0"/>
              </a:rPr>
              <a:t>.</a:t>
            </a:r>
            <a:endParaRPr lang="en-US" sz="2000">
              <a:latin typeface="Source Sans Pro" panose="020B0503030403020204" pitchFamily="34" charset="0"/>
              <a:ea typeface="Source Sans Pro" panose="020B0503030403020204" pitchFamily="34" charset="0"/>
              <a:cs typeface="Calibri"/>
            </a:endParaRPr>
          </a:p>
          <a:p>
            <a:pPr lvl="1">
              <a:lnSpc>
                <a:spcPct val="80000"/>
              </a:lnSpc>
            </a:pPr>
            <a:r>
              <a:rPr lang="en-US" sz="2000">
                <a:latin typeface="Source Sans Pro" panose="020B0503030403020204" pitchFamily="34" charset="0"/>
                <a:ea typeface="Source Sans Pro" panose="020B0503030403020204" pitchFamily="34" charset="0"/>
              </a:rPr>
              <a:t>Ministers may also have periodic meetings with the full board</a:t>
            </a:r>
            <a:r>
              <a:rPr lang="en-US">
                <a:latin typeface="Source Sans Pro" panose="020B0503030403020204" pitchFamily="34" charset="0"/>
                <a:ea typeface="Source Sans Pro" panose="020B0503030403020204" pitchFamily="34" charset="0"/>
              </a:rPr>
              <a:t>.</a:t>
            </a:r>
            <a:endParaRPr lang="en-US" sz="2000">
              <a:latin typeface="Source Sans Pro" panose="020B0503030403020204" pitchFamily="34" charset="0"/>
              <a:ea typeface="Source Sans Pro" panose="020B0503030403020204" pitchFamily="34" charset="0"/>
              <a:cs typeface="Calibri" panose="020F0502020204030204"/>
            </a:endParaRPr>
          </a:p>
          <a:p>
            <a:pPr>
              <a:lnSpc>
                <a:spcPct val="80000"/>
              </a:lnSpc>
            </a:pPr>
            <a:r>
              <a:rPr lang="en-US" sz="2400">
                <a:solidFill>
                  <a:schemeClr val="tx1"/>
                </a:solidFill>
              </a:rPr>
              <a:t>Briefings</a:t>
            </a:r>
          </a:p>
          <a:p>
            <a:pPr lvl="1">
              <a:lnSpc>
                <a:spcPct val="80000"/>
              </a:lnSpc>
            </a:pPr>
            <a:r>
              <a:rPr lang="en-US" sz="2000">
                <a:latin typeface="Source Sans Pro" panose="020B0503030403020204" pitchFamily="34" charset="0"/>
                <a:ea typeface="Source Sans Pro" panose="020B0503030403020204" pitchFamily="34" charset="0"/>
              </a:rPr>
              <a:t>Boards are expected to advise their Minister in advance of any major initiatives or developments</a:t>
            </a:r>
            <a:r>
              <a:rPr lang="en-US">
                <a:latin typeface="Source Sans Pro" panose="020B0503030403020204" pitchFamily="34" charset="0"/>
                <a:ea typeface="Source Sans Pro" panose="020B0503030403020204" pitchFamily="34" charset="0"/>
              </a:rPr>
              <a:t>.</a:t>
            </a:r>
            <a:endParaRPr lang="en-US" sz="2000">
              <a:latin typeface="Source Sans Pro" panose="020B0503030403020204" pitchFamily="34" charset="0"/>
              <a:ea typeface="Source Sans Pro" panose="020B0503030403020204" pitchFamily="34" charset="0"/>
              <a:cs typeface="Calibri"/>
            </a:endParaRPr>
          </a:p>
          <a:p>
            <a:pPr lvl="1">
              <a:lnSpc>
                <a:spcPct val="80000"/>
              </a:lnSpc>
            </a:pPr>
            <a:r>
              <a:rPr lang="en-US" sz="2000">
                <a:latin typeface="Source Sans Pro" panose="020B0503030403020204" pitchFamily="34" charset="0"/>
                <a:ea typeface="Source Sans Pro" panose="020B0503030403020204" pitchFamily="34" charset="0"/>
              </a:rPr>
              <a:t>See also ‘no surprises</a:t>
            </a:r>
            <a:r>
              <a:rPr lang="en-US">
                <a:latin typeface="Source Sans Pro" panose="020B0503030403020204" pitchFamily="34" charset="0"/>
                <a:ea typeface="Source Sans Pro" panose="020B0503030403020204" pitchFamily="34" charset="0"/>
              </a:rPr>
              <a:t>’.</a:t>
            </a:r>
            <a:endParaRPr lang="en-US" sz="2000">
              <a:latin typeface="Source Sans Pro" panose="020B0503030403020204" pitchFamily="34" charset="0"/>
              <a:ea typeface="Source Sans Pro" panose="020B0503030403020204" pitchFamily="34" charset="0"/>
              <a:cs typeface="Calibri" panose="020F0502020204030204"/>
            </a:endParaRPr>
          </a:p>
          <a:p>
            <a:pPr>
              <a:lnSpc>
                <a:spcPct val="80000"/>
              </a:lnSpc>
            </a:pPr>
            <a:r>
              <a:rPr lang="en-US" sz="2400">
                <a:solidFill>
                  <a:schemeClr val="tx1"/>
                </a:solidFill>
              </a:rPr>
              <a:t>Regular reporting</a:t>
            </a:r>
          </a:p>
          <a:p>
            <a:pPr lvl="1">
              <a:lnSpc>
                <a:spcPct val="80000"/>
              </a:lnSpc>
            </a:pPr>
            <a:r>
              <a:rPr lang="en-US">
                <a:latin typeface="Source Sans Pro" panose="020B0503030403020204" pitchFamily="34" charset="0"/>
                <a:ea typeface="Source Sans Pro" panose="020B0503030403020204" pitchFamily="34" charset="0"/>
              </a:rPr>
              <a:t>Entities provide their Ministers with </a:t>
            </a:r>
            <a:r>
              <a:rPr lang="en-US" sz="2000">
                <a:latin typeface="Source Sans Pro" panose="020B0503030403020204" pitchFamily="34" charset="0"/>
                <a:ea typeface="Source Sans Pro" panose="020B0503030403020204" pitchFamily="34" charset="0"/>
              </a:rPr>
              <a:t>regular performance </a:t>
            </a:r>
            <a:r>
              <a:rPr lang="en-US">
                <a:latin typeface="Source Sans Pro" panose="020B0503030403020204" pitchFamily="34" charset="0"/>
                <a:ea typeface="Source Sans Pro" panose="020B0503030403020204" pitchFamily="34" charset="0"/>
              </a:rPr>
              <a:t>reports.</a:t>
            </a:r>
            <a:endParaRPr lang="en-US" sz="2000">
              <a:latin typeface="Source Sans Pro" panose="020B0503030403020204" pitchFamily="34" charset="0"/>
              <a:ea typeface="Source Sans Pro" panose="020B0503030403020204" pitchFamily="34" charset="0"/>
              <a:cs typeface="Calibri"/>
            </a:endParaRPr>
          </a:p>
          <a:p>
            <a:pPr>
              <a:lnSpc>
                <a:spcPct val="80000"/>
              </a:lnSpc>
            </a:pPr>
            <a:r>
              <a:rPr lang="en-US" sz="2200">
                <a:solidFill>
                  <a:schemeClr val="tx1"/>
                </a:solidFill>
                <a:latin typeface="Source Sans Pro"/>
              </a:rPr>
              <a:t>Informal engagement between boards and responsible Ministers contributes to more formal processes within the strategic planning and performance cycle (see next slides).</a:t>
            </a:r>
          </a:p>
          <a:p>
            <a:endParaRPr lang="en-NZ"/>
          </a:p>
        </p:txBody>
      </p:sp>
    </p:spTree>
    <p:extLst>
      <p:ext uri="{BB962C8B-B14F-4D97-AF65-F5344CB8AC3E}">
        <p14:creationId xmlns:p14="http://schemas.microsoft.com/office/powerpoint/2010/main" val="2635448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257B-55AA-4862-A33F-3ED08853FAB9}"/>
              </a:ext>
            </a:extLst>
          </p:cNvPr>
          <p:cNvSpPr>
            <a:spLocks noGrp="1"/>
          </p:cNvSpPr>
          <p:nvPr>
            <p:ph type="title"/>
          </p:nvPr>
        </p:nvSpPr>
        <p:spPr>
          <a:xfrm>
            <a:off x="721013" y="784707"/>
            <a:ext cx="10515600" cy="558799"/>
          </a:xfrm>
        </p:spPr>
        <p:txBody>
          <a:bodyPr/>
          <a:lstStyle/>
          <a:p>
            <a:r>
              <a:rPr lang="en-NZ"/>
              <a:t>By participating in the strategic planning and performance cycle</a:t>
            </a:r>
          </a:p>
        </p:txBody>
      </p:sp>
      <p:pic>
        <p:nvPicPr>
          <p:cNvPr id="4" name="Picture 3">
            <a:extLst>
              <a:ext uri="{FF2B5EF4-FFF2-40B4-BE49-F238E27FC236}">
                <a16:creationId xmlns:a16="http://schemas.microsoft.com/office/drawing/2014/main" id="{5AA0CE7D-F402-4433-AE83-289044F4C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607" y="1343506"/>
            <a:ext cx="6322695" cy="4987290"/>
          </a:xfrm>
          <a:prstGeom prst="rect">
            <a:avLst/>
          </a:prstGeom>
        </p:spPr>
      </p:pic>
      <p:sp>
        <p:nvSpPr>
          <p:cNvPr id="5" name="Rectangle 5">
            <a:extLst>
              <a:ext uri="{FF2B5EF4-FFF2-40B4-BE49-F238E27FC236}">
                <a16:creationId xmlns:a16="http://schemas.microsoft.com/office/drawing/2014/main" id="{1A0C904B-9E6A-4CA9-9C92-7E84F09BDA21}"/>
              </a:ext>
            </a:extLst>
          </p:cNvPr>
          <p:cNvSpPr>
            <a:spLocks noChangeArrowheads="1"/>
          </p:cNvSpPr>
          <p:nvPr/>
        </p:nvSpPr>
        <p:spPr bwMode="auto">
          <a:xfrm>
            <a:off x="2327696" y="1654461"/>
            <a:ext cx="1241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180975" algn="l"/>
                <a:tab pos="457200" algn="l"/>
              </a:tabLst>
              <a:defRPr>
                <a:solidFill>
                  <a:schemeClr val="tx1"/>
                </a:solidFill>
                <a:latin typeface="Arial" panose="020B0604020202020204" pitchFamily="34" charset="0"/>
                <a:cs typeface="Arial" panose="020B0604020202020204" pitchFamily="34" charset="0"/>
              </a:defRPr>
            </a:lvl1pPr>
            <a:lvl2pPr>
              <a:tabLst>
                <a:tab pos="180975" algn="l"/>
                <a:tab pos="457200" algn="l"/>
              </a:tabLst>
              <a:defRPr>
                <a:solidFill>
                  <a:schemeClr val="tx1"/>
                </a:solidFill>
                <a:latin typeface="Arial" panose="020B0604020202020204" pitchFamily="34" charset="0"/>
                <a:cs typeface="Arial" panose="020B0604020202020204" pitchFamily="34" charset="0"/>
              </a:defRPr>
            </a:lvl2pPr>
            <a:lvl3pPr>
              <a:tabLst>
                <a:tab pos="180975" algn="l"/>
                <a:tab pos="457200" algn="l"/>
              </a:tabLst>
              <a:defRPr>
                <a:solidFill>
                  <a:schemeClr val="tx1"/>
                </a:solidFill>
                <a:latin typeface="Arial" panose="020B0604020202020204" pitchFamily="34" charset="0"/>
                <a:cs typeface="Arial" panose="020B0604020202020204" pitchFamily="34" charset="0"/>
              </a:defRPr>
            </a:lvl3pPr>
            <a:lvl4pPr>
              <a:tabLst>
                <a:tab pos="180975" algn="l"/>
                <a:tab pos="457200" algn="l"/>
              </a:tabLst>
              <a:defRPr>
                <a:solidFill>
                  <a:schemeClr val="tx1"/>
                </a:solidFill>
                <a:latin typeface="Arial" panose="020B0604020202020204" pitchFamily="34" charset="0"/>
                <a:cs typeface="Arial" panose="020B0604020202020204" pitchFamily="34" charset="0"/>
              </a:defRPr>
            </a:lvl4pPr>
            <a:lvl5pPr>
              <a:tabLst>
                <a:tab pos="180975" algn="l"/>
                <a:tab pos="4572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180975" algn="l"/>
                <a:tab pos="4572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180975" algn="l"/>
                <a:tab pos="4572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180975" algn="l"/>
                <a:tab pos="4572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180975" algn="l"/>
                <a:tab pos="4572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 pos="457200" algn="l"/>
              </a:tabLst>
            </a:pPr>
            <a:r>
              <a:rPr kumimoji="0" lang="en-NZ" altLang="en-US" sz="900" b="0" i="0" u="none" strike="noStrike" cap="none" normalizeH="0" baseline="0">
                <a:ln>
                  <a:noFill/>
                </a:ln>
                <a:solidFill>
                  <a:schemeClr val="tx1"/>
                </a:solidFill>
                <a:effectLst/>
                <a:latin typeface="Source Sans Pro" panose="020B0503030403020204" pitchFamily="34" charset="0"/>
                <a:ea typeface="Times New Roman" panose="02020603050405020304" pitchFamily="18" charset="0"/>
                <a:cs typeface="Arial" panose="020B0604020202020204" pitchFamily="34" charset="0"/>
              </a:rPr>
              <a:t>Reports to Parliament</a:t>
            </a:r>
            <a:endParaRPr kumimoji="0" lang="en-NZ" altLang="en-US" sz="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457200" algn="l"/>
              </a:tabLst>
            </a:pPr>
            <a:endParaRPr lang="en-NZ" altLang="en-US" sz="60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457200" algn="l"/>
              </a:tabLst>
            </a:pPr>
            <a:r>
              <a:rPr kumimoji="0" lang="en-NZ" altLang="en-US" sz="900" b="0" i="0" u="none" strike="noStrike" cap="none" normalizeH="0" baseline="0">
                <a:ln>
                  <a:noFill/>
                </a:ln>
                <a:solidFill>
                  <a:schemeClr val="tx1"/>
                </a:solidFill>
                <a:effectLst/>
                <a:latin typeface="Source Sans Pro" panose="020B0503030403020204" pitchFamily="34" charset="0"/>
                <a:ea typeface="Times New Roman" panose="02020603050405020304" pitchFamily="18" charset="0"/>
                <a:cs typeface="Arial" panose="020B0604020202020204" pitchFamily="34" charset="0"/>
              </a:rPr>
              <a:t>Reports to Minister</a:t>
            </a:r>
            <a:endParaRPr kumimoji="0" lang="en-NZ" altLang="en-US" sz="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E70924E9-821E-4109-9FC1-36C13F50A59F}"/>
              </a:ext>
            </a:extLst>
          </p:cNvPr>
          <p:cNvSpPr/>
          <p:nvPr/>
        </p:nvSpPr>
        <p:spPr>
          <a:xfrm>
            <a:off x="2127671" y="1685269"/>
            <a:ext cx="200025" cy="200025"/>
          </a:xfrm>
          <a:prstGeom prst="ellipse">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7" name="Oval 6">
            <a:extLst>
              <a:ext uri="{FF2B5EF4-FFF2-40B4-BE49-F238E27FC236}">
                <a16:creationId xmlns:a16="http://schemas.microsoft.com/office/drawing/2014/main" id="{005CB5CB-0C45-44BB-8A30-A10A38C3F3EE}"/>
              </a:ext>
            </a:extLst>
          </p:cNvPr>
          <p:cNvSpPr/>
          <p:nvPr/>
        </p:nvSpPr>
        <p:spPr>
          <a:xfrm>
            <a:off x="2134568" y="1927158"/>
            <a:ext cx="200025" cy="200025"/>
          </a:xfrm>
          <a:prstGeom prst="ellipse">
            <a:avLst/>
          </a:prstGeom>
          <a:solidFill>
            <a:srgbClr val="7DCC1E"/>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 name="Text Placeholder 2">
            <a:extLst>
              <a:ext uri="{FF2B5EF4-FFF2-40B4-BE49-F238E27FC236}">
                <a16:creationId xmlns:a16="http://schemas.microsoft.com/office/drawing/2014/main" id="{EC6AF6F3-F76A-4F1D-B460-899652F83C32}"/>
              </a:ext>
            </a:extLst>
          </p:cNvPr>
          <p:cNvSpPr>
            <a:spLocks noGrp="1"/>
          </p:cNvSpPr>
          <p:nvPr>
            <p:ph type="body" idx="1"/>
          </p:nvPr>
        </p:nvSpPr>
        <p:spPr>
          <a:xfrm>
            <a:off x="8757857" y="1529527"/>
            <a:ext cx="3327400" cy="1538416"/>
          </a:xfrm>
        </p:spPr>
        <p:txBody>
          <a:bodyPr lIns="91440" tIns="45720" rIns="91440" bIns="45720" anchor="t"/>
          <a:lstStyle/>
          <a:p>
            <a:pPr eaLnBrk="0" fontAlgn="base" hangingPunct="0">
              <a:lnSpc>
                <a:spcPct val="100000"/>
              </a:lnSpc>
              <a:spcBef>
                <a:spcPct val="0"/>
              </a:spcBef>
              <a:spcAft>
                <a:spcPct val="0"/>
              </a:spcAft>
              <a:tabLst>
                <a:tab pos="180975" algn="l"/>
                <a:tab pos="457200" algn="l"/>
              </a:tabLst>
            </a:pPr>
            <a:r>
              <a:rPr kumimoji="0" lang="en-NZ" altLang="en-US" sz="1400" b="0" i="0" u="none" strike="noStrike" cap="none" normalizeH="0" baseline="0">
                <a:ln>
                  <a:noFill/>
                </a:ln>
                <a:solidFill>
                  <a:schemeClr val="tx1"/>
                </a:solidFill>
                <a:effectLst/>
                <a:latin typeface="Source Sans Pro"/>
                <a:ea typeface="Times New Roman" panose="02020603050405020304" pitchFamily="18" charset="0"/>
                <a:cs typeface="Arial"/>
              </a:rPr>
              <a:t>In general, entities report formally on a quarterly or six-monthly basis.</a:t>
            </a:r>
            <a:r>
              <a:rPr lang="en-NZ" altLang="en-US" sz="1400">
                <a:solidFill>
                  <a:schemeClr val="tx1"/>
                </a:solidFill>
                <a:latin typeface="Source Sans Pro"/>
                <a:ea typeface="Times New Roman" panose="02020603050405020304" pitchFamily="18" charset="0"/>
                <a:cs typeface="Arial"/>
              </a:rPr>
              <a:t> </a:t>
            </a:r>
            <a:endParaRPr kumimoji="0" lang="en-NZ" altLang="en-US" sz="1400" b="0" i="0" u="none" strike="noStrike" cap="none" normalizeH="0" baseline="0">
              <a:ln>
                <a:noFill/>
              </a:ln>
              <a:solidFill>
                <a:schemeClr val="tx1"/>
              </a:solidFill>
              <a:effectLst/>
              <a:latin typeface="Source Sans Pro" panose="020B0503030403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457200" algn="l"/>
              </a:tabLst>
            </a:pPr>
            <a:r>
              <a:rPr kumimoji="0" lang="en-NZ" altLang="en-US" sz="1400" b="0" i="0" u="none" strike="noStrike" cap="none" normalizeH="0" baseline="0">
                <a:ln>
                  <a:noFill/>
                </a:ln>
                <a:solidFill>
                  <a:schemeClr val="tx1"/>
                </a:solidFill>
                <a:effectLst/>
                <a:latin typeface="Source Sans Pro"/>
                <a:ea typeface="Times New Roman" panose="02020603050405020304" pitchFamily="18" charset="0"/>
                <a:cs typeface="Arial"/>
              </a:rPr>
              <a:t>Ministers can ask for information at any time and entities will update Ministers on critical issues as they occur</a:t>
            </a:r>
            <a:r>
              <a:rPr lang="en-NZ" altLang="en-US" sz="1400">
                <a:solidFill>
                  <a:schemeClr val="tx1"/>
                </a:solidFill>
                <a:latin typeface="Source Sans Pro"/>
                <a:ea typeface="Times New Roman" panose="02020603050405020304" pitchFamily="18" charset="0"/>
                <a:cs typeface="Arial"/>
              </a:rPr>
              <a:t>.</a:t>
            </a:r>
            <a:endParaRPr lang="en-NZ" sz="1400">
              <a:solidFill>
                <a:schemeClr val="tx1"/>
              </a:solidFill>
            </a:endParaRPr>
          </a:p>
          <a:p>
            <a:endParaRPr lang="en-NZ" sz="1400"/>
          </a:p>
        </p:txBody>
      </p:sp>
    </p:spTree>
    <p:extLst>
      <p:ext uri="{BB962C8B-B14F-4D97-AF65-F5344CB8AC3E}">
        <p14:creationId xmlns:p14="http://schemas.microsoft.com/office/powerpoint/2010/main" val="352909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B35D-1012-4282-B6FA-F5C03A484542}"/>
              </a:ext>
            </a:extLst>
          </p:cNvPr>
          <p:cNvSpPr>
            <a:spLocks noGrp="1"/>
          </p:cNvSpPr>
          <p:nvPr>
            <p:ph type="title"/>
          </p:nvPr>
        </p:nvSpPr>
        <p:spPr>
          <a:xfrm>
            <a:off x="554182" y="854406"/>
            <a:ext cx="11028218" cy="558799"/>
          </a:xfrm>
        </p:spPr>
        <p:txBody>
          <a:bodyPr/>
          <a:lstStyle/>
          <a:p>
            <a:r>
              <a:rPr lang="en-NZ" sz="3200"/>
              <a:t>Continuous improvement: the strategic planning and performance cycle</a:t>
            </a:r>
          </a:p>
        </p:txBody>
      </p:sp>
      <p:sp>
        <p:nvSpPr>
          <p:cNvPr id="3" name="Text Placeholder 2">
            <a:extLst>
              <a:ext uri="{FF2B5EF4-FFF2-40B4-BE49-F238E27FC236}">
                <a16:creationId xmlns:a16="http://schemas.microsoft.com/office/drawing/2014/main" id="{A326653E-B2EB-43C2-8C52-6A033DDEEC48}"/>
              </a:ext>
            </a:extLst>
          </p:cNvPr>
          <p:cNvSpPr>
            <a:spLocks noGrp="1"/>
          </p:cNvSpPr>
          <p:nvPr>
            <p:ph type="body" idx="1"/>
          </p:nvPr>
        </p:nvSpPr>
        <p:spPr>
          <a:xfrm>
            <a:off x="609030" y="1744586"/>
            <a:ext cx="3589111" cy="1089346"/>
          </a:xfrm>
        </p:spPr>
        <p:txBody>
          <a:bodyPr lIns="91440" tIns="45720" rIns="91440" bIns="45720" anchor="t"/>
          <a:lstStyle/>
          <a:p>
            <a:r>
              <a:rPr lang="en-NZ">
                <a:latin typeface="Source Sans Pro"/>
              </a:rPr>
              <a:t>Depending on service complexity, these steps often align with stages in the strategic planning-performance cycle.</a:t>
            </a:r>
            <a:endParaRPr lang="en-NZ"/>
          </a:p>
          <a:p>
            <a:r>
              <a:rPr lang="en-NZ">
                <a:latin typeface="Source Sans Pro"/>
              </a:rPr>
              <a:t>This approach can guide development of the entity Statement of Intent.</a:t>
            </a:r>
            <a:endParaRPr lang="en-NZ"/>
          </a:p>
        </p:txBody>
      </p:sp>
      <p:graphicFrame>
        <p:nvGraphicFramePr>
          <p:cNvPr id="4" name="Diagram 3">
            <a:extLst>
              <a:ext uri="{FF2B5EF4-FFF2-40B4-BE49-F238E27FC236}">
                <a16:creationId xmlns:a16="http://schemas.microsoft.com/office/drawing/2014/main" id="{96FFE93B-2274-4D80-8509-C305E9E25823}"/>
              </a:ext>
            </a:extLst>
          </p:cNvPr>
          <p:cNvGraphicFramePr/>
          <p:nvPr>
            <p:extLst>
              <p:ext uri="{D42A27DB-BD31-4B8C-83A1-F6EECF244321}">
                <p14:modId xmlns:p14="http://schemas.microsoft.com/office/powerpoint/2010/main" val="823031905"/>
              </p:ext>
            </p:extLst>
          </p:nvPr>
        </p:nvGraphicFramePr>
        <p:xfrm>
          <a:off x="4198141" y="1282744"/>
          <a:ext cx="7259782" cy="455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8546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E89A-15DC-4855-B47E-62A4D70AEF36}"/>
              </a:ext>
            </a:extLst>
          </p:cNvPr>
          <p:cNvSpPr>
            <a:spLocks noGrp="1"/>
          </p:cNvSpPr>
          <p:nvPr>
            <p:ph type="title"/>
          </p:nvPr>
        </p:nvSpPr>
        <p:spPr>
          <a:xfrm>
            <a:off x="748723" y="867834"/>
            <a:ext cx="10515600" cy="558799"/>
          </a:xfrm>
        </p:spPr>
        <p:txBody>
          <a:bodyPr/>
          <a:lstStyle/>
          <a:p>
            <a:r>
              <a:rPr lang="en-NZ"/>
              <a:t>Minister’s exert influence through the range of formal strategic direction-setting processes, such as:</a:t>
            </a:r>
          </a:p>
        </p:txBody>
      </p:sp>
      <p:sp>
        <p:nvSpPr>
          <p:cNvPr id="3" name="Text Placeholder 2">
            <a:extLst>
              <a:ext uri="{FF2B5EF4-FFF2-40B4-BE49-F238E27FC236}">
                <a16:creationId xmlns:a16="http://schemas.microsoft.com/office/drawing/2014/main" id="{C22F5337-E4B7-4BE7-92CB-3C59CB2B33F4}"/>
              </a:ext>
            </a:extLst>
          </p:cNvPr>
          <p:cNvSpPr>
            <a:spLocks noGrp="1"/>
          </p:cNvSpPr>
          <p:nvPr>
            <p:ph type="body" idx="1"/>
          </p:nvPr>
        </p:nvSpPr>
        <p:spPr>
          <a:xfrm>
            <a:off x="748722" y="1719221"/>
            <a:ext cx="8182841" cy="1500187"/>
          </a:xfrm>
        </p:spPr>
        <p:txBody>
          <a:bodyPr lIns="91440" tIns="45720" rIns="91440" bIns="45720" anchor="t"/>
          <a:lstStyle/>
          <a:p>
            <a:pPr>
              <a:buFont typeface="Wingdings" pitchFamily="2" charset="2"/>
              <a:buNone/>
            </a:pPr>
            <a:r>
              <a:rPr lang="en-US" sz="2000">
                <a:solidFill>
                  <a:schemeClr val="tx1"/>
                </a:solidFill>
              </a:rPr>
              <a:t>(1) The Letter of Expectations </a:t>
            </a:r>
          </a:p>
          <a:p>
            <a:pPr marL="0" indent="0">
              <a:buFont typeface="Wingdings" pitchFamily="2" charset="2"/>
              <a:buNone/>
            </a:pPr>
            <a:r>
              <a:rPr lang="en-US" sz="2000"/>
              <a:t>A letter of expectations may be used to set out a Responsible Minister’s expectations for:</a:t>
            </a:r>
          </a:p>
          <a:p>
            <a:pPr marL="285750" indent="-285750">
              <a:buFont typeface="Arial" panose="020B0604020202020204" pitchFamily="34" charset="0"/>
              <a:buChar char="•"/>
            </a:pPr>
            <a:r>
              <a:rPr lang="en-US" sz="2000"/>
              <a:t>the Crown entity’s strategic direction </a:t>
            </a:r>
          </a:p>
          <a:p>
            <a:pPr marL="285750" indent="-285750">
              <a:buFont typeface="Arial" panose="020B0604020202020204" pitchFamily="34" charset="0"/>
              <a:buChar char="•"/>
            </a:pPr>
            <a:r>
              <a:rPr lang="en-US" sz="2000"/>
              <a:t>its governance and performance</a:t>
            </a:r>
          </a:p>
          <a:p>
            <a:pPr marL="285750" indent="-285750">
              <a:buFont typeface="Arial" panose="020B0604020202020204" pitchFamily="34" charset="0"/>
              <a:buChar char="•"/>
            </a:pPr>
            <a:r>
              <a:rPr lang="en-US" sz="2000"/>
              <a:t>specific priorities for the planning period</a:t>
            </a:r>
          </a:p>
          <a:p>
            <a:pPr marL="285750" indent="-285750">
              <a:buFont typeface="Arial" panose="020B0604020202020204" pitchFamily="34" charset="0"/>
              <a:buChar char="•"/>
            </a:pPr>
            <a:r>
              <a:rPr lang="en-US" sz="2000">
                <a:latin typeface="Source Sans Pro"/>
              </a:rPr>
              <a:t>monitoring and information requirements.</a:t>
            </a:r>
            <a:endParaRPr lang="en-US" sz="2000"/>
          </a:p>
          <a:p>
            <a:endParaRPr lang="en-NZ" sz="2000"/>
          </a:p>
        </p:txBody>
      </p:sp>
    </p:spTree>
    <p:extLst>
      <p:ext uri="{BB962C8B-B14F-4D97-AF65-F5344CB8AC3E}">
        <p14:creationId xmlns:p14="http://schemas.microsoft.com/office/powerpoint/2010/main" val="2912707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FDF5-4C11-4296-AFB6-A0249DA4DA10}"/>
              </a:ext>
            </a:extLst>
          </p:cNvPr>
          <p:cNvSpPr>
            <a:spLocks noGrp="1"/>
          </p:cNvSpPr>
          <p:nvPr>
            <p:ph type="title"/>
          </p:nvPr>
        </p:nvSpPr>
        <p:spPr>
          <a:xfrm>
            <a:off x="730250" y="784708"/>
            <a:ext cx="10515600" cy="558799"/>
          </a:xfrm>
        </p:spPr>
        <p:txBody>
          <a:bodyPr/>
          <a:lstStyle/>
          <a:p>
            <a:r>
              <a:rPr lang="en-NZ" sz="2400"/>
              <a:t>(2) The Statement of Intent (SOI)</a:t>
            </a:r>
          </a:p>
        </p:txBody>
      </p:sp>
      <p:sp>
        <p:nvSpPr>
          <p:cNvPr id="3" name="Text Placeholder 2">
            <a:extLst>
              <a:ext uri="{FF2B5EF4-FFF2-40B4-BE49-F238E27FC236}">
                <a16:creationId xmlns:a16="http://schemas.microsoft.com/office/drawing/2014/main" id="{23DE2117-4710-4B2B-BE91-E38962A04AF8}"/>
              </a:ext>
            </a:extLst>
          </p:cNvPr>
          <p:cNvSpPr>
            <a:spLocks noGrp="1"/>
          </p:cNvSpPr>
          <p:nvPr>
            <p:ph type="body" idx="1"/>
          </p:nvPr>
        </p:nvSpPr>
        <p:spPr>
          <a:xfrm>
            <a:off x="831850" y="1699491"/>
            <a:ext cx="9337386" cy="3131127"/>
          </a:xfrm>
        </p:spPr>
        <p:txBody>
          <a:bodyPr lIns="91440" tIns="45720" rIns="91440" bIns="45720" anchor="t"/>
          <a:lstStyle/>
          <a:p>
            <a:pPr marL="342900" indent="-342900">
              <a:lnSpc>
                <a:spcPct val="80000"/>
              </a:lnSpc>
              <a:spcAft>
                <a:spcPts val="600"/>
              </a:spcAft>
              <a:buFont typeface="Arial" panose="020B0604020202020204" pitchFamily="34" charset="0"/>
              <a:buChar char="•"/>
            </a:pPr>
            <a:r>
              <a:rPr lang="en-US" sz="2000">
                <a:latin typeface="Source Sans Pro"/>
              </a:rPr>
              <a:t>The SOI is the </a:t>
            </a:r>
            <a:r>
              <a:rPr lang="en-US" sz="2000" err="1">
                <a:latin typeface="Source Sans Pro"/>
              </a:rPr>
              <a:t>centrepiece</a:t>
            </a:r>
            <a:r>
              <a:rPr lang="en-US" sz="2000">
                <a:latin typeface="Source Sans Pro"/>
              </a:rPr>
              <a:t> of the accountability relationship between a Crown entity board and its Minister </a:t>
            </a:r>
            <a:r>
              <a:rPr lang="en-US" sz="2000" i="1">
                <a:latin typeface="Source Sans Pro"/>
              </a:rPr>
              <a:t>(to be provided at least every 3 years). </a:t>
            </a:r>
            <a:r>
              <a:rPr lang="en-US" sz="2000">
                <a:latin typeface="Source Sans Pro"/>
              </a:rPr>
              <a:t> It must cover at least four financial years.</a:t>
            </a:r>
            <a:endParaRPr lang="en-US" sz="2000" i="1"/>
          </a:p>
          <a:p>
            <a:pPr marL="342900" indent="-342900">
              <a:lnSpc>
                <a:spcPct val="80000"/>
              </a:lnSpc>
              <a:spcAft>
                <a:spcPts val="600"/>
              </a:spcAft>
              <a:buFont typeface="Arial" panose="020B0604020202020204" pitchFamily="34" charset="0"/>
              <a:buChar char="•"/>
            </a:pPr>
            <a:r>
              <a:rPr lang="en-US" sz="2000">
                <a:latin typeface="Source Sans Pro"/>
              </a:rPr>
              <a:t>Through strategic discussions, in consultation with the Minister, a board outlines its strategic thinking and future intentions and frames its actions. A decision can then be taken as to whether a new SOI is required.</a:t>
            </a:r>
            <a:endParaRPr lang="en-US" sz="2000" i="1"/>
          </a:p>
          <a:p>
            <a:pPr marL="342900" indent="-342900">
              <a:lnSpc>
                <a:spcPct val="80000"/>
              </a:lnSpc>
              <a:spcAft>
                <a:spcPts val="600"/>
              </a:spcAft>
              <a:buFont typeface="Arial" panose="020B0604020202020204" pitchFamily="34" charset="0"/>
              <a:buChar char="•"/>
            </a:pPr>
            <a:r>
              <a:rPr lang="en-US" sz="2000">
                <a:latin typeface="Source Sans Pro"/>
              </a:rPr>
              <a:t>The SOI should reflect Government’s objectives for both the sector and for individual Crown entities, and wider Government policy initiatives and themes. </a:t>
            </a:r>
            <a:endParaRPr lang="en-US" sz="2000"/>
          </a:p>
          <a:p>
            <a:pPr marL="342900" indent="-342900">
              <a:lnSpc>
                <a:spcPct val="80000"/>
              </a:lnSpc>
              <a:spcAft>
                <a:spcPts val="600"/>
              </a:spcAft>
              <a:buFont typeface="Arial" panose="020B0604020202020204" pitchFamily="34" charset="0"/>
              <a:buChar char="•"/>
            </a:pPr>
            <a:r>
              <a:rPr lang="en-US" sz="2000">
                <a:latin typeface="Source Sans Pro"/>
              </a:rPr>
              <a:t>Treasury provides guidance on the </a:t>
            </a:r>
            <a:r>
              <a:rPr lang="en-US" sz="2000">
                <a:latin typeface="Source Sans Pro"/>
                <a:hlinkClick r:id="rId3"/>
              </a:rPr>
              <a:t>development of the SOI.</a:t>
            </a:r>
            <a:endParaRPr lang="en-US" sz="2000"/>
          </a:p>
          <a:p>
            <a:pPr marL="342900" indent="-342900">
              <a:buFont typeface="Arial" panose="020B0604020202020204" pitchFamily="34" charset="0"/>
              <a:buChar char="•"/>
            </a:pPr>
            <a:endParaRPr lang="en-NZ" sz="2000"/>
          </a:p>
        </p:txBody>
      </p:sp>
    </p:spTree>
    <p:extLst>
      <p:ext uri="{BB962C8B-B14F-4D97-AF65-F5344CB8AC3E}">
        <p14:creationId xmlns:p14="http://schemas.microsoft.com/office/powerpoint/2010/main" val="3306777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B39B-6834-4AAE-99B7-5509963609A1}"/>
              </a:ext>
            </a:extLst>
          </p:cNvPr>
          <p:cNvSpPr>
            <a:spLocks noGrp="1"/>
          </p:cNvSpPr>
          <p:nvPr>
            <p:ph type="title"/>
          </p:nvPr>
        </p:nvSpPr>
        <p:spPr>
          <a:xfrm>
            <a:off x="757959" y="710816"/>
            <a:ext cx="10515600" cy="558799"/>
          </a:xfrm>
        </p:spPr>
        <p:txBody>
          <a:bodyPr/>
          <a:lstStyle/>
          <a:p>
            <a:r>
              <a:rPr lang="en-NZ"/>
              <a:t>… through a range of other processes and agreements such as:</a:t>
            </a:r>
          </a:p>
        </p:txBody>
      </p:sp>
      <p:sp>
        <p:nvSpPr>
          <p:cNvPr id="3" name="Text Placeholder 2">
            <a:extLst>
              <a:ext uri="{FF2B5EF4-FFF2-40B4-BE49-F238E27FC236}">
                <a16:creationId xmlns:a16="http://schemas.microsoft.com/office/drawing/2014/main" id="{6904CD31-29D9-41E1-A67B-4B2A7BA8A39E}"/>
              </a:ext>
            </a:extLst>
          </p:cNvPr>
          <p:cNvSpPr>
            <a:spLocks noGrp="1"/>
          </p:cNvSpPr>
          <p:nvPr>
            <p:ph type="body" idx="1"/>
          </p:nvPr>
        </p:nvSpPr>
        <p:spPr>
          <a:xfrm>
            <a:off x="725343" y="1506786"/>
            <a:ext cx="10741314" cy="1500187"/>
          </a:xfrm>
        </p:spPr>
        <p:txBody>
          <a:bodyPr lIns="91440" tIns="45720" rIns="91440" bIns="45720" anchor="t"/>
          <a:lstStyle/>
          <a:p>
            <a:pPr>
              <a:lnSpc>
                <a:spcPct val="95000"/>
              </a:lnSpc>
              <a:spcBef>
                <a:spcPts val="300"/>
              </a:spcBef>
            </a:pPr>
            <a:r>
              <a:rPr lang="en-US" sz="2400">
                <a:solidFill>
                  <a:schemeClr val="tx1"/>
                </a:solidFill>
                <a:latin typeface="Source Sans Pro"/>
              </a:rPr>
              <a:t>Statement of Performance Expectations</a:t>
            </a:r>
          </a:p>
          <a:p>
            <a:pPr marL="800100" lvl="1" indent="-342900">
              <a:lnSpc>
                <a:spcPct val="95000"/>
              </a:lnSpc>
              <a:spcBef>
                <a:spcPts val="150"/>
              </a:spcBef>
              <a:buFont typeface="Arial" panose="020B0604020202020204" pitchFamily="34" charset="0"/>
              <a:buChar char="•"/>
            </a:pPr>
            <a:r>
              <a:rPr lang="en-US" sz="1900">
                <a:latin typeface="Source Sans Pro" panose="020B0503030403020204" pitchFamily="34" charset="0"/>
                <a:ea typeface="Source Sans Pro" panose="020B0503030403020204" pitchFamily="34" charset="0"/>
              </a:rPr>
              <a:t>Details the outputs to be supplied and what they are to achieve, identifies expected revenue and proposed expenses, and explains how performance </a:t>
            </a:r>
            <a:r>
              <a:rPr lang="en-US" sz="2000">
                <a:latin typeface="Source Sans Pro" panose="020B0503030403020204" pitchFamily="34" charset="0"/>
                <a:ea typeface="Source Sans Pro" panose="020B0503030403020204" pitchFamily="34" charset="0"/>
              </a:rPr>
              <a:t>will be assessed. It is produced annually and tabled in the House</a:t>
            </a:r>
            <a:r>
              <a:rPr lang="en-US">
                <a:latin typeface="Source Sans Pro" panose="020B0503030403020204" pitchFamily="34" charset="0"/>
                <a:ea typeface="Source Sans Pro" panose="020B0503030403020204" pitchFamily="34" charset="0"/>
              </a:rPr>
              <a:t>.</a:t>
            </a:r>
            <a:endParaRPr lang="en-US" sz="2000">
              <a:latin typeface="Source Sans Pro" panose="020B0503030403020204" pitchFamily="34" charset="0"/>
              <a:ea typeface="Source Sans Pro" panose="020B0503030403020204" pitchFamily="34" charset="0"/>
              <a:cs typeface="Calibri"/>
            </a:endParaRPr>
          </a:p>
          <a:p>
            <a:pPr>
              <a:lnSpc>
                <a:spcPct val="95000"/>
              </a:lnSpc>
              <a:spcBef>
                <a:spcPts val="300"/>
              </a:spcBef>
            </a:pPr>
            <a:r>
              <a:rPr lang="en-US" sz="2400">
                <a:solidFill>
                  <a:schemeClr val="tx1"/>
                </a:solidFill>
                <a:latin typeface="Source Sans Pro"/>
              </a:rPr>
              <a:t>Memorandum of Understanding (MOU)</a:t>
            </a:r>
          </a:p>
          <a:p>
            <a:pPr marL="800100" lvl="1" indent="-342900">
              <a:lnSpc>
                <a:spcPct val="95000"/>
              </a:lnSpc>
              <a:spcBef>
                <a:spcPts val="150"/>
              </a:spcBef>
              <a:buFont typeface="Arial" panose="020B0604020202020204" pitchFamily="34" charset="0"/>
              <a:buChar char="•"/>
            </a:pPr>
            <a:r>
              <a:rPr lang="en-US" sz="1900">
                <a:latin typeface="Source Sans Pro" panose="020B0503030403020204" pitchFamily="34" charset="0"/>
                <a:ea typeface="Source Sans Pro" panose="020B0503030403020204" pitchFamily="34" charset="0"/>
              </a:rPr>
              <a:t>Sometimes used to document the Government’s performance expectations of a Crown entity and enable the Minister and the entity to record their understanding of the basis for monitoring, and accountability </a:t>
            </a:r>
            <a:r>
              <a:rPr lang="en-US" sz="2000">
                <a:latin typeface="Source Sans Pro" panose="020B0503030403020204" pitchFamily="34" charset="0"/>
                <a:ea typeface="Source Sans Pro" panose="020B0503030403020204" pitchFamily="34" charset="0"/>
              </a:rPr>
              <a:t>of the entity. The MOU is not a legal instrument but </a:t>
            </a:r>
            <a:r>
              <a:rPr lang="en-US" sz="2000" i="1">
                <a:latin typeface="Source Sans Pro" panose="020B0503030403020204" pitchFamily="34" charset="0"/>
                <a:ea typeface="Source Sans Pro" panose="020B0503030403020204" pitchFamily="34" charset="0"/>
              </a:rPr>
              <a:t>supplements</a:t>
            </a:r>
            <a:r>
              <a:rPr lang="en-US" sz="2000">
                <a:latin typeface="Source Sans Pro" panose="020B0503030403020204" pitchFamily="34" charset="0"/>
                <a:ea typeface="Source Sans Pro" panose="020B0503030403020204" pitchFamily="34" charset="0"/>
              </a:rPr>
              <a:t> the SOI</a:t>
            </a:r>
            <a:r>
              <a:rPr lang="en-US">
                <a:latin typeface="Source Sans Pro" panose="020B0503030403020204" pitchFamily="34" charset="0"/>
                <a:ea typeface="Source Sans Pro" panose="020B0503030403020204" pitchFamily="34" charset="0"/>
              </a:rPr>
              <a:t>.</a:t>
            </a:r>
            <a:endParaRPr lang="en-US" sz="2000">
              <a:latin typeface="Source Sans Pro" panose="020B0503030403020204" pitchFamily="34" charset="0"/>
              <a:ea typeface="Source Sans Pro" panose="020B0503030403020204" pitchFamily="34" charset="0"/>
              <a:cs typeface="Calibri"/>
            </a:endParaRPr>
          </a:p>
          <a:p>
            <a:pPr>
              <a:lnSpc>
                <a:spcPct val="95000"/>
              </a:lnSpc>
              <a:spcBef>
                <a:spcPts val="300"/>
              </a:spcBef>
            </a:pPr>
            <a:r>
              <a:rPr lang="en-US" sz="2400">
                <a:solidFill>
                  <a:srgbClr val="000F1A"/>
                </a:solidFill>
                <a:latin typeface="Source Sans Pro"/>
              </a:rPr>
              <a:t>Annual Report</a:t>
            </a:r>
          </a:p>
          <a:p>
            <a:pPr marL="800100" lvl="1" indent="-342900">
              <a:lnSpc>
                <a:spcPct val="95000"/>
              </a:lnSpc>
              <a:spcBef>
                <a:spcPts val="150"/>
              </a:spcBef>
              <a:buFont typeface="Arial" panose="020B0604020202020204" pitchFamily="34" charset="0"/>
              <a:buChar char="•"/>
            </a:pPr>
            <a:r>
              <a:rPr lang="en-US" sz="1900">
                <a:latin typeface="Source Sans Pro" panose="020B0503030403020204" pitchFamily="34" charset="0"/>
                <a:ea typeface="Source Sans Pro" panose="020B0503030403020204" pitchFamily="34" charset="0"/>
              </a:rPr>
              <a:t>An assessment of performance against strategic intentions in the SOI.</a:t>
            </a:r>
            <a:endParaRPr lang="en-US" sz="1900">
              <a:latin typeface="Source Sans Pro" panose="020B0503030403020204" pitchFamily="34" charset="0"/>
              <a:ea typeface="Source Sans Pro" panose="020B0503030403020204" pitchFamily="34" charset="0"/>
              <a:cs typeface="Calibri"/>
            </a:endParaRPr>
          </a:p>
          <a:p>
            <a:pPr marL="800100" lvl="1" indent="-342900">
              <a:lnSpc>
                <a:spcPct val="95000"/>
              </a:lnSpc>
              <a:spcBef>
                <a:spcPts val="150"/>
              </a:spcBef>
              <a:buFont typeface="Arial" panose="020B0604020202020204" pitchFamily="34" charset="0"/>
              <a:buChar char="•"/>
            </a:pPr>
            <a:r>
              <a:rPr lang="en-US" sz="1900">
                <a:latin typeface="Source Sans Pro" panose="020B0503030403020204" pitchFamily="34" charset="0"/>
                <a:ea typeface="Source Sans Pro" panose="020B0503030403020204" pitchFamily="34" charset="0"/>
              </a:rPr>
              <a:t>An assessment of the performance outlined in the SPE.</a:t>
            </a:r>
            <a:endParaRPr lang="en-US" sz="1900">
              <a:latin typeface="Source Sans Pro" panose="020B0503030403020204" pitchFamily="34" charset="0"/>
              <a:ea typeface="Source Sans Pro" panose="020B0503030403020204" pitchFamily="34" charset="0"/>
              <a:cs typeface="Calibri"/>
            </a:endParaRPr>
          </a:p>
          <a:p>
            <a:pPr marL="800100" lvl="1" indent="-342900">
              <a:lnSpc>
                <a:spcPct val="95000"/>
              </a:lnSpc>
              <a:spcBef>
                <a:spcPts val="0"/>
              </a:spcBef>
              <a:buFont typeface="Arial" panose="020B0604020202020204" pitchFamily="34" charset="0"/>
              <a:buChar char="•"/>
            </a:pPr>
            <a:r>
              <a:rPr lang="en-US" sz="1900">
                <a:latin typeface="Source Sans Pro" panose="020B0503030403020204" pitchFamily="34" charset="0"/>
                <a:ea typeface="Source Sans Pro" panose="020B0503030403020204" pitchFamily="34" charset="0"/>
              </a:rPr>
              <a:t>Tabled in the House annually.</a:t>
            </a:r>
          </a:p>
          <a:p>
            <a:endParaRPr lang="en-NZ"/>
          </a:p>
        </p:txBody>
      </p:sp>
    </p:spTree>
    <p:extLst>
      <p:ext uri="{BB962C8B-B14F-4D97-AF65-F5344CB8AC3E}">
        <p14:creationId xmlns:p14="http://schemas.microsoft.com/office/powerpoint/2010/main" val="379689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2401-7DEE-4E27-93EB-7D1C030F78F4}"/>
              </a:ext>
            </a:extLst>
          </p:cNvPr>
          <p:cNvSpPr>
            <a:spLocks noGrp="1"/>
          </p:cNvSpPr>
          <p:nvPr>
            <p:ph type="title"/>
          </p:nvPr>
        </p:nvSpPr>
        <p:spPr>
          <a:xfrm>
            <a:off x="838200" y="3669145"/>
            <a:ext cx="10515600" cy="593515"/>
          </a:xfrm>
        </p:spPr>
        <p:txBody>
          <a:bodyPr/>
          <a:lstStyle/>
          <a:p>
            <a:pPr marL="514350" indent="-514350">
              <a:buFont typeface="+mj-lt"/>
              <a:buAutoNum type="arabicPeriod"/>
            </a:pPr>
            <a:r>
              <a:rPr lang="en-NZ"/>
              <a:t>What are Crown entities and where do they fit in a picture of the public sector?</a:t>
            </a:r>
          </a:p>
        </p:txBody>
      </p:sp>
    </p:spTree>
    <p:extLst>
      <p:ext uri="{BB962C8B-B14F-4D97-AF65-F5344CB8AC3E}">
        <p14:creationId xmlns:p14="http://schemas.microsoft.com/office/powerpoint/2010/main" val="2400538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2E04-619A-43D1-9E49-D866A30206DD}"/>
              </a:ext>
            </a:extLst>
          </p:cNvPr>
          <p:cNvSpPr>
            <a:spLocks noGrp="1"/>
          </p:cNvSpPr>
          <p:nvPr>
            <p:ph type="title"/>
          </p:nvPr>
        </p:nvSpPr>
        <p:spPr>
          <a:xfrm>
            <a:off x="656359" y="470671"/>
            <a:ext cx="10515600" cy="558799"/>
          </a:xfrm>
        </p:spPr>
        <p:txBody>
          <a:bodyPr/>
          <a:lstStyle/>
          <a:p>
            <a:r>
              <a:rPr lang="en-NZ"/>
              <a:t>… by monitoring Crown entity performance</a:t>
            </a:r>
          </a:p>
        </p:txBody>
      </p:sp>
      <p:sp>
        <p:nvSpPr>
          <p:cNvPr id="3" name="Text Placeholder 2">
            <a:extLst>
              <a:ext uri="{FF2B5EF4-FFF2-40B4-BE49-F238E27FC236}">
                <a16:creationId xmlns:a16="http://schemas.microsoft.com/office/drawing/2014/main" id="{6DC563E8-CAEE-492D-B08D-F99DEFC3357E}"/>
              </a:ext>
            </a:extLst>
          </p:cNvPr>
          <p:cNvSpPr>
            <a:spLocks noGrp="1"/>
          </p:cNvSpPr>
          <p:nvPr>
            <p:ph type="body" idx="1"/>
          </p:nvPr>
        </p:nvSpPr>
        <p:spPr>
          <a:xfrm>
            <a:off x="794904" y="1359004"/>
            <a:ext cx="9910041" cy="1500187"/>
          </a:xfrm>
        </p:spPr>
        <p:txBody>
          <a:bodyPr lIns="91440" tIns="45720" rIns="91440" bIns="45720" anchor="t"/>
          <a:lstStyle/>
          <a:p>
            <a:pPr marL="342900" indent="-342900">
              <a:lnSpc>
                <a:spcPct val="95000"/>
              </a:lnSpc>
              <a:buFont typeface="Arial" panose="020B0604020202020204" pitchFamily="34" charset="0"/>
              <a:buChar char="•"/>
            </a:pPr>
            <a:r>
              <a:rPr lang="en-US" sz="2000">
                <a:latin typeface="Source Sans Pro"/>
              </a:rPr>
              <a:t>Ministers ‘oversee and manage’ Crown entities (and are answerable to Parliament for their entities’ performance).</a:t>
            </a:r>
            <a:endParaRPr lang="en-US" sz="2000"/>
          </a:p>
          <a:p>
            <a:pPr marL="342900" indent="-342900">
              <a:lnSpc>
                <a:spcPct val="95000"/>
              </a:lnSpc>
              <a:buFont typeface="Arial" panose="020B0604020202020204" pitchFamily="34" charset="0"/>
              <a:buChar char="•"/>
            </a:pPr>
            <a:r>
              <a:rPr lang="en-US" sz="2000">
                <a:latin typeface="Source Sans Pro"/>
              </a:rPr>
              <a:t>They obtain advice from monitoring departments about the entities' effectiveness and efficiency, and how any risks will be managed.</a:t>
            </a:r>
            <a:endParaRPr lang="en-US" sz="2000"/>
          </a:p>
          <a:p>
            <a:pPr marL="342900" indent="-342900">
              <a:lnSpc>
                <a:spcPct val="95000"/>
              </a:lnSpc>
              <a:buFont typeface="Arial" panose="020B0604020202020204" pitchFamily="34" charset="0"/>
              <a:buChar char="•"/>
            </a:pPr>
            <a:r>
              <a:rPr lang="en-US" sz="2000">
                <a:latin typeface="Source Sans Pro"/>
              </a:rPr>
              <a:t>Ministers can require Crown entities to supply a wide range of information.</a:t>
            </a:r>
            <a:endParaRPr lang="en-US" sz="2000"/>
          </a:p>
          <a:p>
            <a:pPr marL="342900" indent="-342900">
              <a:lnSpc>
                <a:spcPct val="95000"/>
              </a:lnSpc>
              <a:buFont typeface="Arial" panose="020B0604020202020204" pitchFamily="34" charset="0"/>
              <a:buChar char="•"/>
            </a:pPr>
            <a:r>
              <a:rPr lang="en-US" sz="2000">
                <a:latin typeface="Source Sans Pro"/>
              </a:rPr>
              <a:t>They rely on good reporting from the entity and are assisted by monitoring departments as their agents .</a:t>
            </a:r>
            <a:endParaRPr lang="en-US" sz="2000"/>
          </a:p>
          <a:p>
            <a:pPr marL="342900" indent="-342900">
              <a:lnSpc>
                <a:spcPct val="95000"/>
              </a:lnSpc>
              <a:buFont typeface="Arial" panose="020B0604020202020204" pitchFamily="34" charset="0"/>
              <a:buChar char="•"/>
            </a:pPr>
            <a:r>
              <a:rPr lang="en-US" sz="2000">
                <a:latin typeface="Source Sans Pro"/>
              </a:rPr>
              <a:t>Ministers are able to formally review a Crown entity’s operations and performance at any time (s.27 of the CEA).</a:t>
            </a:r>
            <a:endParaRPr lang="en-US" sz="2000"/>
          </a:p>
          <a:p>
            <a:endParaRPr lang="en-NZ" sz="2000"/>
          </a:p>
        </p:txBody>
      </p:sp>
    </p:spTree>
    <p:extLst>
      <p:ext uri="{BB962C8B-B14F-4D97-AF65-F5344CB8AC3E}">
        <p14:creationId xmlns:p14="http://schemas.microsoft.com/office/powerpoint/2010/main" val="1318251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0144-D016-43BA-AA96-B6359FA298F0}"/>
              </a:ext>
            </a:extLst>
          </p:cNvPr>
          <p:cNvSpPr>
            <a:spLocks noGrp="1"/>
          </p:cNvSpPr>
          <p:nvPr>
            <p:ph type="title"/>
          </p:nvPr>
        </p:nvSpPr>
        <p:spPr>
          <a:xfrm>
            <a:off x="702541" y="655398"/>
            <a:ext cx="10515600" cy="558799"/>
          </a:xfrm>
        </p:spPr>
        <p:txBody>
          <a:bodyPr/>
          <a:lstStyle/>
          <a:p>
            <a:r>
              <a:rPr lang="en-NZ"/>
              <a:t>Ministers have powers to direct some Crown entities</a:t>
            </a:r>
          </a:p>
        </p:txBody>
      </p:sp>
      <p:sp>
        <p:nvSpPr>
          <p:cNvPr id="3" name="Text Placeholder 2">
            <a:extLst>
              <a:ext uri="{FF2B5EF4-FFF2-40B4-BE49-F238E27FC236}">
                <a16:creationId xmlns:a16="http://schemas.microsoft.com/office/drawing/2014/main" id="{D9589A1A-189A-473E-928F-44F934460973}"/>
              </a:ext>
            </a:extLst>
          </p:cNvPr>
          <p:cNvSpPr>
            <a:spLocks noGrp="1"/>
          </p:cNvSpPr>
          <p:nvPr>
            <p:ph type="body" idx="1"/>
          </p:nvPr>
        </p:nvSpPr>
        <p:spPr>
          <a:xfrm>
            <a:off x="831850" y="1579419"/>
            <a:ext cx="10515600" cy="2388136"/>
          </a:xfrm>
        </p:spPr>
        <p:txBody>
          <a:bodyPr lIns="91440" tIns="45720" rIns="91440" bIns="45720" anchor="t"/>
          <a:lstStyle/>
          <a:p>
            <a:pPr marL="342900" indent="-342900">
              <a:lnSpc>
                <a:spcPct val="95000"/>
              </a:lnSpc>
              <a:buFont typeface="Arial" panose="020B0604020202020204" pitchFamily="34" charset="0"/>
              <a:buChar char="•"/>
            </a:pPr>
            <a:r>
              <a:rPr lang="en-US" sz="2000">
                <a:latin typeface="Source Sans Pro"/>
              </a:rPr>
              <a:t>Ministers may direct a Crown Agent or ACE (i.e. in relation to a government policy that relates to the entity’s functions and objectives).</a:t>
            </a:r>
            <a:endParaRPr lang="en-US" sz="2000"/>
          </a:p>
          <a:p>
            <a:pPr marL="342900" indent="-342900">
              <a:lnSpc>
                <a:spcPct val="95000"/>
              </a:lnSpc>
              <a:buFont typeface="Arial" panose="020B0604020202020204" pitchFamily="34" charset="0"/>
              <a:buChar char="•"/>
            </a:pPr>
            <a:r>
              <a:rPr lang="en-US" sz="2000">
                <a:latin typeface="Source Sans Pro"/>
              </a:rPr>
              <a:t>The Ministers of Finance and for the Public Service may issue directions to apply a Whole of Government approach to Crown entities (e.g. relating to Information and Communications Technology).</a:t>
            </a:r>
            <a:endParaRPr lang="en-US" sz="2000"/>
          </a:p>
          <a:p>
            <a:pPr marL="342900" indent="-342900">
              <a:lnSpc>
                <a:spcPct val="95000"/>
              </a:lnSpc>
              <a:buFont typeface="Arial" panose="020B0604020202020204" pitchFamily="34" charset="0"/>
              <a:buChar char="•"/>
            </a:pPr>
            <a:r>
              <a:rPr lang="en-US" sz="2000">
                <a:latin typeface="Source Sans Pro"/>
              </a:rPr>
              <a:t>Ministers must consult with affected entities before issuing directions.</a:t>
            </a:r>
            <a:endParaRPr lang="en-US" sz="2000"/>
          </a:p>
          <a:p>
            <a:pPr marL="342900" indent="-342900">
              <a:lnSpc>
                <a:spcPct val="95000"/>
              </a:lnSpc>
              <a:buFont typeface="Arial" panose="020B0604020202020204" pitchFamily="34" charset="0"/>
              <a:buChar char="•"/>
            </a:pPr>
            <a:r>
              <a:rPr lang="en-US" sz="2000">
                <a:latin typeface="Source Sans Pro"/>
              </a:rPr>
              <a:t>All directions must be in writing. They are tabled in Parliament and notified in the Gazette.</a:t>
            </a:r>
            <a:endParaRPr lang="en-US" sz="2000"/>
          </a:p>
          <a:p>
            <a:endParaRPr lang="en-NZ" sz="2000"/>
          </a:p>
        </p:txBody>
      </p:sp>
    </p:spTree>
    <p:extLst>
      <p:ext uri="{BB962C8B-B14F-4D97-AF65-F5344CB8AC3E}">
        <p14:creationId xmlns:p14="http://schemas.microsoft.com/office/powerpoint/2010/main" val="2585541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2852-BD4A-427B-B85F-8775134B2C7D}"/>
              </a:ext>
            </a:extLst>
          </p:cNvPr>
          <p:cNvSpPr>
            <a:spLocks noGrp="1"/>
          </p:cNvSpPr>
          <p:nvPr>
            <p:ph type="title"/>
          </p:nvPr>
        </p:nvSpPr>
        <p:spPr/>
        <p:txBody>
          <a:bodyPr/>
          <a:lstStyle/>
          <a:p>
            <a:r>
              <a:rPr lang="en-NZ"/>
              <a:t>Ministers have many levers to get the performance they want</a:t>
            </a:r>
          </a:p>
        </p:txBody>
      </p:sp>
      <p:sp>
        <p:nvSpPr>
          <p:cNvPr id="3" name="Text Placeholder 2">
            <a:extLst>
              <a:ext uri="{FF2B5EF4-FFF2-40B4-BE49-F238E27FC236}">
                <a16:creationId xmlns:a16="http://schemas.microsoft.com/office/drawing/2014/main" id="{536E27C0-5BA7-4D29-BE37-7194CA3B3064}"/>
              </a:ext>
            </a:extLst>
          </p:cNvPr>
          <p:cNvSpPr>
            <a:spLocks noGrp="1"/>
          </p:cNvSpPr>
          <p:nvPr>
            <p:ph type="body" idx="1"/>
          </p:nvPr>
        </p:nvSpPr>
        <p:spPr>
          <a:xfrm>
            <a:off x="831849" y="2467367"/>
            <a:ext cx="9631903" cy="1500187"/>
          </a:xfrm>
        </p:spPr>
        <p:txBody>
          <a:bodyPr lIns="91440" tIns="45720" rIns="91440" bIns="45720" anchor="t"/>
          <a:lstStyle/>
          <a:p>
            <a:pPr marL="285750" indent="-285750">
              <a:buFont typeface="Arial" panose="020B0604020202020204" pitchFamily="34" charset="0"/>
              <a:buChar char="•"/>
            </a:pPr>
            <a:r>
              <a:rPr lang="en-NZ" sz="2400">
                <a:latin typeface="Source Sans Pro"/>
              </a:rPr>
              <a:t>These levers may be in legislation such as those in the Crown Entities Act e.g. the power to appoint and remove board appointees.</a:t>
            </a:r>
            <a:endParaRPr lang="en-NZ" sz="2400"/>
          </a:p>
          <a:p>
            <a:pPr marL="285750" indent="-285750">
              <a:buFont typeface="Arial" panose="020B0604020202020204" pitchFamily="34" charset="0"/>
              <a:buChar char="•"/>
            </a:pPr>
            <a:r>
              <a:rPr lang="en-NZ" sz="2400">
                <a:latin typeface="Source Sans Pro"/>
              </a:rPr>
              <a:t>Many are by convention i.e. good practice expectation of boards to undertake self-review and periodic independent evaluation.</a:t>
            </a:r>
          </a:p>
          <a:p>
            <a:pPr marL="285750" indent="-285750">
              <a:buFont typeface="Arial" panose="020B0604020202020204" pitchFamily="34" charset="0"/>
              <a:buChar char="•"/>
            </a:pPr>
            <a:r>
              <a:rPr lang="en-NZ" sz="2400">
                <a:latin typeface="Source Sans Pro"/>
              </a:rPr>
              <a:t>A useful two-page guide of those levers is available at  </a:t>
            </a:r>
            <a:r>
              <a:rPr lang="en-NZ" sz="2400">
                <a:latin typeface="Source Sans Pro"/>
                <a:hlinkClick r:id="rId3"/>
              </a:rPr>
              <a:t>https://www.publicservice.govt.nz/assets/DirectoryFile/Guide-for-Ministers-Statutory-Crown-Entities-performance-levers.pdf</a:t>
            </a:r>
            <a:r>
              <a:rPr lang="en-NZ" sz="2400">
                <a:latin typeface="Source Sans Pro"/>
              </a:rPr>
              <a:t>                                                                                                    </a:t>
            </a:r>
          </a:p>
        </p:txBody>
      </p:sp>
    </p:spTree>
    <p:extLst>
      <p:ext uri="{BB962C8B-B14F-4D97-AF65-F5344CB8AC3E}">
        <p14:creationId xmlns:p14="http://schemas.microsoft.com/office/powerpoint/2010/main" val="2706800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2401-7DEE-4E27-93EB-7D1C030F78F4}"/>
              </a:ext>
            </a:extLst>
          </p:cNvPr>
          <p:cNvSpPr>
            <a:spLocks noGrp="1"/>
          </p:cNvSpPr>
          <p:nvPr>
            <p:ph type="title"/>
          </p:nvPr>
        </p:nvSpPr>
        <p:spPr>
          <a:xfrm>
            <a:off x="838200" y="4260273"/>
            <a:ext cx="10515600" cy="593515"/>
          </a:xfrm>
        </p:spPr>
        <p:txBody>
          <a:bodyPr/>
          <a:lstStyle/>
          <a:p>
            <a:pPr marL="514350" indent="-514350">
              <a:buFont typeface="+mj-lt"/>
              <a:buAutoNum type="arabicPeriod" startAt="3"/>
            </a:pPr>
            <a:r>
              <a:rPr lang="en-NZ"/>
              <a:t>As part of the Public Service and the wider public sector, Crown entities must collaborate with other entities where practicable, demonstrate high standards of accountability and expect public scrutiny</a:t>
            </a:r>
          </a:p>
        </p:txBody>
      </p:sp>
    </p:spTree>
    <p:extLst>
      <p:ext uri="{BB962C8B-B14F-4D97-AF65-F5344CB8AC3E}">
        <p14:creationId xmlns:p14="http://schemas.microsoft.com/office/powerpoint/2010/main" val="276115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915E-9FAD-4032-814F-8AEDB5CC7FC9}"/>
              </a:ext>
            </a:extLst>
          </p:cNvPr>
          <p:cNvSpPr>
            <a:spLocks noGrp="1"/>
          </p:cNvSpPr>
          <p:nvPr>
            <p:ph type="title"/>
          </p:nvPr>
        </p:nvSpPr>
        <p:spPr>
          <a:xfrm>
            <a:off x="702541" y="529006"/>
            <a:ext cx="10515600" cy="558799"/>
          </a:xfrm>
        </p:spPr>
        <p:txBody>
          <a:bodyPr/>
          <a:lstStyle/>
          <a:p>
            <a:r>
              <a:rPr lang="en-NZ"/>
              <a:t>Delivering outcomes and a ‘unified public service’ </a:t>
            </a:r>
          </a:p>
        </p:txBody>
      </p:sp>
      <p:sp>
        <p:nvSpPr>
          <p:cNvPr id="3" name="Text Placeholder 2">
            <a:extLst>
              <a:ext uri="{FF2B5EF4-FFF2-40B4-BE49-F238E27FC236}">
                <a16:creationId xmlns:a16="http://schemas.microsoft.com/office/drawing/2014/main" id="{86EB7AB4-4753-4063-A8A8-908D59444A23}"/>
              </a:ext>
            </a:extLst>
          </p:cNvPr>
          <p:cNvSpPr>
            <a:spLocks noGrp="1"/>
          </p:cNvSpPr>
          <p:nvPr>
            <p:ph type="body" idx="1"/>
          </p:nvPr>
        </p:nvSpPr>
        <p:spPr>
          <a:xfrm>
            <a:off x="702541" y="1291433"/>
            <a:ext cx="9300441" cy="1500187"/>
          </a:xfrm>
        </p:spPr>
        <p:txBody>
          <a:bodyPr lIns="91440" tIns="45720" rIns="91440" bIns="45720" anchor="t"/>
          <a:lstStyle/>
          <a:p>
            <a:r>
              <a:rPr lang="en-US" sz="2400">
                <a:latin typeface="Source Sans Pro"/>
              </a:rPr>
              <a:t>Expectation of working together with other agencies, as part of the whole public service.</a:t>
            </a:r>
            <a:endParaRPr lang="en-US" sz="2400"/>
          </a:p>
          <a:p>
            <a:r>
              <a:rPr lang="en-US" sz="2400">
                <a:latin typeface="Source Sans Pro"/>
              </a:rPr>
              <a:t>The Public Service Act requires the </a:t>
            </a:r>
            <a:r>
              <a:rPr lang="en-US" sz="2400" b="0" i="0">
                <a:solidFill>
                  <a:srgbClr val="000000"/>
                </a:solidFill>
                <a:effectLst/>
                <a:latin typeface="Source Sans Pro"/>
              </a:rPr>
              <a:t>Commissioner as ‘Head of Service’ to put in place a leadership strategy for the Public Service</a:t>
            </a:r>
            <a:r>
              <a:rPr lang="en-US" sz="2400">
                <a:solidFill>
                  <a:srgbClr val="000000"/>
                </a:solidFill>
                <a:latin typeface="Source Sans Pro"/>
              </a:rPr>
              <a:t>. </a:t>
            </a:r>
            <a:endParaRPr lang="en-US" sz="2400" b="0" i="0">
              <a:solidFill>
                <a:srgbClr val="000000"/>
              </a:solidFill>
              <a:effectLst/>
              <a:latin typeface="Source Sans Pro"/>
            </a:endParaRPr>
          </a:p>
          <a:p>
            <a:r>
              <a:rPr lang="en-US" sz="2400">
                <a:solidFill>
                  <a:srgbClr val="000000"/>
                </a:solidFill>
              </a:rPr>
              <a:t>I</a:t>
            </a:r>
            <a:r>
              <a:rPr lang="en-US" sz="2400"/>
              <a:t>nitiatives include:</a:t>
            </a:r>
          </a:p>
          <a:p>
            <a:pPr lvl="1"/>
            <a:r>
              <a:rPr lang="en-US">
                <a:latin typeface="Source Sans Pro" panose="020B0503030403020204" pitchFamily="34" charset="0"/>
                <a:ea typeface="Source Sans Pro" panose="020B0503030403020204" pitchFamily="34" charset="0"/>
              </a:rPr>
              <a:t>System leadership roles –  including the role of the Public Service Commissioner as ‘Head of Service’, and functional leadership roles for Property, Procurement, and ICT. </a:t>
            </a:r>
            <a:endParaRPr lang="en-US">
              <a:highlight>
                <a:srgbClr val="FFFF00"/>
              </a:highlight>
              <a:latin typeface="Source Sans Pro" panose="020B0503030403020204" pitchFamily="34" charset="0"/>
              <a:ea typeface="Source Sans Pro" panose="020B0503030403020204" pitchFamily="34" charset="0"/>
            </a:endParaRPr>
          </a:p>
          <a:p>
            <a:pPr lvl="1"/>
            <a:r>
              <a:rPr lang="en-US">
                <a:latin typeface="Source Sans Pro" panose="020B0503030403020204" pitchFamily="34" charset="0"/>
                <a:ea typeface="Source Sans Pro" panose="020B0503030403020204" pitchFamily="34" charset="0"/>
              </a:rPr>
              <a:t>Leadership Development Centre (LDC) - the primary delivery vehicle for system-wide leadership development.</a:t>
            </a:r>
          </a:p>
          <a:p>
            <a:pPr lvl="1"/>
            <a:r>
              <a:rPr lang="en-US" sz="2000">
                <a:latin typeface="Source Sans Pro" panose="020B0503030403020204" pitchFamily="34" charset="0"/>
                <a:ea typeface="Source Sans Pro" panose="020B0503030403020204" pitchFamily="34" charset="0"/>
              </a:rPr>
              <a:t>Focus on Results – driving collaboration for service improvement</a:t>
            </a:r>
            <a:r>
              <a:rPr lang="en-US">
                <a:latin typeface="Source Sans Pro" panose="020B0503030403020204" pitchFamily="34" charset="0"/>
                <a:ea typeface="Source Sans Pro" panose="020B0503030403020204" pitchFamily="34" charset="0"/>
              </a:rPr>
              <a:t>.</a:t>
            </a:r>
            <a:endParaRPr lang="en-US" sz="2000">
              <a:latin typeface="Source Sans Pro" panose="020B0503030403020204" pitchFamily="34" charset="0"/>
              <a:ea typeface="Source Sans Pro" panose="020B0503030403020204" pitchFamily="34" charset="0"/>
              <a:cs typeface="Calibri"/>
            </a:endParaRPr>
          </a:p>
          <a:p>
            <a:pPr lvl="1"/>
            <a:r>
              <a:rPr lang="en-US" sz="2000">
                <a:latin typeface="Source Sans Pro" panose="020B0503030403020204" pitchFamily="34" charset="0"/>
                <a:ea typeface="Source Sans Pro" panose="020B0503030403020204" pitchFamily="34" charset="0"/>
              </a:rPr>
              <a:t>Stewardship – building excellent public institutions</a:t>
            </a:r>
            <a:r>
              <a:rPr lang="en-US">
                <a:latin typeface="Source Sans Pro" panose="020B0503030403020204" pitchFamily="34" charset="0"/>
                <a:ea typeface="Source Sans Pro" panose="020B0503030403020204" pitchFamily="34" charset="0"/>
              </a:rPr>
              <a:t>.</a:t>
            </a:r>
            <a:endParaRPr lang="en-US" sz="2000">
              <a:latin typeface="Source Sans Pro" panose="020B0503030403020204" pitchFamily="34" charset="0"/>
              <a:ea typeface="Source Sans Pro" panose="020B0503030403020204" pitchFamily="34" charset="0"/>
              <a:cs typeface="Calibri" panose="020F0502020204030204"/>
            </a:endParaRPr>
          </a:p>
        </p:txBody>
      </p:sp>
    </p:spTree>
    <p:extLst>
      <p:ext uri="{BB962C8B-B14F-4D97-AF65-F5344CB8AC3E}">
        <p14:creationId xmlns:p14="http://schemas.microsoft.com/office/powerpoint/2010/main" val="3820653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A30DE-EBEA-4390-B0F4-7EFA2F92D8AA}"/>
              </a:ext>
            </a:extLst>
          </p:cNvPr>
          <p:cNvSpPr>
            <a:spLocks noGrp="1"/>
          </p:cNvSpPr>
          <p:nvPr>
            <p:ph type="title"/>
          </p:nvPr>
        </p:nvSpPr>
        <p:spPr>
          <a:xfrm>
            <a:off x="767195" y="609216"/>
            <a:ext cx="10515600" cy="558799"/>
          </a:xfrm>
        </p:spPr>
        <p:txBody>
          <a:bodyPr/>
          <a:lstStyle/>
          <a:p>
            <a:r>
              <a:rPr lang="en-NZ"/>
              <a:t>Accountability to Parliament</a:t>
            </a:r>
          </a:p>
        </p:txBody>
      </p:sp>
      <p:sp>
        <p:nvSpPr>
          <p:cNvPr id="3" name="Text Placeholder 2">
            <a:extLst>
              <a:ext uri="{FF2B5EF4-FFF2-40B4-BE49-F238E27FC236}">
                <a16:creationId xmlns:a16="http://schemas.microsoft.com/office/drawing/2014/main" id="{DD1D3048-08EF-4269-BC7E-438BFC993AE7}"/>
              </a:ext>
            </a:extLst>
          </p:cNvPr>
          <p:cNvSpPr>
            <a:spLocks noGrp="1"/>
          </p:cNvSpPr>
          <p:nvPr>
            <p:ph type="body" idx="1"/>
          </p:nvPr>
        </p:nvSpPr>
        <p:spPr>
          <a:xfrm>
            <a:off x="767195" y="1543731"/>
            <a:ext cx="10094768" cy="1500187"/>
          </a:xfrm>
        </p:spPr>
        <p:txBody>
          <a:bodyPr lIns="91440" tIns="45720" rIns="91440" bIns="45720" anchor="t"/>
          <a:lstStyle/>
          <a:p>
            <a:pPr marL="342900" indent="-342900">
              <a:buFont typeface="Arial" panose="020B0604020202020204" pitchFamily="34" charset="0"/>
              <a:buChar char="•"/>
            </a:pPr>
            <a:r>
              <a:rPr lang="en-US" sz="2400">
                <a:latin typeface="Source Sans Pro"/>
              </a:rPr>
              <a:t>Despite their ‘arm’s length’ relationship, Crown entities operate within a political setting. </a:t>
            </a:r>
            <a:endParaRPr lang="en-US" sz="2400"/>
          </a:p>
          <a:p>
            <a:pPr marL="342900" indent="-342900">
              <a:buFont typeface="Arial" panose="020B0604020202020204" pitchFamily="34" charset="0"/>
              <a:buChar char="•"/>
            </a:pPr>
            <a:r>
              <a:rPr lang="en-US" sz="2400">
                <a:latin typeface="Source Sans Pro"/>
              </a:rPr>
              <a:t>Ministers responsible for Crown entities are answerable to Parliament. </a:t>
            </a:r>
            <a:endParaRPr lang="en-US" sz="2400"/>
          </a:p>
          <a:p>
            <a:pPr marL="342900" indent="-342900">
              <a:buFont typeface="Arial" panose="020B0604020202020204" pitchFamily="34" charset="0"/>
              <a:buChar char="•"/>
            </a:pPr>
            <a:r>
              <a:rPr lang="en-US" sz="2400">
                <a:latin typeface="Source Sans Pro"/>
              </a:rPr>
              <a:t>A Crown entity can support its Minister by, for example: </a:t>
            </a:r>
            <a:endParaRPr lang="en-US" sz="2400"/>
          </a:p>
          <a:p>
            <a:pPr marL="800100" lvl="1" indent="-342900">
              <a:buFont typeface="Arial" panose="020B0604020202020204" pitchFamily="34" charset="0"/>
              <a:buChar char="•"/>
            </a:pPr>
            <a:r>
              <a:rPr lang="en-US">
                <a:latin typeface="Source Sans Pro" panose="020B0503030403020204" pitchFamily="34" charset="0"/>
                <a:ea typeface="Source Sans Pro" panose="020B0503030403020204" pitchFamily="34" charset="0"/>
              </a:rPr>
              <a:t>appropriate and transparent reporting (often by supplying information via the monitoring department)</a:t>
            </a:r>
            <a:endParaRPr lang="en-US">
              <a:latin typeface="Source Sans Pro" panose="020B0503030403020204" pitchFamily="34" charset="0"/>
              <a:ea typeface="Source Sans Pro" panose="020B0503030403020204" pitchFamily="34" charset="0"/>
              <a:cs typeface="Calibri"/>
            </a:endParaRPr>
          </a:p>
          <a:p>
            <a:pPr marL="800100" lvl="1" indent="-342900">
              <a:buFont typeface="Arial" panose="020B0604020202020204" pitchFamily="34" charset="0"/>
              <a:buChar char="•"/>
            </a:pPr>
            <a:r>
              <a:rPr lang="en-US">
                <a:latin typeface="Source Sans Pro" panose="020B0503030403020204" pitchFamily="34" charset="0"/>
                <a:ea typeface="Source Sans Pro" panose="020B0503030403020204" pitchFamily="34" charset="0"/>
              </a:rPr>
              <a:t>open and constructive engagement with Select Committees</a:t>
            </a:r>
            <a:endParaRPr lang="en-US">
              <a:latin typeface="Source Sans Pro" panose="020B0503030403020204" pitchFamily="34" charset="0"/>
              <a:ea typeface="Source Sans Pro" panose="020B0503030403020204" pitchFamily="34" charset="0"/>
              <a:cs typeface="Calibri"/>
            </a:endParaRPr>
          </a:p>
          <a:p>
            <a:pPr marL="800100" lvl="1" indent="-342900">
              <a:buFont typeface="Arial" panose="020B0604020202020204" pitchFamily="34" charset="0"/>
              <a:buChar char="•"/>
            </a:pPr>
            <a:r>
              <a:rPr lang="en-US">
                <a:latin typeface="Source Sans Pro" panose="020B0503030403020204" pitchFamily="34" charset="0"/>
                <a:ea typeface="Source Sans Pro" panose="020B0503030403020204" pitchFamily="34" charset="0"/>
              </a:rPr>
              <a:t>following a ‘no surprises’ approach.</a:t>
            </a:r>
            <a:endParaRPr lang="en-US">
              <a:latin typeface="Source Sans Pro" panose="020B0503030403020204" pitchFamily="34" charset="0"/>
              <a:ea typeface="Source Sans Pro" panose="020B0503030403020204" pitchFamily="34" charset="0"/>
              <a:cs typeface="Calibri"/>
            </a:endParaRPr>
          </a:p>
          <a:p>
            <a:endParaRPr lang="en-NZ"/>
          </a:p>
        </p:txBody>
      </p:sp>
    </p:spTree>
    <p:extLst>
      <p:ext uri="{BB962C8B-B14F-4D97-AF65-F5344CB8AC3E}">
        <p14:creationId xmlns:p14="http://schemas.microsoft.com/office/powerpoint/2010/main" val="1877514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7B3A-0669-430E-A435-E5D41B2E6FB7}"/>
              </a:ext>
            </a:extLst>
          </p:cNvPr>
          <p:cNvSpPr>
            <a:spLocks noGrp="1"/>
          </p:cNvSpPr>
          <p:nvPr>
            <p:ph type="title"/>
          </p:nvPr>
        </p:nvSpPr>
        <p:spPr>
          <a:xfrm>
            <a:off x="721014" y="803180"/>
            <a:ext cx="10515600" cy="558799"/>
          </a:xfrm>
        </p:spPr>
        <p:txBody>
          <a:bodyPr/>
          <a:lstStyle/>
          <a:p>
            <a:r>
              <a:rPr lang="en-NZ"/>
              <a:t>… scrutiny by Select Committees</a:t>
            </a:r>
          </a:p>
        </p:txBody>
      </p:sp>
      <p:sp>
        <p:nvSpPr>
          <p:cNvPr id="3" name="Text Placeholder 2">
            <a:extLst>
              <a:ext uri="{FF2B5EF4-FFF2-40B4-BE49-F238E27FC236}">
                <a16:creationId xmlns:a16="http://schemas.microsoft.com/office/drawing/2014/main" id="{D1EBA8FE-B0BE-4061-9D0E-44F24E91F92B}"/>
              </a:ext>
            </a:extLst>
          </p:cNvPr>
          <p:cNvSpPr>
            <a:spLocks noGrp="1"/>
          </p:cNvSpPr>
          <p:nvPr>
            <p:ph type="body" idx="1"/>
          </p:nvPr>
        </p:nvSpPr>
        <p:spPr>
          <a:xfrm>
            <a:off x="831850" y="1717965"/>
            <a:ext cx="9983932" cy="2249590"/>
          </a:xfrm>
        </p:spPr>
        <p:txBody>
          <a:bodyPr lIns="91440" tIns="45720" rIns="91440" bIns="45720" anchor="t"/>
          <a:lstStyle/>
          <a:p>
            <a:pPr marL="342900" indent="-342900">
              <a:buFont typeface="Arial" panose="020B0604020202020204" pitchFamily="34" charset="0"/>
              <a:buChar char="•"/>
            </a:pPr>
            <a:r>
              <a:rPr lang="en-NZ" sz="2400">
                <a:latin typeface="Source Sans Pro"/>
              </a:rPr>
              <a:t>Crown entities may appear before Select Committees:</a:t>
            </a:r>
          </a:p>
          <a:p>
            <a:pPr marL="742950" lvl="1" indent="-285750">
              <a:buFont typeface="Arial" panose="020B0604020202020204" pitchFamily="34" charset="0"/>
              <a:buChar char="•"/>
            </a:pPr>
            <a:r>
              <a:rPr lang="en-NZ">
                <a:latin typeface="Source Sans Pro" panose="020B0503030403020204" pitchFamily="34" charset="0"/>
                <a:ea typeface="Source Sans Pro" panose="020B0503030403020204" pitchFamily="34" charset="0"/>
              </a:rPr>
              <a:t>as witnesses (e.g. in relation to Estimates, financial review or enquiries)</a:t>
            </a:r>
            <a:endParaRPr lang="en-NZ">
              <a:latin typeface="Source Sans Pro" panose="020B0503030403020204" pitchFamily="34" charset="0"/>
              <a:ea typeface="Source Sans Pro" panose="020B0503030403020204" pitchFamily="34" charset="0"/>
              <a:cs typeface="Calibri"/>
            </a:endParaRPr>
          </a:p>
          <a:p>
            <a:pPr marL="742950" lvl="1" indent="-285750">
              <a:buFont typeface="Arial" panose="020B0604020202020204" pitchFamily="34" charset="0"/>
              <a:buChar char="•"/>
            </a:pPr>
            <a:r>
              <a:rPr lang="en-NZ">
                <a:latin typeface="Source Sans Pro" panose="020B0503030403020204" pitchFamily="34" charset="0"/>
                <a:ea typeface="Source Sans Pro" panose="020B0503030403020204" pitchFamily="34" charset="0"/>
              </a:rPr>
              <a:t>as advisors (e.g. on a bill).</a:t>
            </a:r>
            <a:endParaRPr lang="en-NZ">
              <a:latin typeface="Source Sans Pro" panose="020B0503030403020204" pitchFamily="34" charset="0"/>
              <a:ea typeface="Source Sans Pro" panose="020B0503030403020204" pitchFamily="34" charset="0"/>
              <a:cs typeface="Calibri"/>
            </a:endParaRPr>
          </a:p>
          <a:p>
            <a:pPr marL="342900" indent="-342900">
              <a:buFont typeface="Arial" panose="020B0604020202020204" pitchFamily="34" charset="0"/>
              <a:buChar char="•"/>
            </a:pPr>
            <a:r>
              <a:rPr lang="en-NZ" sz="2400">
                <a:latin typeface="Source Sans Pro"/>
              </a:rPr>
              <a:t>See guidelines at </a:t>
            </a:r>
            <a:r>
              <a:rPr lang="en-NZ" sz="2400">
                <a:latin typeface="Source Sans Pro"/>
                <a:hlinkClick r:id="rId3"/>
              </a:rPr>
              <a:t>https://www.publicservice.govt.nz/assets/DirectoryFile/Guidelines-Officials-and-Select-Committees.pdf</a:t>
            </a:r>
            <a:endParaRPr lang="en-US" sz="2400">
              <a:latin typeface="Source Sans Pro"/>
            </a:endParaRPr>
          </a:p>
          <a:p>
            <a:pPr marL="342900" indent="-342900">
              <a:buFont typeface="Arial" panose="020B0604020202020204" pitchFamily="34" charset="0"/>
              <a:buChar char="•"/>
            </a:pPr>
            <a:r>
              <a:rPr lang="en-GB" sz="2400">
                <a:latin typeface="Source Sans Pro"/>
              </a:rPr>
              <a:t>Information and answers must be full and honest .</a:t>
            </a:r>
            <a:endParaRPr lang="en-GB" sz="2000"/>
          </a:p>
          <a:p>
            <a:pPr marL="342900" indent="-342900">
              <a:buFont typeface="Arial" panose="020B0604020202020204" pitchFamily="34" charset="0"/>
              <a:buChar char="•"/>
            </a:pPr>
            <a:r>
              <a:rPr lang="en-GB" sz="2400">
                <a:latin typeface="Source Sans Pro"/>
              </a:rPr>
              <a:t>Parliamentary privilege applies. There must be no pressure on officials, or action taken against them, for giving evidence.</a:t>
            </a:r>
            <a:endParaRPr lang="en-GB" sz="2400"/>
          </a:p>
        </p:txBody>
      </p:sp>
    </p:spTree>
    <p:extLst>
      <p:ext uri="{BB962C8B-B14F-4D97-AF65-F5344CB8AC3E}">
        <p14:creationId xmlns:p14="http://schemas.microsoft.com/office/powerpoint/2010/main" val="315504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5722-73DD-47BE-A059-C9A480DEAD5B}"/>
              </a:ext>
            </a:extLst>
          </p:cNvPr>
          <p:cNvSpPr>
            <a:spLocks noGrp="1"/>
          </p:cNvSpPr>
          <p:nvPr>
            <p:ph type="title"/>
          </p:nvPr>
        </p:nvSpPr>
        <p:spPr>
          <a:xfrm>
            <a:off x="831850" y="664635"/>
            <a:ext cx="10515600" cy="558799"/>
          </a:xfrm>
        </p:spPr>
        <p:txBody>
          <a:bodyPr/>
          <a:lstStyle/>
          <a:p>
            <a:r>
              <a:rPr lang="en-NZ"/>
              <a:t>…. Select Committees - continued</a:t>
            </a:r>
          </a:p>
        </p:txBody>
      </p:sp>
      <p:sp>
        <p:nvSpPr>
          <p:cNvPr id="3" name="Text Placeholder 2">
            <a:extLst>
              <a:ext uri="{FF2B5EF4-FFF2-40B4-BE49-F238E27FC236}">
                <a16:creationId xmlns:a16="http://schemas.microsoft.com/office/drawing/2014/main" id="{1626C16B-860A-4838-937E-B8848069405A}"/>
              </a:ext>
            </a:extLst>
          </p:cNvPr>
          <p:cNvSpPr>
            <a:spLocks noGrp="1"/>
          </p:cNvSpPr>
          <p:nvPr>
            <p:ph type="body" idx="1"/>
          </p:nvPr>
        </p:nvSpPr>
        <p:spPr>
          <a:xfrm>
            <a:off x="739485" y="1488313"/>
            <a:ext cx="9771495" cy="1500187"/>
          </a:xfrm>
        </p:spPr>
        <p:txBody>
          <a:bodyPr lIns="91440" tIns="45720" rIns="91440" bIns="45720" anchor="t"/>
          <a:lstStyle/>
          <a:p>
            <a:pPr marL="342900" indent="-342900">
              <a:lnSpc>
                <a:spcPct val="90000"/>
              </a:lnSpc>
              <a:buFont typeface="Arial" panose="020B0604020202020204" pitchFamily="34" charset="0"/>
              <a:buChar char="•"/>
            </a:pPr>
            <a:r>
              <a:rPr lang="en-GB" sz="2000">
                <a:latin typeface="Source Sans Pro"/>
              </a:rPr>
              <a:t>Entities should be represented at an appropriate level: usually the chair in respect of Crown entities.</a:t>
            </a:r>
            <a:endParaRPr lang="en-GB" sz="2000"/>
          </a:p>
          <a:p>
            <a:pPr marL="342900" indent="-342900">
              <a:buFont typeface="Arial" panose="020B0604020202020204" pitchFamily="34" charset="0"/>
              <a:buChar char="•"/>
            </a:pPr>
            <a:r>
              <a:rPr lang="en-GB" sz="2000">
                <a:latin typeface="Source Sans Pro"/>
              </a:rPr>
              <a:t>Entities should take a "no surprises" approach with their Minister e.g. giving advance notification of a submission. </a:t>
            </a:r>
            <a:endParaRPr lang="en-GB" sz="2000"/>
          </a:p>
          <a:p>
            <a:pPr marL="342900" indent="-342900">
              <a:lnSpc>
                <a:spcPct val="90000"/>
              </a:lnSpc>
              <a:buFont typeface="Arial" panose="020B0604020202020204" pitchFamily="34" charset="0"/>
              <a:buChar char="•"/>
            </a:pPr>
            <a:r>
              <a:rPr lang="en-GB" sz="2000">
                <a:latin typeface="Source Sans Pro"/>
              </a:rPr>
              <a:t>‘Protections’ are available to officials but, given a Crown entity's accountability to its board and Minister, loss of confidence could result from flouting the conventions.</a:t>
            </a:r>
            <a:endParaRPr lang="en-GB" sz="2000"/>
          </a:p>
          <a:p>
            <a:pPr marL="342900" indent="-342900">
              <a:lnSpc>
                <a:spcPct val="90000"/>
              </a:lnSpc>
              <a:buFont typeface="Arial" panose="020B0604020202020204" pitchFamily="34" charset="0"/>
              <a:buChar char="•"/>
            </a:pPr>
            <a:r>
              <a:rPr lang="en-GB" sz="2000">
                <a:latin typeface="Source Sans Pro"/>
              </a:rPr>
              <a:t>Responsibility for explaining and justifying government policy ultimately rests with Ministers.</a:t>
            </a:r>
            <a:endParaRPr lang="en-GB" sz="2000"/>
          </a:p>
          <a:p>
            <a:pPr marL="342900" indent="-342900">
              <a:lnSpc>
                <a:spcPct val="90000"/>
              </a:lnSpc>
              <a:buFont typeface="Arial" panose="020B0604020202020204" pitchFamily="34" charset="0"/>
              <a:buChar char="•"/>
            </a:pPr>
            <a:r>
              <a:rPr lang="en-US" sz="2000">
                <a:latin typeface="Source Sans Pro"/>
              </a:rPr>
              <a:t>Board members can appear in a personal capacity.</a:t>
            </a:r>
            <a:endParaRPr lang="en-US" sz="2000"/>
          </a:p>
          <a:p>
            <a:pPr marL="342900" indent="-342900">
              <a:buFont typeface="Arial" panose="020B0604020202020204" pitchFamily="34" charset="0"/>
              <a:buChar char="•"/>
            </a:pPr>
            <a:endParaRPr lang="en-NZ" sz="2000"/>
          </a:p>
        </p:txBody>
      </p:sp>
    </p:spTree>
    <p:extLst>
      <p:ext uri="{BB962C8B-B14F-4D97-AF65-F5344CB8AC3E}">
        <p14:creationId xmlns:p14="http://schemas.microsoft.com/office/powerpoint/2010/main" val="3510828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4277-6B65-4591-9606-652F7FE53D91}"/>
              </a:ext>
            </a:extLst>
          </p:cNvPr>
          <p:cNvSpPr>
            <a:spLocks noGrp="1"/>
          </p:cNvSpPr>
          <p:nvPr>
            <p:ph type="title"/>
          </p:nvPr>
        </p:nvSpPr>
        <p:spPr/>
        <p:txBody>
          <a:bodyPr/>
          <a:lstStyle/>
          <a:p>
            <a:r>
              <a:rPr lang="en-NZ"/>
              <a:t>… contributing to answers to Parliamentary Questions, OIA requests, Ministerial correspondence etc …</a:t>
            </a:r>
          </a:p>
        </p:txBody>
      </p:sp>
      <p:sp>
        <p:nvSpPr>
          <p:cNvPr id="3" name="Text Placeholder 2">
            <a:extLst>
              <a:ext uri="{FF2B5EF4-FFF2-40B4-BE49-F238E27FC236}">
                <a16:creationId xmlns:a16="http://schemas.microsoft.com/office/drawing/2014/main" id="{71E5FE71-C8EC-4102-A9BC-3337C2814006}"/>
              </a:ext>
            </a:extLst>
          </p:cNvPr>
          <p:cNvSpPr>
            <a:spLocks noGrp="1"/>
          </p:cNvSpPr>
          <p:nvPr>
            <p:ph type="body" idx="1"/>
          </p:nvPr>
        </p:nvSpPr>
        <p:spPr>
          <a:xfrm>
            <a:off x="831849" y="2026997"/>
            <a:ext cx="10067059" cy="3266898"/>
          </a:xfrm>
        </p:spPr>
        <p:txBody>
          <a:bodyPr lIns="91440" tIns="45720" rIns="91440" bIns="45720" anchor="t"/>
          <a:lstStyle/>
          <a:p>
            <a:pPr marL="285750" indent="-285750">
              <a:lnSpc>
                <a:spcPct val="80000"/>
              </a:lnSpc>
              <a:buFont typeface="Arial" panose="020B0604020202020204" pitchFamily="34" charset="0"/>
              <a:buChar char="•"/>
            </a:pPr>
            <a:r>
              <a:rPr lang="en-US" sz="2000">
                <a:latin typeface="Source Sans Pro"/>
              </a:rPr>
              <a:t>Ministers must respond to various forms of request for information concerning Crown entities in their portfolios.</a:t>
            </a:r>
            <a:endParaRPr lang="en-US" sz="2000"/>
          </a:p>
          <a:p>
            <a:pPr marL="285750" indent="-285750">
              <a:lnSpc>
                <a:spcPct val="80000"/>
              </a:lnSpc>
              <a:buFont typeface="Arial" panose="020B0604020202020204" pitchFamily="34" charset="0"/>
              <a:buChar char="•"/>
            </a:pPr>
            <a:r>
              <a:rPr lang="en-US" sz="2000">
                <a:latin typeface="Source Sans Pro"/>
              </a:rPr>
              <a:t>Crown entities need to provide information to enable Ministers’ offices or departments to prepare appropriate and accurate responses.</a:t>
            </a:r>
            <a:endParaRPr lang="en-US" sz="2000"/>
          </a:p>
          <a:p>
            <a:pPr marL="285750" indent="-285750">
              <a:lnSpc>
                <a:spcPct val="80000"/>
              </a:lnSpc>
              <a:buFont typeface="Arial" panose="020B0604020202020204" pitchFamily="34" charset="0"/>
              <a:buChar char="•"/>
            </a:pPr>
            <a:r>
              <a:rPr lang="en-US" sz="2000">
                <a:latin typeface="Source Sans Pro"/>
              </a:rPr>
              <a:t>The timelines for responses can be very short.</a:t>
            </a:r>
            <a:endParaRPr lang="en-US" sz="2000"/>
          </a:p>
          <a:p>
            <a:pPr marL="285750" indent="-285750">
              <a:lnSpc>
                <a:spcPct val="80000"/>
              </a:lnSpc>
              <a:buFont typeface="Arial" panose="020B0604020202020204" pitchFamily="34" charset="0"/>
              <a:buChar char="•"/>
            </a:pPr>
            <a:r>
              <a:rPr lang="en-US" sz="2000">
                <a:latin typeface="Source Sans Pro"/>
              </a:rPr>
              <a:t>Documents created by Crown entities (even internal e-mails) are subject to disclosure under the Official Information Act.</a:t>
            </a:r>
            <a:endParaRPr lang="en-US" sz="2000"/>
          </a:p>
          <a:p>
            <a:pPr marL="285750" indent="-285750">
              <a:lnSpc>
                <a:spcPct val="80000"/>
              </a:lnSpc>
              <a:buFont typeface="Arial" panose="020B0604020202020204" pitchFamily="34" charset="0"/>
              <a:buChar char="•"/>
            </a:pPr>
            <a:r>
              <a:rPr lang="en-US" sz="2000">
                <a:latin typeface="Source Sans Pro"/>
              </a:rPr>
              <a:t>All of this places strong disciplines on departments and entities in relation to record-keeping, productive relationships, responsive processes, etc.</a:t>
            </a:r>
            <a:endParaRPr lang="en-US" sz="2000"/>
          </a:p>
          <a:p>
            <a:endParaRPr lang="en-NZ"/>
          </a:p>
        </p:txBody>
      </p:sp>
    </p:spTree>
    <p:extLst>
      <p:ext uri="{BB962C8B-B14F-4D97-AF65-F5344CB8AC3E}">
        <p14:creationId xmlns:p14="http://schemas.microsoft.com/office/powerpoint/2010/main" val="729594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0A71-E81D-4AC2-94F7-203A51CD3736}"/>
              </a:ext>
            </a:extLst>
          </p:cNvPr>
          <p:cNvSpPr>
            <a:spLocks noGrp="1"/>
          </p:cNvSpPr>
          <p:nvPr>
            <p:ph type="title"/>
          </p:nvPr>
        </p:nvSpPr>
        <p:spPr>
          <a:xfrm>
            <a:off x="838200" y="553798"/>
            <a:ext cx="10515600" cy="558799"/>
          </a:xfrm>
        </p:spPr>
        <p:txBody>
          <a:bodyPr/>
          <a:lstStyle/>
          <a:p>
            <a:r>
              <a:rPr lang="en-NZ"/>
              <a:t>… and, through the annual audit process</a:t>
            </a:r>
          </a:p>
        </p:txBody>
      </p:sp>
      <p:sp>
        <p:nvSpPr>
          <p:cNvPr id="3" name="Text Placeholder 2">
            <a:extLst>
              <a:ext uri="{FF2B5EF4-FFF2-40B4-BE49-F238E27FC236}">
                <a16:creationId xmlns:a16="http://schemas.microsoft.com/office/drawing/2014/main" id="{3FFAC122-DD16-44E2-8A09-7963BD7A14F6}"/>
              </a:ext>
            </a:extLst>
          </p:cNvPr>
          <p:cNvSpPr>
            <a:spLocks noGrp="1"/>
          </p:cNvSpPr>
          <p:nvPr>
            <p:ph type="body" idx="1"/>
          </p:nvPr>
        </p:nvSpPr>
        <p:spPr>
          <a:xfrm>
            <a:off x="462395" y="1460603"/>
            <a:ext cx="11424805" cy="1500187"/>
          </a:xfrm>
        </p:spPr>
        <p:txBody>
          <a:bodyPr lIns="91440" tIns="45720" rIns="91440" bIns="45720" anchor="t"/>
          <a:lstStyle/>
          <a:p>
            <a:pPr marL="342900" indent="-342900">
              <a:buFont typeface="Arial" panose="020B0604020202020204" pitchFamily="34" charset="0"/>
              <a:buChar char="•"/>
            </a:pPr>
            <a:r>
              <a:rPr lang="en-US" sz="2000"/>
              <a:t>The Office of the Auditor-General gives Parliament, Crown entities and the public independent assurance that Crown entities are:</a:t>
            </a:r>
          </a:p>
          <a:p>
            <a:pPr marL="800100" lvl="1" indent="-342900">
              <a:buChar char="•"/>
            </a:pPr>
            <a:r>
              <a:rPr lang="en-US">
                <a:latin typeface="Source Sans Pro" panose="020B0503030403020204" pitchFamily="34" charset="0"/>
                <a:ea typeface="Source Sans Pro" panose="020B0503030403020204" pitchFamily="34" charset="0"/>
              </a:rPr>
              <a:t>carrying out their activities effectively, efficiently and appropriately</a:t>
            </a:r>
            <a:endParaRPr lang="en-US">
              <a:latin typeface="Source Sans Pro" panose="020B0503030403020204" pitchFamily="34" charset="0"/>
              <a:ea typeface="Source Sans Pro" panose="020B0503030403020204" pitchFamily="34" charset="0"/>
              <a:cs typeface="Calibri"/>
            </a:endParaRPr>
          </a:p>
          <a:p>
            <a:pPr marL="800100" lvl="1" indent="-342900">
              <a:buChar char="•"/>
            </a:pPr>
            <a:r>
              <a:rPr lang="en-US">
                <a:latin typeface="Source Sans Pro" panose="020B0503030403020204" pitchFamily="34" charset="0"/>
                <a:ea typeface="Source Sans Pro" panose="020B0503030403020204" pitchFamily="34" charset="0"/>
              </a:rPr>
              <a:t>using public funds wisely</a:t>
            </a:r>
            <a:endParaRPr lang="en-US">
              <a:latin typeface="Source Sans Pro" panose="020B0503030403020204" pitchFamily="34" charset="0"/>
              <a:ea typeface="Source Sans Pro" panose="020B0503030403020204" pitchFamily="34" charset="0"/>
              <a:cs typeface="Calibri" panose="020F0502020204030204"/>
            </a:endParaRPr>
          </a:p>
          <a:p>
            <a:pPr marL="800100" lvl="1" indent="-342900">
              <a:buChar char="•"/>
            </a:pPr>
            <a:r>
              <a:rPr lang="en-US">
                <a:latin typeface="Source Sans Pro" panose="020B0503030403020204" pitchFamily="34" charset="0"/>
                <a:ea typeface="Source Sans Pro" panose="020B0503030403020204" pitchFamily="34" charset="0"/>
              </a:rPr>
              <a:t>reporting their performance accurately.</a:t>
            </a:r>
            <a:endParaRPr lang="en-US">
              <a:latin typeface="Source Sans Pro" panose="020B0503030403020204" pitchFamily="34" charset="0"/>
              <a:ea typeface="Source Sans Pro" panose="020B0503030403020204" pitchFamily="34" charset="0"/>
              <a:cs typeface="Calibri" panose="020F0502020204030204"/>
            </a:endParaRPr>
          </a:p>
          <a:p>
            <a:pPr marL="342900" indent="-342900">
              <a:buFont typeface="Arial" panose="020B0604020202020204" pitchFamily="34" charset="0"/>
              <a:buChar char="•"/>
            </a:pPr>
            <a:r>
              <a:rPr lang="en-US" sz="2000">
                <a:latin typeface="Source Sans Pro"/>
              </a:rPr>
              <a:t>OAG audits information of almost 3000 Crown entities(*) on what has been spent and achieved, does some more in-depth performance audits and inquiries, and provides advice to Parliament when it financially reviews Crown entities.</a:t>
            </a:r>
            <a:endParaRPr lang="en-US" sz="2000"/>
          </a:p>
          <a:p>
            <a:pPr>
              <a:buNone/>
            </a:pPr>
            <a:r>
              <a:rPr lang="en-US"/>
              <a:t>(*) includes around 2600 School Boards of Trustees </a:t>
            </a:r>
          </a:p>
          <a:p>
            <a:endParaRPr lang="en-US"/>
          </a:p>
          <a:p>
            <a:endParaRPr lang="en-NZ" sz="2000"/>
          </a:p>
        </p:txBody>
      </p:sp>
    </p:spTree>
    <p:extLst>
      <p:ext uri="{BB962C8B-B14F-4D97-AF65-F5344CB8AC3E}">
        <p14:creationId xmlns:p14="http://schemas.microsoft.com/office/powerpoint/2010/main" val="307554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26C5-B36E-4FFE-A7F9-E8DF17E53A7D}"/>
              </a:ext>
            </a:extLst>
          </p:cNvPr>
          <p:cNvSpPr>
            <a:spLocks noGrp="1"/>
          </p:cNvSpPr>
          <p:nvPr>
            <p:ph type="title"/>
          </p:nvPr>
        </p:nvSpPr>
        <p:spPr>
          <a:xfrm>
            <a:off x="657678" y="736678"/>
            <a:ext cx="11046641" cy="558799"/>
          </a:xfrm>
        </p:spPr>
        <p:txBody>
          <a:bodyPr>
            <a:normAutofit fontScale="90000"/>
          </a:bodyPr>
          <a:lstStyle/>
          <a:p>
            <a:r>
              <a:rPr lang="en-NZ"/>
              <a:t>How are statutory Crown entity boards different from commercial or NGO boards? (1)</a:t>
            </a:r>
          </a:p>
        </p:txBody>
      </p:sp>
      <p:sp>
        <p:nvSpPr>
          <p:cNvPr id="3" name="Text Placeholder 2">
            <a:extLst>
              <a:ext uri="{FF2B5EF4-FFF2-40B4-BE49-F238E27FC236}">
                <a16:creationId xmlns:a16="http://schemas.microsoft.com/office/drawing/2014/main" id="{D0F0EDF1-B37D-47C0-8F7D-E0F7EC700846}"/>
              </a:ext>
            </a:extLst>
          </p:cNvPr>
          <p:cNvSpPr>
            <a:spLocks noGrp="1"/>
          </p:cNvSpPr>
          <p:nvPr>
            <p:ph type="body" idx="1"/>
          </p:nvPr>
        </p:nvSpPr>
        <p:spPr>
          <a:xfrm>
            <a:off x="657678" y="1392584"/>
            <a:ext cx="11046641" cy="4573318"/>
          </a:xfrm>
        </p:spPr>
        <p:txBody>
          <a:bodyPr lIns="91440" tIns="45720" rIns="91440" bIns="45720" anchor="t">
            <a:noAutofit/>
          </a:bodyPr>
          <a:lstStyle/>
          <a:p>
            <a:pPr>
              <a:lnSpc>
                <a:spcPct val="90000"/>
              </a:lnSpc>
            </a:pPr>
            <a:r>
              <a:rPr lang="en-US" i="1"/>
              <a:t>Ministerial influence</a:t>
            </a:r>
          </a:p>
          <a:p>
            <a:pPr marL="285750" indent="-285750">
              <a:buFont typeface="Arial" panose="020B0604020202020204" pitchFamily="34" charset="0"/>
              <a:buChar char="•"/>
            </a:pPr>
            <a:r>
              <a:rPr lang="en-US"/>
              <a:t>The responsible Minister (the sole shareholder) is answerable in Parliament for the agency’s performance, and is likely to expect a higher level of interaction with the board than shareholders would with a commercial board.</a:t>
            </a:r>
          </a:p>
          <a:p>
            <a:pPr>
              <a:lnSpc>
                <a:spcPct val="90000"/>
              </a:lnSpc>
            </a:pPr>
            <a:r>
              <a:rPr lang="en-US" i="1"/>
              <a:t>Role, function, strategy and priorities</a:t>
            </a:r>
          </a:p>
          <a:p>
            <a:pPr marL="285750" indent="-285750">
              <a:lnSpc>
                <a:spcPct val="90000"/>
              </a:lnSpc>
              <a:buFont typeface="Arial" panose="020B0604020202020204" pitchFamily="34" charset="0"/>
              <a:buChar char="•"/>
            </a:pPr>
            <a:r>
              <a:rPr lang="en-US"/>
              <a:t>A Crown entity’s role and functions are generally set out in legislation, and boards have little or no discretion. Legislation may also prescribe how they operate.</a:t>
            </a:r>
          </a:p>
          <a:p>
            <a:pPr marL="285750" indent="-285750">
              <a:buFont typeface="Arial" panose="020B0604020202020204" pitchFamily="34" charset="0"/>
              <a:buChar char="•"/>
            </a:pPr>
            <a:r>
              <a:rPr lang="en-US">
                <a:latin typeface="Source Sans Pro"/>
                <a:ea typeface="Source Sans Pro"/>
              </a:rPr>
              <a:t>The Minister and Cabinet are likely to define the entity’s strategy and policy context. The Minister may set high level delivery priorities for a Crown entity that in a commercial company or NGO would be set by the board.</a:t>
            </a:r>
          </a:p>
          <a:p>
            <a:r>
              <a:rPr lang="en-US" i="1">
                <a:latin typeface="Source Sans Pro"/>
                <a:ea typeface="Source Sans Pro"/>
              </a:rPr>
              <a:t>Monitoring and transparency</a:t>
            </a:r>
          </a:p>
          <a:p>
            <a:pPr marL="285750" indent="-285750">
              <a:buFont typeface="Arial" panose="020B0604020202020204" pitchFamily="34" charset="0"/>
              <a:buChar char="•"/>
            </a:pPr>
            <a:r>
              <a:rPr lang="en-US">
                <a:latin typeface="Source Sans Pro"/>
                <a:ea typeface="Source Sans Pro"/>
              </a:rPr>
              <a:t>The Minister appoints a monitor to provide them with independent advice on the Crown entity’s strategic alignment, performance, capability and management of risk. The monitor’s role is set out in the CEA (s.27A) includes the power to seek information from the board. This role goes beyond interactions a commercial board may typically have with a shareholder representative.</a:t>
            </a:r>
          </a:p>
          <a:p>
            <a:pPr marL="285750" indent="-285750">
              <a:buFont typeface="Arial" panose="020B0604020202020204" pitchFamily="34" charset="0"/>
              <a:buChar char="•"/>
            </a:pPr>
            <a:endParaRPr lang="en-US">
              <a:latin typeface="Source Sans Pro"/>
              <a:ea typeface="Source Sans Pro"/>
            </a:endParaRPr>
          </a:p>
        </p:txBody>
      </p:sp>
    </p:spTree>
    <p:extLst>
      <p:ext uri="{BB962C8B-B14F-4D97-AF65-F5344CB8AC3E}">
        <p14:creationId xmlns:p14="http://schemas.microsoft.com/office/powerpoint/2010/main" val="3307418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2401-7DEE-4E27-93EB-7D1C030F78F4}"/>
              </a:ext>
            </a:extLst>
          </p:cNvPr>
          <p:cNvSpPr>
            <a:spLocks noGrp="1"/>
          </p:cNvSpPr>
          <p:nvPr>
            <p:ph type="title"/>
          </p:nvPr>
        </p:nvSpPr>
        <p:spPr>
          <a:xfrm>
            <a:off x="838200" y="3816927"/>
            <a:ext cx="10515600" cy="593515"/>
          </a:xfrm>
        </p:spPr>
        <p:txBody>
          <a:bodyPr lIns="91440" tIns="45720" rIns="91440" bIns="45720" anchor="b"/>
          <a:lstStyle/>
          <a:p>
            <a:pPr marL="514350" indent="-514350">
              <a:buFont typeface="+mj-lt"/>
              <a:buAutoNum type="arabicPeriod" startAt="4"/>
            </a:pPr>
            <a:r>
              <a:rPr lang="en-NZ">
                <a:latin typeface="Source Sans Pro"/>
                <a:ea typeface="Source Sans Pro"/>
              </a:rPr>
              <a:t>The development , fostering and management of constructive high-trust relationships is a central feature of a successful Crown entity system</a:t>
            </a:r>
          </a:p>
        </p:txBody>
      </p:sp>
    </p:spTree>
    <p:extLst>
      <p:ext uri="{BB962C8B-B14F-4D97-AF65-F5344CB8AC3E}">
        <p14:creationId xmlns:p14="http://schemas.microsoft.com/office/powerpoint/2010/main" val="223822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2267-E9E5-41FB-84D9-49FFD5AC6FD4}"/>
              </a:ext>
            </a:extLst>
          </p:cNvPr>
          <p:cNvSpPr>
            <a:spLocks noGrp="1"/>
          </p:cNvSpPr>
          <p:nvPr>
            <p:ph type="title"/>
          </p:nvPr>
        </p:nvSpPr>
        <p:spPr>
          <a:xfrm>
            <a:off x="686088" y="812416"/>
            <a:ext cx="10515600" cy="558799"/>
          </a:xfrm>
        </p:spPr>
        <p:txBody>
          <a:bodyPr/>
          <a:lstStyle/>
          <a:p>
            <a:r>
              <a:rPr lang="en-NZ"/>
              <a:t>For Crown entity boards, the main actors include:</a:t>
            </a:r>
          </a:p>
        </p:txBody>
      </p:sp>
      <p:sp>
        <p:nvSpPr>
          <p:cNvPr id="3" name="Text Placeholder 2">
            <a:extLst>
              <a:ext uri="{FF2B5EF4-FFF2-40B4-BE49-F238E27FC236}">
                <a16:creationId xmlns:a16="http://schemas.microsoft.com/office/drawing/2014/main" id="{DB6663B6-1EEB-4011-8C38-22F128C62D1A}"/>
              </a:ext>
            </a:extLst>
          </p:cNvPr>
          <p:cNvSpPr>
            <a:spLocks noGrp="1"/>
          </p:cNvSpPr>
          <p:nvPr>
            <p:ph type="body" idx="1"/>
          </p:nvPr>
        </p:nvSpPr>
        <p:spPr>
          <a:xfrm>
            <a:off x="792883" y="1670195"/>
            <a:ext cx="10408805" cy="1500187"/>
          </a:xfrm>
        </p:spPr>
        <p:txBody>
          <a:bodyPr lIns="91440" tIns="45720" rIns="91440" bIns="45720" anchor="t"/>
          <a:lstStyle/>
          <a:p>
            <a:pPr marL="342900" indent="-342900">
              <a:lnSpc>
                <a:spcPct val="90000"/>
              </a:lnSpc>
              <a:buFont typeface="Arial" panose="020B0604020202020204" pitchFamily="34" charset="0"/>
              <a:buChar char="•"/>
            </a:pPr>
            <a:r>
              <a:rPr lang="en-US" sz="2000">
                <a:latin typeface="Source Sans Pro"/>
              </a:rPr>
              <a:t>responsible Ministers and their offices</a:t>
            </a:r>
          </a:p>
          <a:p>
            <a:pPr marL="342900" indent="-342900">
              <a:lnSpc>
                <a:spcPct val="90000"/>
              </a:lnSpc>
              <a:buFont typeface="Arial" panose="020B0604020202020204" pitchFamily="34" charset="0"/>
              <a:buChar char="•"/>
            </a:pPr>
            <a:r>
              <a:rPr lang="en-US" sz="2000">
                <a:latin typeface="Source Sans Pro"/>
              </a:rPr>
              <a:t>monitoring departments</a:t>
            </a:r>
          </a:p>
          <a:p>
            <a:pPr marL="342900" indent="-342900">
              <a:lnSpc>
                <a:spcPct val="90000"/>
              </a:lnSpc>
              <a:buFont typeface="Arial" panose="020B0604020202020204" pitchFamily="34" charset="0"/>
              <a:buChar char="•"/>
            </a:pPr>
            <a:r>
              <a:rPr lang="en-US" sz="2000">
                <a:latin typeface="Source Sans Pro"/>
              </a:rPr>
              <a:t>Crown entity chief executives and senior managers</a:t>
            </a:r>
          </a:p>
          <a:p>
            <a:pPr marL="342900" indent="-342900">
              <a:buFont typeface="Arial" panose="020B0604020202020204" pitchFamily="34" charset="0"/>
              <a:buChar char="•"/>
            </a:pPr>
            <a:r>
              <a:rPr lang="en-US" sz="2000">
                <a:latin typeface="Source Sans Pro"/>
              </a:rPr>
              <a:t>other Crown entities in or affecting the sector </a:t>
            </a:r>
            <a:endParaRPr lang="en-US" sz="2000"/>
          </a:p>
          <a:p>
            <a:pPr marL="342900" indent="-342900">
              <a:lnSpc>
                <a:spcPct val="90000"/>
              </a:lnSpc>
              <a:buFont typeface="Arial" panose="020B0604020202020204" pitchFamily="34" charset="0"/>
              <a:buChar char="•"/>
            </a:pPr>
            <a:r>
              <a:rPr lang="en-US" sz="2000">
                <a:latin typeface="Source Sans Pro"/>
              </a:rPr>
              <a:t>central agencies (Public Service Commission, the Treasury and Department of Prime Minister and Cabinet)</a:t>
            </a:r>
          </a:p>
          <a:p>
            <a:pPr marL="342900" indent="-342900">
              <a:lnSpc>
                <a:spcPct val="90000"/>
              </a:lnSpc>
              <a:buFont typeface="Arial" panose="020B0604020202020204" pitchFamily="34" charset="0"/>
              <a:buChar char="•"/>
            </a:pPr>
            <a:r>
              <a:rPr lang="en-US" sz="2000">
                <a:latin typeface="Source Sans Pro"/>
              </a:rPr>
              <a:t>the Office of the Auditor-General (OAG)</a:t>
            </a:r>
          </a:p>
          <a:p>
            <a:pPr marL="342900" indent="-342900">
              <a:lnSpc>
                <a:spcPct val="90000"/>
              </a:lnSpc>
              <a:buFont typeface="Arial" panose="020B0604020202020204" pitchFamily="34" charset="0"/>
              <a:buChar char="•"/>
            </a:pPr>
            <a:r>
              <a:rPr lang="en-US" sz="2000">
                <a:latin typeface="Source Sans Pro"/>
              </a:rPr>
              <a:t>select committees.</a:t>
            </a:r>
          </a:p>
          <a:p>
            <a:pPr>
              <a:lnSpc>
                <a:spcPct val="90000"/>
              </a:lnSpc>
            </a:pPr>
            <a:r>
              <a:rPr lang="en-US" sz="2000"/>
              <a:t>Each entity will have other stakeholders that are specific to their business and with whom effective relationships need to be developed and managed.</a:t>
            </a:r>
          </a:p>
          <a:p>
            <a:pPr marL="342900" indent="-342900">
              <a:buFont typeface="Arial" panose="020B0604020202020204" pitchFamily="34" charset="0"/>
              <a:buChar char="•"/>
            </a:pPr>
            <a:endParaRPr lang="en-NZ" sz="2000"/>
          </a:p>
        </p:txBody>
      </p:sp>
    </p:spTree>
    <p:extLst>
      <p:ext uri="{BB962C8B-B14F-4D97-AF65-F5344CB8AC3E}">
        <p14:creationId xmlns:p14="http://schemas.microsoft.com/office/powerpoint/2010/main" val="649556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70B8-C196-4345-9007-287FF5BCC26D}"/>
              </a:ext>
            </a:extLst>
          </p:cNvPr>
          <p:cNvSpPr>
            <a:spLocks noGrp="1"/>
          </p:cNvSpPr>
          <p:nvPr>
            <p:ph type="title"/>
          </p:nvPr>
        </p:nvSpPr>
        <p:spPr>
          <a:xfrm>
            <a:off x="702541" y="526089"/>
            <a:ext cx="10515600" cy="558799"/>
          </a:xfrm>
        </p:spPr>
        <p:txBody>
          <a:bodyPr/>
          <a:lstStyle/>
          <a:p>
            <a:r>
              <a:rPr lang="en-NZ"/>
              <a:t>The central agencies are:</a:t>
            </a:r>
          </a:p>
        </p:txBody>
      </p:sp>
      <p:sp>
        <p:nvSpPr>
          <p:cNvPr id="3" name="Text Placeholder 2">
            <a:extLst>
              <a:ext uri="{FF2B5EF4-FFF2-40B4-BE49-F238E27FC236}">
                <a16:creationId xmlns:a16="http://schemas.microsoft.com/office/drawing/2014/main" id="{EB6E495F-FD69-47FB-B7B4-E698772CE62E}"/>
              </a:ext>
            </a:extLst>
          </p:cNvPr>
          <p:cNvSpPr>
            <a:spLocks noGrp="1"/>
          </p:cNvSpPr>
          <p:nvPr>
            <p:ph type="body" idx="1"/>
          </p:nvPr>
        </p:nvSpPr>
        <p:spPr>
          <a:xfrm>
            <a:off x="838199" y="1211222"/>
            <a:ext cx="10808855" cy="1500187"/>
          </a:xfrm>
        </p:spPr>
        <p:txBody>
          <a:bodyPr lIns="91440" tIns="45720" rIns="91440" bIns="45720" anchor="t"/>
          <a:lstStyle/>
          <a:p>
            <a:pPr>
              <a:lnSpc>
                <a:spcPct val="80000"/>
              </a:lnSpc>
              <a:buFont typeface="Wingdings" pitchFamily="2" charset="2"/>
              <a:buNone/>
            </a:pPr>
            <a:r>
              <a:rPr lang="en-US" sz="2400" b="1"/>
              <a:t>Department of the Prime Minister and Cabinet (DPMC)</a:t>
            </a:r>
          </a:p>
          <a:p>
            <a:pPr marL="342900" indent="-342900">
              <a:lnSpc>
                <a:spcPct val="100000"/>
              </a:lnSpc>
              <a:spcBef>
                <a:spcPts val="0"/>
              </a:spcBef>
              <a:buFont typeface="Arial" panose="020B0604020202020204" pitchFamily="34" charset="0"/>
              <a:buChar char="•"/>
            </a:pPr>
            <a:r>
              <a:rPr lang="en-US" sz="2000"/>
              <a:t>advises the Prime Minister</a:t>
            </a:r>
          </a:p>
          <a:p>
            <a:pPr marL="342900" indent="-342900">
              <a:lnSpc>
                <a:spcPct val="80000"/>
              </a:lnSpc>
              <a:buFont typeface="Arial" panose="020B0604020202020204" pitchFamily="34" charset="0"/>
              <a:buChar char="•"/>
            </a:pPr>
            <a:r>
              <a:rPr lang="en-US" sz="2000">
                <a:latin typeface="Source Sans Pro"/>
              </a:rPr>
              <a:t>coordinates policy advice.</a:t>
            </a:r>
            <a:endParaRPr lang="en-US" sz="2000"/>
          </a:p>
          <a:p>
            <a:pPr>
              <a:lnSpc>
                <a:spcPct val="80000"/>
              </a:lnSpc>
              <a:buFont typeface="Wingdings" pitchFamily="2" charset="2"/>
              <a:buNone/>
            </a:pPr>
            <a:r>
              <a:rPr lang="en-US" sz="2400" b="1"/>
              <a:t>Te Kawa </a:t>
            </a:r>
            <a:r>
              <a:rPr lang="en-US" sz="2400" b="1" err="1"/>
              <a:t>Mataaho</a:t>
            </a:r>
            <a:r>
              <a:rPr lang="en-US" sz="2400" b="1"/>
              <a:t> Public Service Commission</a:t>
            </a:r>
          </a:p>
          <a:p>
            <a:pPr marL="342900" indent="-342900">
              <a:lnSpc>
                <a:spcPct val="100000"/>
              </a:lnSpc>
              <a:spcBef>
                <a:spcPts val="0"/>
              </a:spcBef>
              <a:buFont typeface="Arial" panose="020B0604020202020204" pitchFamily="34" charset="0"/>
              <a:buChar char="•"/>
            </a:pPr>
            <a:r>
              <a:rPr lang="en-US" sz="2000"/>
              <a:t>advises the Minister for the Public Service</a:t>
            </a:r>
          </a:p>
          <a:p>
            <a:pPr marL="342900" indent="-342900">
              <a:lnSpc>
                <a:spcPct val="100000"/>
              </a:lnSpc>
              <a:buFont typeface="Arial" panose="020B0604020202020204" pitchFamily="34" charset="0"/>
              <a:buChar char="•"/>
            </a:pPr>
            <a:r>
              <a:rPr lang="en-US" sz="2000"/>
              <a:t>advises on establishment, disestablishment and mergers of agencies</a:t>
            </a:r>
          </a:p>
          <a:p>
            <a:pPr marL="342900" indent="-342900">
              <a:lnSpc>
                <a:spcPct val="100000"/>
              </a:lnSpc>
              <a:buFont typeface="Arial" panose="020B0604020202020204" pitchFamily="34" charset="0"/>
              <a:buChar char="•"/>
            </a:pPr>
            <a:r>
              <a:rPr lang="en-US" sz="2000"/>
              <a:t>provides guidance to Crown entities and monitoring departments on:</a:t>
            </a:r>
          </a:p>
          <a:p>
            <a:pPr marL="800100" lvl="1" indent="-342900">
              <a:lnSpc>
                <a:spcPct val="80000"/>
              </a:lnSpc>
              <a:buFont typeface="Wingdings" panose="05000000000000000000" pitchFamily="2" charset="2"/>
              <a:buChar char="q"/>
            </a:pPr>
            <a:r>
              <a:rPr lang="en-US" sz="2000">
                <a:latin typeface="Source Sans Pro" panose="020B0503030403020204" pitchFamily="34" charset="0"/>
                <a:ea typeface="Source Sans Pro" panose="020B0503030403020204" pitchFamily="34" charset="0"/>
              </a:rPr>
              <a:t>appointment terms &amp; conditions of chief executives and subsequent reviews of conditions</a:t>
            </a:r>
          </a:p>
          <a:p>
            <a:pPr marL="800100" lvl="1" indent="-342900">
              <a:lnSpc>
                <a:spcPct val="80000"/>
              </a:lnSpc>
              <a:buFont typeface="Wingdings" panose="05000000000000000000" pitchFamily="2" charset="2"/>
              <a:buChar char="q"/>
            </a:pPr>
            <a:r>
              <a:rPr lang="en-US" sz="2000">
                <a:latin typeface="Source Sans Pro" panose="020B0503030403020204" pitchFamily="34" charset="0"/>
                <a:ea typeface="Source Sans Pro" panose="020B0503030403020204" pitchFamily="34" charset="0"/>
              </a:rPr>
              <a:t>integrity issues and standards of behavior and conduct</a:t>
            </a:r>
          </a:p>
          <a:p>
            <a:pPr marL="800100" lvl="1" indent="-342900">
              <a:lnSpc>
                <a:spcPct val="80000"/>
              </a:lnSpc>
              <a:buFont typeface="Wingdings" panose="05000000000000000000" pitchFamily="2" charset="2"/>
              <a:buChar char="q"/>
            </a:pPr>
            <a:r>
              <a:rPr lang="en-US" sz="2000">
                <a:latin typeface="Source Sans Pro" panose="020B0503030403020204" pitchFamily="34" charset="0"/>
                <a:ea typeface="Source Sans Pro" panose="020B0503030403020204" pitchFamily="34" charset="0"/>
              </a:rPr>
              <a:t>board member fees (Crown agents and ACEs</a:t>
            </a:r>
            <a:r>
              <a:rPr lang="en-US">
                <a:latin typeface="Source Sans Pro" panose="020B0503030403020204" pitchFamily="34" charset="0"/>
                <a:ea typeface="Source Sans Pro" panose="020B0503030403020204" pitchFamily="34" charset="0"/>
              </a:rPr>
              <a:t>).</a:t>
            </a:r>
            <a:endParaRPr lang="en-US" sz="2000">
              <a:latin typeface="Source Sans Pro" panose="020B0503030403020204" pitchFamily="34" charset="0"/>
              <a:ea typeface="Source Sans Pro" panose="020B0503030403020204" pitchFamily="34" charset="0"/>
              <a:cs typeface="Calibri"/>
            </a:endParaRPr>
          </a:p>
          <a:p>
            <a:pPr>
              <a:lnSpc>
                <a:spcPct val="80000"/>
              </a:lnSpc>
              <a:buFont typeface="Wingdings" pitchFamily="2" charset="2"/>
              <a:buNone/>
            </a:pPr>
            <a:r>
              <a:rPr lang="en-US" sz="2400" b="1"/>
              <a:t>The Treasury</a:t>
            </a:r>
          </a:p>
          <a:p>
            <a:pPr marL="342900" indent="-342900">
              <a:lnSpc>
                <a:spcPct val="100000"/>
              </a:lnSpc>
              <a:spcBef>
                <a:spcPts val="0"/>
              </a:spcBef>
              <a:buFont typeface="Arial" panose="020B0604020202020204" pitchFamily="34" charset="0"/>
              <a:buChar char="•"/>
            </a:pPr>
            <a:r>
              <a:rPr lang="en-US" sz="2000"/>
              <a:t>advises the Minister of Finance</a:t>
            </a:r>
          </a:p>
          <a:p>
            <a:pPr marL="342900" indent="-342900">
              <a:lnSpc>
                <a:spcPct val="80000"/>
              </a:lnSpc>
              <a:buFont typeface="Arial" panose="020B0604020202020204" pitchFamily="34" charset="0"/>
              <a:buChar char="•"/>
            </a:pPr>
            <a:r>
              <a:rPr lang="en-US" sz="2000">
                <a:latin typeface="Source Sans Pro"/>
              </a:rPr>
              <a:t>has oversight of budget planning, Crown entity financial obligations and reporting.</a:t>
            </a:r>
            <a:endParaRPr lang="en-US" sz="2000"/>
          </a:p>
          <a:p>
            <a:endParaRPr lang="en-NZ"/>
          </a:p>
        </p:txBody>
      </p:sp>
    </p:spTree>
    <p:extLst>
      <p:ext uri="{BB962C8B-B14F-4D97-AF65-F5344CB8AC3E}">
        <p14:creationId xmlns:p14="http://schemas.microsoft.com/office/powerpoint/2010/main" val="1064040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2401-7DEE-4E27-93EB-7D1C030F78F4}"/>
              </a:ext>
            </a:extLst>
          </p:cNvPr>
          <p:cNvSpPr>
            <a:spLocks noGrp="1"/>
          </p:cNvSpPr>
          <p:nvPr>
            <p:ph type="title"/>
          </p:nvPr>
        </p:nvSpPr>
        <p:spPr>
          <a:xfrm>
            <a:off x="838200" y="3502891"/>
            <a:ext cx="10515600" cy="593515"/>
          </a:xfrm>
        </p:spPr>
        <p:txBody>
          <a:bodyPr/>
          <a:lstStyle/>
          <a:p>
            <a:pPr marL="514350" indent="-514350">
              <a:buFont typeface="+mj-lt"/>
              <a:buAutoNum type="arabicPeriod" startAt="5"/>
            </a:pPr>
            <a:r>
              <a:rPr lang="en-NZ"/>
              <a:t>Governing a Crown entity has similarities to governing any other substantive organisation; but there are significant differences </a:t>
            </a:r>
          </a:p>
        </p:txBody>
      </p:sp>
    </p:spTree>
    <p:extLst>
      <p:ext uri="{BB962C8B-B14F-4D97-AF65-F5344CB8AC3E}">
        <p14:creationId xmlns:p14="http://schemas.microsoft.com/office/powerpoint/2010/main" val="1702877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4B6F-B47C-40FF-95EE-3C7A8DFEC9D0}"/>
              </a:ext>
            </a:extLst>
          </p:cNvPr>
          <p:cNvSpPr>
            <a:spLocks noGrp="1"/>
          </p:cNvSpPr>
          <p:nvPr>
            <p:ph type="title"/>
          </p:nvPr>
        </p:nvSpPr>
        <p:spPr>
          <a:xfrm>
            <a:off x="831850" y="775470"/>
            <a:ext cx="10515600" cy="558799"/>
          </a:xfrm>
        </p:spPr>
        <p:txBody>
          <a:bodyPr/>
          <a:lstStyle/>
          <a:p>
            <a:r>
              <a:rPr lang="en-NZ"/>
              <a:t>A Crown entity board:</a:t>
            </a:r>
          </a:p>
        </p:txBody>
      </p:sp>
      <p:sp>
        <p:nvSpPr>
          <p:cNvPr id="3" name="Text Placeholder 2">
            <a:extLst>
              <a:ext uri="{FF2B5EF4-FFF2-40B4-BE49-F238E27FC236}">
                <a16:creationId xmlns:a16="http://schemas.microsoft.com/office/drawing/2014/main" id="{02E17551-7BE3-4DD1-9C7C-B3A729E09542}"/>
              </a:ext>
            </a:extLst>
          </p:cNvPr>
          <p:cNvSpPr>
            <a:spLocks noGrp="1"/>
          </p:cNvSpPr>
          <p:nvPr>
            <p:ph type="body" idx="1"/>
          </p:nvPr>
        </p:nvSpPr>
        <p:spPr>
          <a:xfrm>
            <a:off x="767195" y="1626858"/>
            <a:ext cx="10515599" cy="1500187"/>
          </a:xfrm>
        </p:spPr>
        <p:txBody>
          <a:bodyPr lIns="91440" tIns="45720" rIns="91440" bIns="45720" anchor="t"/>
          <a:lstStyle/>
          <a:p>
            <a:pPr marL="285750" indent="-285750">
              <a:lnSpc>
                <a:spcPct val="80000"/>
              </a:lnSpc>
              <a:buFont typeface="Arial" panose="020B0604020202020204" pitchFamily="34" charset="0"/>
              <a:buChar char="•"/>
            </a:pPr>
            <a:r>
              <a:rPr lang="en-US" sz="2400">
                <a:latin typeface="Source Sans Pro"/>
              </a:rPr>
              <a:t>sets the entity’s strategic direction and annual performance expectations, in consultation with the Minister</a:t>
            </a:r>
            <a:endParaRPr lang="en-US" sz="2400"/>
          </a:p>
          <a:p>
            <a:pPr marL="285750" indent="-285750">
              <a:lnSpc>
                <a:spcPct val="80000"/>
              </a:lnSpc>
              <a:spcBef>
                <a:spcPts val="400"/>
              </a:spcBef>
              <a:buFont typeface="Arial" panose="020B0604020202020204" pitchFamily="34" charset="0"/>
              <a:buChar char="•"/>
            </a:pPr>
            <a:r>
              <a:rPr lang="en-US" sz="2400">
                <a:latin typeface="Source Sans Pro"/>
              </a:rPr>
              <a:t>exercises the entity’s powers and functions itself or through delegation, empowering the chief executive (CE) and others to implement the board’s policies</a:t>
            </a:r>
            <a:endParaRPr lang="en-US" sz="2400"/>
          </a:p>
          <a:p>
            <a:pPr marL="285750" indent="-285750">
              <a:lnSpc>
                <a:spcPct val="80000"/>
              </a:lnSpc>
              <a:spcBef>
                <a:spcPts val="400"/>
              </a:spcBef>
              <a:buFont typeface="Arial" panose="020B0604020202020204" pitchFamily="34" charset="0"/>
              <a:buChar char="•"/>
            </a:pPr>
            <a:r>
              <a:rPr lang="en-US" sz="2400">
                <a:latin typeface="Source Sans Pro"/>
              </a:rPr>
              <a:t>appoints and oversees performance of the CE</a:t>
            </a:r>
            <a:endParaRPr lang="en-US" sz="2400"/>
          </a:p>
          <a:p>
            <a:pPr marL="285750" indent="-285750">
              <a:lnSpc>
                <a:spcPct val="80000"/>
              </a:lnSpc>
              <a:spcBef>
                <a:spcPts val="400"/>
              </a:spcBef>
              <a:buFont typeface="Arial" panose="020B0604020202020204" pitchFamily="34" charset="0"/>
              <a:buChar char="•"/>
            </a:pPr>
            <a:r>
              <a:rPr lang="en-US" sz="2400">
                <a:latin typeface="Source Sans Pro"/>
              </a:rPr>
              <a:t>ensures the entity’s functions are performed efficiently and effectively</a:t>
            </a:r>
            <a:endParaRPr lang="en-US" sz="2400"/>
          </a:p>
          <a:p>
            <a:pPr marL="285750" indent="-285750">
              <a:lnSpc>
                <a:spcPct val="80000"/>
              </a:lnSpc>
              <a:spcBef>
                <a:spcPts val="400"/>
              </a:spcBef>
              <a:buFont typeface="Arial" panose="020B0604020202020204" pitchFamily="34" charset="0"/>
              <a:buChar char="•"/>
            </a:pPr>
            <a:r>
              <a:rPr lang="en-US" sz="2400">
                <a:latin typeface="Source Sans Pro"/>
              </a:rPr>
              <a:t>manages risk and ensures compliance</a:t>
            </a:r>
          </a:p>
          <a:p>
            <a:pPr marL="285750" indent="-285750">
              <a:lnSpc>
                <a:spcPct val="80000"/>
              </a:lnSpc>
              <a:spcBef>
                <a:spcPts val="400"/>
              </a:spcBef>
              <a:buFont typeface="Arial" panose="020B0604020202020204" pitchFamily="34" charset="0"/>
              <a:buChar char="•"/>
            </a:pPr>
            <a:r>
              <a:rPr lang="en-US" sz="2400">
                <a:latin typeface="Source Sans Pro"/>
              </a:rPr>
              <a:t>provides assurance of financial responsibility</a:t>
            </a:r>
          </a:p>
          <a:p>
            <a:pPr marL="285750" indent="-285750">
              <a:lnSpc>
                <a:spcPct val="80000"/>
              </a:lnSpc>
              <a:spcBef>
                <a:spcPts val="400"/>
              </a:spcBef>
              <a:buFont typeface="Arial" panose="020B0604020202020204" pitchFamily="34" charset="0"/>
              <a:buChar char="•"/>
            </a:pPr>
            <a:r>
              <a:rPr lang="en-US" sz="2400">
                <a:latin typeface="Source Sans Pro"/>
              </a:rPr>
              <a:t>maintains appropriate relationships with key stakeholders.</a:t>
            </a:r>
          </a:p>
          <a:p>
            <a:endParaRPr lang="en-NZ" sz="2400"/>
          </a:p>
        </p:txBody>
      </p:sp>
    </p:spTree>
    <p:extLst>
      <p:ext uri="{BB962C8B-B14F-4D97-AF65-F5344CB8AC3E}">
        <p14:creationId xmlns:p14="http://schemas.microsoft.com/office/powerpoint/2010/main" val="99049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A39E-409B-441B-A17F-CD9B58FF1EA7}"/>
              </a:ext>
            </a:extLst>
          </p:cNvPr>
          <p:cNvSpPr>
            <a:spLocks noGrp="1"/>
          </p:cNvSpPr>
          <p:nvPr>
            <p:ph type="title"/>
          </p:nvPr>
        </p:nvSpPr>
        <p:spPr>
          <a:xfrm>
            <a:off x="831850" y="1172634"/>
            <a:ext cx="10515600" cy="558799"/>
          </a:xfrm>
        </p:spPr>
        <p:txBody>
          <a:bodyPr/>
          <a:lstStyle/>
          <a:p>
            <a:r>
              <a:rPr lang="en-NZ"/>
              <a:t>High standards of governance effectiveness require performance management …</a:t>
            </a:r>
          </a:p>
        </p:txBody>
      </p:sp>
      <p:sp>
        <p:nvSpPr>
          <p:cNvPr id="3" name="Text Placeholder 2">
            <a:extLst>
              <a:ext uri="{FF2B5EF4-FFF2-40B4-BE49-F238E27FC236}">
                <a16:creationId xmlns:a16="http://schemas.microsoft.com/office/drawing/2014/main" id="{C829CD19-7D37-4982-B4C7-2E6BA27E5FC3}"/>
              </a:ext>
            </a:extLst>
          </p:cNvPr>
          <p:cNvSpPr>
            <a:spLocks noGrp="1"/>
          </p:cNvSpPr>
          <p:nvPr>
            <p:ph type="body" idx="1"/>
          </p:nvPr>
        </p:nvSpPr>
        <p:spPr>
          <a:xfrm>
            <a:off x="831850" y="1928813"/>
            <a:ext cx="10279495" cy="1500187"/>
          </a:xfrm>
        </p:spPr>
        <p:txBody>
          <a:bodyPr lIns="91440" tIns="45720" rIns="91440" bIns="45720" anchor="t"/>
          <a:lstStyle/>
          <a:p>
            <a:pPr marL="342900" indent="-342900">
              <a:buFont typeface="Arial" panose="020B0604020202020204" pitchFamily="34" charset="0"/>
              <a:buChar char="•"/>
            </a:pPr>
            <a:r>
              <a:rPr lang="en-US" sz="2400">
                <a:latin typeface="Source Sans Pro"/>
              </a:rPr>
              <a:t>Crown entity boards need to demonstrate the highest possible standards of corporate governance, and to know how their entity is performing and drive </a:t>
            </a:r>
            <a:r>
              <a:rPr lang="en-US" sz="2400" err="1">
                <a:latin typeface="Source Sans Pro"/>
              </a:rPr>
              <a:t>organisational</a:t>
            </a:r>
            <a:r>
              <a:rPr lang="en-US" sz="2400">
                <a:latin typeface="Source Sans Pro"/>
              </a:rPr>
              <a:t> performance.</a:t>
            </a:r>
            <a:endParaRPr lang="en-US" sz="2400"/>
          </a:p>
          <a:p>
            <a:pPr marL="342900" indent="-342900">
              <a:buFont typeface="Arial" panose="020B0604020202020204" pitchFamily="34" charset="0"/>
              <a:buChar char="•"/>
            </a:pPr>
            <a:r>
              <a:rPr lang="en-US" sz="2400">
                <a:latin typeface="Source Sans Pro"/>
              </a:rPr>
              <a:t>Boards have a high degree of control over their own processes and structures.</a:t>
            </a:r>
            <a:endParaRPr lang="en-US" sz="2400"/>
          </a:p>
          <a:p>
            <a:pPr marL="342900" indent="-342900">
              <a:buFont typeface="Arial" panose="020B0604020202020204" pitchFamily="34" charset="0"/>
              <a:buChar char="•"/>
            </a:pPr>
            <a:r>
              <a:rPr lang="en-US" sz="2400">
                <a:latin typeface="Source Sans Pro"/>
              </a:rPr>
              <a:t>Boards have </a:t>
            </a:r>
            <a:r>
              <a:rPr lang="en-US" sz="2400" i="1">
                <a:latin typeface="Source Sans Pro"/>
              </a:rPr>
              <a:t>collective</a:t>
            </a:r>
            <a:r>
              <a:rPr lang="en-US" sz="2400">
                <a:latin typeface="Source Sans Pro"/>
              </a:rPr>
              <a:t> responsibility and need to speak with ‘one voice’, once a decision is taken.</a:t>
            </a:r>
            <a:endParaRPr lang="en-US" sz="2400"/>
          </a:p>
          <a:p>
            <a:pPr marL="342900" indent="-342900">
              <a:buFont typeface="Arial" panose="020B0604020202020204" pitchFamily="34" charset="0"/>
              <a:buChar char="•"/>
            </a:pPr>
            <a:r>
              <a:rPr lang="en-US" sz="2400">
                <a:latin typeface="Source Sans Pro"/>
              </a:rPr>
              <a:t>Boards should undertake regular assessments of their own effectiveness, which may include assessments of individual members as well as the board as a whole. </a:t>
            </a:r>
            <a:endParaRPr lang="en-US" sz="2400"/>
          </a:p>
          <a:p>
            <a:pPr marL="342900" indent="-342900">
              <a:buFont typeface="Arial" panose="020B0604020202020204" pitchFamily="34" charset="0"/>
              <a:buChar char="•"/>
            </a:pPr>
            <a:endParaRPr lang="en-NZ" sz="2400"/>
          </a:p>
        </p:txBody>
      </p:sp>
    </p:spTree>
    <p:extLst>
      <p:ext uri="{BB962C8B-B14F-4D97-AF65-F5344CB8AC3E}">
        <p14:creationId xmlns:p14="http://schemas.microsoft.com/office/powerpoint/2010/main" val="3650251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8EE8-08D9-435E-9778-2D0BC6B9D3BE}"/>
              </a:ext>
            </a:extLst>
          </p:cNvPr>
          <p:cNvSpPr>
            <a:spLocks noGrp="1"/>
          </p:cNvSpPr>
          <p:nvPr>
            <p:ph type="title"/>
          </p:nvPr>
        </p:nvSpPr>
        <p:spPr>
          <a:xfrm>
            <a:off x="838200" y="858598"/>
            <a:ext cx="10515600" cy="558799"/>
          </a:xfrm>
        </p:spPr>
        <p:txBody>
          <a:bodyPr/>
          <a:lstStyle/>
          <a:p>
            <a:r>
              <a:rPr lang="en-NZ"/>
              <a:t>A Crown entity is guided in some aspects of its employment relationships</a:t>
            </a:r>
          </a:p>
        </p:txBody>
      </p:sp>
      <p:sp>
        <p:nvSpPr>
          <p:cNvPr id="3" name="Text Placeholder 2">
            <a:extLst>
              <a:ext uri="{FF2B5EF4-FFF2-40B4-BE49-F238E27FC236}">
                <a16:creationId xmlns:a16="http://schemas.microsoft.com/office/drawing/2014/main" id="{51825AFB-C6C2-40D0-8A8F-BC0BBE589380}"/>
              </a:ext>
            </a:extLst>
          </p:cNvPr>
          <p:cNvSpPr>
            <a:spLocks noGrp="1"/>
          </p:cNvSpPr>
          <p:nvPr>
            <p:ph type="body" idx="1"/>
          </p:nvPr>
        </p:nvSpPr>
        <p:spPr>
          <a:xfrm>
            <a:off x="838200" y="1737694"/>
            <a:ext cx="10002405" cy="1500187"/>
          </a:xfrm>
        </p:spPr>
        <p:txBody>
          <a:bodyPr lIns="91440" tIns="45720" rIns="91440" bIns="45720" anchor="t"/>
          <a:lstStyle/>
          <a:p>
            <a:pPr marL="342900" indent="-342900">
              <a:buFont typeface="Arial" panose="020B0604020202020204" pitchFamily="34" charset="0"/>
              <a:buChar char="•"/>
            </a:pPr>
            <a:r>
              <a:rPr lang="en-US" sz="2400">
                <a:latin typeface="Source Sans Pro"/>
                <a:ea typeface="Source Sans Pro"/>
              </a:rPr>
              <a:t>A Crown entity board appoints the entity chief executive, and oversees their performance. </a:t>
            </a:r>
            <a:endParaRPr lang="en-US" sz="2400">
              <a:ea typeface="Source Sans Pro"/>
            </a:endParaRPr>
          </a:p>
          <a:p>
            <a:pPr marL="342900" indent="-342900">
              <a:buFont typeface="Arial" panose="020B0604020202020204" pitchFamily="34" charset="0"/>
              <a:buChar char="•"/>
            </a:pPr>
            <a:r>
              <a:rPr lang="en-US" sz="2400">
                <a:latin typeface="Source Sans Pro"/>
                <a:ea typeface="Source Sans Pro"/>
              </a:rPr>
              <a:t>There are some important differences from company board practices, e.g. Crown entity boards must obtain the Public Service Commissioner’s consent on the terms and conditions of employment of the chief executive:</a:t>
            </a:r>
          </a:p>
          <a:p>
            <a:pPr marL="1257300" lvl="2" indent="-342900">
              <a:buFont typeface="Arial" panose="020B0604020202020204" pitchFamily="34" charset="0"/>
              <a:buChar char="•"/>
            </a:pPr>
            <a:r>
              <a:rPr lang="en-US" sz="2000">
                <a:latin typeface="Source Sans Pro" panose="020B0503030403020204" pitchFamily="34" charset="0"/>
                <a:ea typeface="Source Sans Pro" panose="020B0503030403020204" pitchFamily="34" charset="0"/>
              </a:rPr>
              <a:t>prior to appointment; and</a:t>
            </a:r>
          </a:p>
          <a:p>
            <a:pPr marL="1257300" lvl="2" indent="-342900">
              <a:buFont typeface="Arial" panose="020B0604020202020204" pitchFamily="34" charset="0"/>
              <a:buChar char="•"/>
            </a:pPr>
            <a:r>
              <a:rPr lang="en-US" sz="2000">
                <a:latin typeface="Source Sans Pro" panose="020B0503030403020204" pitchFamily="34" charset="0"/>
                <a:ea typeface="Source Sans Pro" panose="020B0503030403020204" pitchFamily="34" charset="0"/>
              </a:rPr>
              <a:t>when conditions of employment, including remuneration, are reviewed (include Tertiary Education Institutions and a small number of other statutory entities).</a:t>
            </a:r>
            <a:endParaRPr lang="en-US" sz="2000">
              <a:latin typeface="Source Sans Pro" panose="020B0503030403020204" pitchFamily="34" charset="0"/>
              <a:ea typeface="Source Sans Pro" panose="020B0503030403020204" pitchFamily="34" charset="0"/>
              <a:cs typeface="Calibri"/>
            </a:endParaRPr>
          </a:p>
          <a:p>
            <a:pPr marL="342900" indent="-342900">
              <a:buFont typeface="Arial" panose="020B0604020202020204" pitchFamily="34" charset="0"/>
              <a:buChar char="•"/>
            </a:pPr>
            <a:r>
              <a:rPr lang="en-US" sz="2400">
                <a:latin typeface="Source Sans Pro"/>
                <a:ea typeface="Source Sans Pro"/>
              </a:rPr>
              <a:t>Crown entities must act as ‘good employers’</a:t>
            </a:r>
            <a:endParaRPr lang="en-US" sz="2400"/>
          </a:p>
          <a:p>
            <a:endParaRPr lang="en-NZ"/>
          </a:p>
        </p:txBody>
      </p:sp>
    </p:spTree>
    <p:extLst>
      <p:ext uri="{BB962C8B-B14F-4D97-AF65-F5344CB8AC3E}">
        <p14:creationId xmlns:p14="http://schemas.microsoft.com/office/powerpoint/2010/main" val="2294295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0CDD-A122-4B74-851B-C5040679B0F2}"/>
              </a:ext>
            </a:extLst>
          </p:cNvPr>
          <p:cNvSpPr>
            <a:spLocks noGrp="1"/>
          </p:cNvSpPr>
          <p:nvPr>
            <p:ph type="title"/>
          </p:nvPr>
        </p:nvSpPr>
        <p:spPr>
          <a:xfrm>
            <a:off x="751463" y="614088"/>
            <a:ext cx="10515600" cy="558799"/>
          </a:xfrm>
        </p:spPr>
        <p:txBody>
          <a:bodyPr/>
          <a:lstStyle/>
          <a:p>
            <a:r>
              <a:rPr lang="en-NZ"/>
              <a:t>Fees for board members</a:t>
            </a:r>
          </a:p>
        </p:txBody>
      </p:sp>
      <p:sp>
        <p:nvSpPr>
          <p:cNvPr id="3" name="Text Placeholder 2">
            <a:extLst>
              <a:ext uri="{FF2B5EF4-FFF2-40B4-BE49-F238E27FC236}">
                <a16:creationId xmlns:a16="http://schemas.microsoft.com/office/drawing/2014/main" id="{CE447F36-5F26-42FD-90E1-6D4B31650884}"/>
              </a:ext>
            </a:extLst>
          </p:cNvPr>
          <p:cNvSpPr>
            <a:spLocks noGrp="1"/>
          </p:cNvSpPr>
          <p:nvPr>
            <p:ph type="body" idx="1"/>
          </p:nvPr>
        </p:nvSpPr>
        <p:spPr>
          <a:xfrm>
            <a:off x="751463" y="1343709"/>
            <a:ext cx="10794093" cy="2460301"/>
          </a:xfrm>
        </p:spPr>
        <p:txBody>
          <a:bodyPr lIns="91440" tIns="45720" rIns="91440" bIns="45720" anchor="t"/>
          <a:lstStyle/>
          <a:p>
            <a:pPr marL="609600" indent="-609600">
              <a:lnSpc>
                <a:spcPct val="95000"/>
              </a:lnSpc>
              <a:buFont typeface="Arial" panose="020B0604020202020204" pitchFamily="34" charset="0"/>
              <a:buChar char="•"/>
            </a:pPr>
            <a:r>
              <a:rPr lang="en-NZ" sz="2400">
                <a:latin typeface="Source Sans Pro"/>
              </a:rPr>
              <a:t>Board fees for Crown agents and ACEs are set in the ‘Cabinet Fees Framework’ and administered by the Public Service Commission </a:t>
            </a:r>
            <a:r>
              <a:rPr lang="en-NZ" sz="2400">
                <a:latin typeface="Source Sans Pro"/>
                <a:hlinkClick r:id="rId3"/>
              </a:rPr>
              <a:t>fees@publicservice.govt.nz</a:t>
            </a:r>
            <a:r>
              <a:rPr lang="en-NZ" sz="2400">
                <a:latin typeface="Source Sans Pro"/>
              </a:rPr>
              <a:t> </a:t>
            </a:r>
            <a:endParaRPr lang="en-NZ" sz="2400"/>
          </a:p>
          <a:p>
            <a:pPr marL="609600" indent="-609600">
              <a:lnSpc>
                <a:spcPct val="95000"/>
              </a:lnSpc>
              <a:buFont typeface="Arial" panose="020B0604020202020204" pitchFamily="34" charset="0"/>
              <a:buChar char="•"/>
            </a:pPr>
            <a:r>
              <a:rPr lang="en-NZ" sz="2400">
                <a:latin typeface="Source Sans Pro"/>
              </a:rPr>
              <a:t>Fees are set at different levels according to the role, and responsibilities and complexities of the board duties </a:t>
            </a:r>
            <a:r>
              <a:rPr lang="en-NZ" sz="2400">
                <a:latin typeface="Source Sans Pro"/>
                <a:hlinkClick r:id="rId4"/>
              </a:rPr>
              <a:t>CO (22) 2 - Revised Fees Framework for members appointed to bodies in which the Crown has an interest | Department of the Prime Minister and Cabinet (DPMC)</a:t>
            </a:r>
            <a:r>
              <a:rPr lang="en-NZ" sz="2400">
                <a:latin typeface="Source Sans Pro"/>
              </a:rPr>
              <a:t> </a:t>
            </a:r>
            <a:endParaRPr lang="en-NZ" sz="2400"/>
          </a:p>
          <a:p>
            <a:pPr marL="609600" indent="-609600">
              <a:lnSpc>
                <a:spcPct val="95000"/>
              </a:lnSpc>
              <a:buFont typeface="Arial" panose="020B0604020202020204" pitchFamily="34" charset="0"/>
              <a:buChar char="•"/>
            </a:pPr>
            <a:r>
              <a:rPr lang="en-NZ" sz="2400">
                <a:latin typeface="Source Sans Pro"/>
              </a:rPr>
              <a:t>Exceptions are possible – but require  clear reasons, strong evidence and be agreed by the Minister and/or Cabinet – depending on the level of increase proposed.</a:t>
            </a:r>
            <a:endParaRPr lang="en-NZ" sz="2400"/>
          </a:p>
          <a:p>
            <a:pPr marL="609600" indent="-609600">
              <a:lnSpc>
                <a:spcPct val="95000"/>
              </a:lnSpc>
              <a:buFont typeface="Arial" panose="020B0604020202020204" pitchFamily="34" charset="0"/>
              <a:buChar char="•"/>
            </a:pPr>
            <a:r>
              <a:rPr lang="en-NZ" sz="2400">
                <a:latin typeface="Source Sans Pro"/>
              </a:rPr>
              <a:t>The Remuneration Authority sets fees for ICE boards.</a:t>
            </a:r>
            <a:endParaRPr lang="en-NZ" sz="2400"/>
          </a:p>
          <a:p>
            <a:endParaRPr lang="en-NZ" sz="2400"/>
          </a:p>
        </p:txBody>
      </p:sp>
    </p:spTree>
    <p:extLst>
      <p:ext uri="{BB962C8B-B14F-4D97-AF65-F5344CB8AC3E}">
        <p14:creationId xmlns:p14="http://schemas.microsoft.com/office/powerpoint/2010/main" val="1967056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2401-7DEE-4E27-93EB-7D1C030F78F4}"/>
              </a:ext>
            </a:extLst>
          </p:cNvPr>
          <p:cNvSpPr>
            <a:spLocks noGrp="1"/>
          </p:cNvSpPr>
          <p:nvPr>
            <p:ph type="title"/>
          </p:nvPr>
        </p:nvSpPr>
        <p:spPr/>
        <p:txBody>
          <a:bodyPr/>
          <a:lstStyle/>
          <a:p>
            <a:pPr marL="514350" indent="-514350">
              <a:buFont typeface="+mj-lt"/>
              <a:buAutoNum type="arabicPeriod" startAt="6"/>
            </a:pPr>
            <a:r>
              <a:rPr lang="en-NZ"/>
              <a:t>Much is expected of board members collectively and individually</a:t>
            </a:r>
          </a:p>
        </p:txBody>
      </p:sp>
    </p:spTree>
    <p:extLst>
      <p:ext uri="{BB962C8B-B14F-4D97-AF65-F5344CB8AC3E}">
        <p14:creationId xmlns:p14="http://schemas.microsoft.com/office/powerpoint/2010/main" val="1292833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3394-31F5-47B7-BE65-E33EE78FC5FD}"/>
              </a:ext>
            </a:extLst>
          </p:cNvPr>
          <p:cNvSpPr>
            <a:spLocks noGrp="1"/>
          </p:cNvSpPr>
          <p:nvPr>
            <p:ph type="title"/>
          </p:nvPr>
        </p:nvSpPr>
        <p:spPr>
          <a:xfrm>
            <a:off x="635287" y="729289"/>
            <a:ext cx="10515600" cy="558799"/>
          </a:xfrm>
        </p:spPr>
        <p:txBody>
          <a:bodyPr/>
          <a:lstStyle/>
          <a:p>
            <a:r>
              <a:rPr lang="en-NZ"/>
              <a:t>Collectively, statutory entity boards are expected to:</a:t>
            </a:r>
          </a:p>
        </p:txBody>
      </p:sp>
      <p:sp>
        <p:nvSpPr>
          <p:cNvPr id="3" name="Text Placeholder 2">
            <a:extLst>
              <a:ext uri="{FF2B5EF4-FFF2-40B4-BE49-F238E27FC236}">
                <a16:creationId xmlns:a16="http://schemas.microsoft.com/office/drawing/2014/main" id="{0AD1C5D4-3CB3-4248-8D88-91922A081913}"/>
              </a:ext>
            </a:extLst>
          </p:cNvPr>
          <p:cNvSpPr>
            <a:spLocks noGrp="1"/>
          </p:cNvSpPr>
          <p:nvPr>
            <p:ph type="body" idx="1"/>
          </p:nvPr>
        </p:nvSpPr>
        <p:spPr>
          <a:xfrm>
            <a:off x="831848" y="1737694"/>
            <a:ext cx="10122477" cy="1500187"/>
          </a:xfrm>
        </p:spPr>
        <p:txBody>
          <a:bodyPr lIns="91440" tIns="45720" rIns="91440" bIns="45720" anchor="t"/>
          <a:lstStyle/>
          <a:p>
            <a:pPr marL="342900" indent="-342900">
              <a:buFont typeface="Arial" panose="020B0604020202020204" pitchFamily="34" charset="0"/>
              <a:buChar char="•"/>
            </a:pPr>
            <a:r>
              <a:rPr lang="en-US" sz="2400">
                <a:latin typeface="Source Sans Pro"/>
              </a:rPr>
              <a:t>ensure the entity acts consistently with the entity’s objectives, functions, the current SOI and the Statement of Performance Expectations</a:t>
            </a:r>
          </a:p>
          <a:p>
            <a:pPr marL="342900" indent="-342900">
              <a:buFont typeface="Arial" panose="020B0604020202020204" pitchFamily="34" charset="0"/>
              <a:buChar char="•"/>
            </a:pPr>
            <a:r>
              <a:rPr lang="en-US" sz="2400">
                <a:latin typeface="Source Sans Pro"/>
              </a:rPr>
              <a:t>ensure that the entity performs its functions efficiently and effectively, in a manner consistent with the spirit of service to the public, and in collaboration with other public entities (where practicable)</a:t>
            </a:r>
          </a:p>
          <a:p>
            <a:pPr marL="342900" indent="-342900">
              <a:buFont typeface="Arial" panose="020B0604020202020204" pitchFamily="34" charset="0"/>
              <a:buChar char="•"/>
            </a:pPr>
            <a:r>
              <a:rPr lang="en-US" sz="2400">
                <a:latin typeface="Source Sans Pro"/>
              </a:rPr>
              <a:t>ensure the entity operates in a financially responsible manner, by prudently managing its assets and liabilities and </a:t>
            </a:r>
            <a:r>
              <a:rPr lang="en-US" sz="2400" err="1">
                <a:latin typeface="Source Sans Pro"/>
              </a:rPr>
              <a:t>endeavouring</a:t>
            </a:r>
            <a:r>
              <a:rPr lang="en-US" sz="2400">
                <a:latin typeface="Source Sans Pro"/>
              </a:rPr>
              <a:t> to ensure long-term financial viability.</a:t>
            </a:r>
          </a:p>
          <a:p>
            <a:pPr marL="342900" indent="-342900">
              <a:buFont typeface="Arial" panose="020B0604020202020204" pitchFamily="34" charset="0"/>
              <a:buChar char="•"/>
            </a:pPr>
            <a:endParaRPr lang="en-NZ" sz="2400"/>
          </a:p>
        </p:txBody>
      </p:sp>
    </p:spTree>
    <p:extLst>
      <p:ext uri="{BB962C8B-B14F-4D97-AF65-F5344CB8AC3E}">
        <p14:creationId xmlns:p14="http://schemas.microsoft.com/office/powerpoint/2010/main" val="283338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26C5-B36E-4FFE-A7F9-E8DF17E53A7D}"/>
              </a:ext>
            </a:extLst>
          </p:cNvPr>
          <p:cNvSpPr>
            <a:spLocks noGrp="1"/>
          </p:cNvSpPr>
          <p:nvPr>
            <p:ph type="title"/>
          </p:nvPr>
        </p:nvSpPr>
        <p:spPr>
          <a:xfrm>
            <a:off x="657678" y="736678"/>
            <a:ext cx="11258397" cy="558799"/>
          </a:xfrm>
        </p:spPr>
        <p:txBody>
          <a:bodyPr>
            <a:normAutofit fontScale="90000"/>
          </a:bodyPr>
          <a:lstStyle/>
          <a:p>
            <a:r>
              <a:rPr lang="en-NZ"/>
              <a:t>How are statutory Crown entity boards different from commercial or NGO boards? (2)</a:t>
            </a:r>
          </a:p>
        </p:txBody>
      </p:sp>
      <p:sp>
        <p:nvSpPr>
          <p:cNvPr id="3" name="Text Placeholder 2">
            <a:extLst>
              <a:ext uri="{FF2B5EF4-FFF2-40B4-BE49-F238E27FC236}">
                <a16:creationId xmlns:a16="http://schemas.microsoft.com/office/drawing/2014/main" id="{D0F0EDF1-B37D-47C0-8F7D-E0F7EC700846}"/>
              </a:ext>
            </a:extLst>
          </p:cNvPr>
          <p:cNvSpPr>
            <a:spLocks noGrp="1"/>
          </p:cNvSpPr>
          <p:nvPr>
            <p:ph type="body" idx="1"/>
          </p:nvPr>
        </p:nvSpPr>
        <p:spPr>
          <a:xfrm>
            <a:off x="657680" y="1392585"/>
            <a:ext cx="10815634" cy="4446356"/>
          </a:xfrm>
        </p:spPr>
        <p:txBody>
          <a:bodyPr lIns="91440" tIns="45720" rIns="91440" bIns="45720" anchor="t">
            <a:noAutofit/>
          </a:bodyPr>
          <a:lstStyle/>
          <a:p>
            <a:r>
              <a:rPr lang="en-US" i="1">
                <a:latin typeface="Source Sans Pro"/>
                <a:ea typeface="Source Sans Pro"/>
              </a:rPr>
              <a:t>Funding and financing</a:t>
            </a:r>
          </a:p>
          <a:p>
            <a:pPr marL="285750" indent="-285750">
              <a:buFont typeface="Arial" panose="020B0604020202020204" pitchFamily="34" charset="0"/>
              <a:buChar char="•"/>
            </a:pPr>
            <a:r>
              <a:rPr lang="en-US">
                <a:latin typeface="Source Sans Pro"/>
                <a:ea typeface="Source Sans Pro"/>
              </a:rPr>
              <a:t>Crown entity boards have little discretion in raising capital. Funding can generally only be secured though a Budget bid process. Access to borrowing is also tightly controlled, whether borrowing from the Crown or commercially. </a:t>
            </a:r>
          </a:p>
          <a:p>
            <a:pPr marL="285750" indent="-285750">
              <a:buFont typeface="Arial" panose="020B0604020202020204" pitchFamily="34" charset="0"/>
              <a:buChar char="•"/>
            </a:pPr>
            <a:r>
              <a:rPr lang="en-US">
                <a:latin typeface="Source Sans Pro"/>
                <a:ea typeface="Source Sans Pro"/>
              </a:rPr>
              <a:t>Crown entities that charge fees, and/or levies for services also have little or no discretion in adjusting prices. These can generally only change by approval from Parliament, Executive Council or Ministers following a funding review which in turn involves public consultation. </a:t>
            </a:r>
            <a:endParaRPr lang="en-US" i="1">
              <a:latin typeface="Source Sans Pro"/>
              <a:ea typeface="Source Sans Pro"/>
            </a:endParaRPr>
          </a:p>
          <a:p>
            <a:r>
              <a:rPr lang="en-US" i="1">
                <a:latin typeface="Source Sans Pro"/>
                <a:ea typeface="Source Sans Pro"/>
              </a:rPr>
              <a:t>Public scrutiny  and accountability</a:t>
            </a:r>
          </a:p>
          <a:p>
            <a:pPr marL="285750" indent="-285750">
              <a:buFont typeface="Arial" panose="020B0604020202020204" pitchFamily="34" charset="0"/>
              <a:buChar char="•"/>
            </a:pPr>
            <a:r>
              <a:rPr lang="en-US">
                <a:latin typeface="Source Sans Pro"/>
                <a:ea typeface="Source Sans Pro"/>
              </a:rPr>
              <a:t>Crown entities experience a high level of public scrutiny and accountability. A Crown entity board is directly accountable to Parliament (CEA Part 4), as well as to the Responsible Minister (CEA S.26), and the Chair may be summoned to answer select committee questions on conduct and performance. The Official Information Act and Public Records Act apply. </a:t>
            </a:r>
          </a:p>
          <a:p>
            <a:pPr marL="285750" indent="-285750">
              <a:buFont typeface="Arial" panose="020B0604020202020204" pitchFamily="34" charset="0"/>
              <a:buChar char="•"/>
            </a:pPr>
            <a:r>
              <a:rPr lang="en-US">
                <a:latin typeface="Source Sans Pro"/>
                <a:ea typeface="Source Sans Pro"/>
              </a:rPr>
              <a:t>More generally, Crown entities are often much more in the public eye than a commercial or non-government </a:t>
            </a:r>
            <a:r>
              <a:rPr lang="en-US" err="1">
                <a:latin typeface="Source Sans Pro"/>
                <a:ea typeface="Source Sans Pro"/>
              </a:rPr>
              <a:t>organisation</a:t>
            </a:r>
            <a:r>
              <a:rPr lang="en-US">
                <a:latin typeface="Source Sans Pro"/>
                <a:ea typeface="Source Sans Pro"/>
              </a:rPr>
              <a:t>, often with strong media interest.</a:t>
            </a:r>
          </a:p>
          <a:p>
            <a:pPr marL="285750" indent="-285750">
              <a:buFont typeface="Arial" panose="020B0604020202020204" pitchFamily="34" charset="0"/>
              <a:buChar char="•"/>
            </a:pPr>
            <a:endParaRPr lang="en-US">
              <a:latin typeface="Source Sans Pro"/>
              <a:ea typeface="Source Sans Pro"/>
            </a:endParaRPr>
          </a:p>
          <a:p>
            <a:endParaRPr lang="en-US"/>
          </a:p>
        </p:txBody>
      </p:sp>
    </p:spTree>
    <p:extLst>
      <p:ext uri="{BB962C8B-B14F-4D97-AF65-F5344CB8AC3E}">
        <p14:creationId xmlns:p14="http://schemas.microsoft.com/office/powerpoint/2010/main" val="4089628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3BB0-66F0-44E5-9002-BE42CBD40F94}"/>
              </a:ext>
            </a:extLst>
          </p:cNvPr>
          <p:cNvSpPr>
            <a:spLocks noGrp="1"/>
          </p:cNvSpPr>
          <p:nvPr>
            <p:ph type="title"/>
          </p:nvPr>
        </p:nvSpPr>
        <p:spPr>
          <a:xfrm>
            <a:off x="748723" y="489143"/>
            <a:ext cx="10515600" cy="558799"/>
          </a:xfrm>
        </p:spPr>
        <p:txBody>
          <a:bodyPr/>
          <a:lstStyle/>
          <a:p>
            <a:r>
              <a:rPr lang="en-NZ"/>
              <a:t>Individually, board members are expected to:</a:t>
            </a:r>
          </a:p>
        </p:txBody>
      </p:sp>
      <p:sp>
        <p:nvSpPr>
          <p:cNvPr id="3" name="Text Placeholder 2">
            <a:extLst>
              <a:ext uri="{FF2B5EF4-FFF2-40B4-BE49-F238E27FC236}">
                <a16:creationId xmlns:a16="http://schemas.microsoft.com/office/drawing/2014/main" id="{D5EA18F3-ACF1-46CE-BB8F-5451C88BA8BF}"/>
              </a:ext>
            </a:extLst>
          </p:cNvPr>
          <p:cNvSpPr>
            <a:spLocks noGrp="1"/>
          </p:cNvSpPr>
          <p:nvPr>
            <p:ph type="body" idx="1"/>
          </p:nvPr>
        </p:nvSpPr>
        <p:spPr>
          <a:xfrm>
            <a:off x="748723" y="1368240"/>
            <a:ext cx="10704368" cy="1500187"/>
          </a:xfrm>
        </p:spPr>
        <p:txBody>
          <a:bodyPr lIns="91440" tIns="45720" rIns="91440" bIns="45720" anchor="t"/>
          <a:lstStyle/>
          <a:p>
            <a:pPr marL="342900" indent="-342900">
              <a:lnSpc>
                <a:spcPct val="95000"/>
              </a:lnSpc>
              <a:buFont typeface="Arial" panose="020B0604020202020204" pitchFamily="34" charset="0"/>
              <a:buChar char="•"/>
            </a:pPr>
            <a:r>
              <a:rPr lang="en-US" sz="2400">
                <a:latin typeface="Source Sans Pro"/>
              </a:rPr>
              <a:t>comply with the Crown Entities Act, their entity’s enabling Act and other relevant legislation</a:t>
            </a:r>
          </a:p>
          <a:p>
            <a:pPr marL="342900" indent="-342900">
              <a:lnSpc>
                <a:spcPct val="95000"/>
              </a:lnSpc>
              <a:buFont typeface="Arial" panose="020B0604020202020204" pitchFamily="34" charset="0"/>
              <a:buChar char="•"/>
            </a:pPr>
            <a:r>
              <a:rPr lang="en-US" sz="2400">
                <a:latin typeface="Source Sans Pro"/>
              </a:rPr>
              <a:t>act with honesty and integrity </a:t>
            </a:r>
            <a:endParaRPr lang="en-US" sz="2400"/>
          </a:p>
          <a:p>
            <a:pPr marL="342900" indent="-342900">
              <a:lnSpc>
                <a:spcPct val="95000"/>
              </a:lnSpc>
              <a:buFont typeface="Arial" panose="020B0604020202020204" pitchFamily="34" charset="0"/>
              <a:buChar char="•"/>
            </a:pPr>
            <a:r>
              <a:rPr lang="en-US" sz="2400">
                <a:latin typeface="Source Sans Pro"/>
              </a:rPr>
              <a:t>act in good faith and not at the expense of the entity’s interests</a:t>
            </a:r>
          </a:p>
          <a:p>
            <a:pPr marL="342900" indent="-342900">
              <a:lnSpc>
                <a:spcPct val="95000"/>
              </a:lnSpc>
              <a:buFont typeface="Arial" panose="020B0604020202020204" pitchFamily="34" charset="0"/>
              <a:buChar char="•"/>
            </a:pPr>
            <a:r>
              <a:rPr lang="en-US" sz="2400">
                <a:latin typeface="Source Sans Pro"/>
              </a:rPr>
              <a:t>act with reasonable care, diligence and skill (as a ‘reasonable person’ would in the same circumstances)</a:t>
            </a:r>
          </a:p>
          <a:p>
            <a:pPr marL="342900" indent="-342900">
              <a:lnSpc>
                <a:spcPct val="95000"/>
              </a:lnSpc>
              <a:buFont typeface="Arial" panose="020B0604020202020204" pitchFamily="34" charset="0"/>
              <a:buChar char="•"/>
            </a:pPr>
            <a:r>
              <a:rPr lang="en-US" sz="2400">
                <a:latin typeface="Source Sans Pro"/>
              </a:rPr>
              <a:t>avoid disclosing information obtained in their capacity as a member, unless in specified circumstances.</a:t>
            </a:r>
          </a:p>
          <a:p>
            <a:pPr>
              <a:lnSpc>
                <a:spcPct val="95000"/>
              </a:lnSpc>
              <a:buFont typeface="Wingdings" pitchFamily="2" charset="2"/>
              <a:buNone/>
            </a:pPr>
            <a:r>
              <a:rPr lang="en-US" sz="2400">
                <a:latin typeface="Source Sans Pro"/>
              </a:rPr>
              <a:t>Note that both the board and its individual members can be sanctioned for a breach of duties.</a:t>
            </a:r>
            <a:endParaRPr lang="en-US" sz="2400"/>
          </a:p>
          <a:p>
            <a:endParaRPr lang="en-NZ" sz="2400"/>
          </a:p>
        </p:txBody>
      </p:sp>
    </p:spTree>
    <p:extLst>
      <p:ext uri="{BB962C8B-B14F-4D97-AF65-F5344CB8AC3E}">
        <p14:creationId xmlns:p14="http://schemas.microsoft.com/office/powerpoint/2010/main" val="3217201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D424-53AA-45E3-A7F0-A72B741EE420}"/>
              </a:ext>
            </a:extLst>
          </p:cNvPr>
          <p:cNvSpPr>
            <a:spLocks noGrp="1"/>
          </p:cNvSpPr>
          <p:nvPr>
            <p:ph type="title"/>
          </p:nvPr>
        </p:nvSpPr>
        <p:spPr>
          <a:xfrm>
            <a:off x="838200" y="590744"/>
            <a:ext cx="10515600" cy="558799"/>
          </a:xfrm>
        </p:spPr>
        <p:txBody>
          <a:bodyPr/>
          <a:lstStyle/>
          <a:p>
            <a:r>
              <a:rPr lang="en-NZ"/>
              <a:t>Performance assurance …</a:t>
            </a:r>
          </a:p>
        </p:txBody>
      </p:sp>
      <p:sp>
        <p:nvSpPr>
          <p:cNvPr id="3" name="Text Placeholder 2">
            <a:extLst>
              <a:ext uri="{FF2B5EF4-FFF2-40B4-BE49-F238E27FC236}">
                <a16:creationId xmlns:a16="http://schemas.microsoft.com/office/drawing/2014/main" id="{77F4F5DB-E0A6-4DA9-8E3C-9B541AF0EEEE}"/>
              </a:ext>
            </a:extLst>
          </p:cNvPr>
          <p:cNvSpPr>
            <a:spLocks noGrp="1"/>
          </p:cNvSpPr>
          <p:nvPr>
            <p:ph type="body" idx="1"/>
          </p:nvPr>
        </p:nvSpPr>
        <p:spPr>
          <a:xfrm>
            <a:off x="838199" y="1220458"/>
            <a:ext cx="10125365" cy="1500187"/>
          </a:xfrm>
        </p:spPr>
        <p:txBody>
          <a:bodyPr lIns="91440" tIns="45720" rIns="91440" bIns="45720" anchor="t"/>
          <a:lstStyle/>
          <a:p>
            <a:pPr marL="342900" indent="-342900">
              <a:lnSpc>
                <a:spcPct val="90000"/>
              </a:lnSpc>
              <a:buFont typeface="Arial" panose="020B0604020202020204" pitchFamily="34" charset="0"/>
              <a:buChar char="•"/>
            </a:pPr>
            <a:r>
              <a:rPr lang="en-US" sz="2400">
                <a:latin typeface="Source Sans Pro"/>
              </a:rPr>
              <a:t>Boards have the primary responsibility for monitoring and reporting on a Crown entity’s performance – they must know what is happening in their agency.</a:t>
            </a:r>
            <a:endParaRPr lang="en-US" sz="2400"/>
          </a:p>
          <a:p>
            <a:pPr marL="342900" indent="-342900">
              <a:buFont typeface="Arial" panose="020B0604020202020204" pitchFamily="34" charset="0"/>
              <a:buChar char="•"/>
            </a:pPr>
            <a:r>
              <a:rPr lang="en-US" sz="2400">
                <a:latin typeface="Source Sans Pro"/>
              </a:rPr>
              <a:t>Ministers have both a need and a right to know - boards should provide information on which valid judgments can be made about an entity’s performance. </a:t>
            </a:r>
            <a:endParaRPr lang="en-US" sz="2400"/>
          </a:p>
          <a:p>
            <a:pPr marL="342900" indent="-342900">
              <a:lnSpc>
                <a:spcPct val="90000"/>
              </a:lnSpc>
              <a:buFont typeface="Arial" panose="020B0604020202020204" pitchFamily="34" charset="0"/>
              <a:buChar char="•"/>
            </a:pPr>
            <a:r>
              <a:rPr lang="en-US" sz="2400">
                <a:latin typeface="Source Sans Pro"/>
              </a:rPr>
              <a:t>Boards are expected to work constructively with Ministers and monitoring departments to identify the performance measures and standards that will support accurate and appropriate judgments about the Crown entity's performance and progress.</a:t>
            </a:r>
            <a:endParaRPr lang="en-US" sz="2400"/>
          </a:p>
          <a:p>
            <a:pPr marL="342900" indent="-342900">
              <a:buFont typeface="Arial" panose="020B0604020202020204" pitchFamily="34" charset="0"/>
              <a:buChar char="•"/>
            </a:pPr>
            <a:endParaRPr lang="en-NZ" sz="2400"/>
          </a:p>
        </p:txBody>
      </p:sp>
    </p:spTree>
    <p:extLst>
      <p:ext uri="{BB962C8B-B14F-4D97-AF65-F5344CB8AC3E}">
        <p14:creationId xmlns:p14="http://schemas.microsoft.com/office/powerpoint/2010/main" val="614539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A05A-3440-4515-9471-AD815D943B65}"/>
              </a:ext>
            </a:extLst>
          </p:cNvPr>
          <p:cNvSpPr>
            <a:spLocks noGrp="1"/>
          </p:cNvSpPr>
          <p:nvPr>
            <p:ph type="title"/>
          </p:nvPr>
        </p:nvSpPr>
        <p:spPr>
          <a:xfrm>
            <a:off x="831850" y="618453"/>
            <a:ext cx="10515600" cy="558799"/>
          </a:xfrm>
        </p:spPr>
        <p:txBody>
          <a:bodyPr/>
          <a:lstStyle/>
          <a:p>
            <a:r>
              <a:rPr lang="en-NZ"/>
              <a:t>Liabilities and indemnities</a:t>
            </a:r>
          </a:p>
        </p:txBody>
      </p:sp>
      <p:sp>
        <p:nvSpPr>
          <p:cNvPr id="3" name="Text Placeholder 2">
            <a:extLst>
              <a:ext uri="{FF2B5EF4-FFF2-40B4-BE49-F238E27FC236}">
                <a16:creationId xmlns:a16="http://schemas.microsoft.com/office/drawing/2014/main" id="{FF85BA49-EF22-463D-A91C-84A13B88DDCD}"/>
              </a:ext>
            </a:extLst>
          </p:cNvPr>
          <p:cNvSpPr>
            <a:spLocks noGrp="1"/>
          </p:cNvSpPr>
          <p:nvPr>
            <p:ph type="body" idx="1"/>
          </p:nvPr>
        </p:nvSpPr>
        <p:spPr>
          <a:xfrm>
            <a:off x="831849" y="1534494"/>
            <a:ext cx="10316441" cy="1500187"/>
          </a:xfrm>
        </p:spPr>
        <p:txBody>
          <a:bodyPr lIns="91440" tIns="45720" rIns="91440" bIns="45720" anchor="t"/>
          <a:lstStyle/>
          <a:p>
            <a:pPr marL="342900" indent="-342900">
              <a:lnSpc>
                <a:spcPct val="90000"/>
              </a:lnSpc>
              <a:buFont typeface="Arial" panose="020B0604020202020204" pitchFamily="34" charset="0"/>
              <a:buChar char="•"/>
            </a:pPr>
            <a:r>
              <a:rPr lang="en-US" sz="2400">
                <a:latin typeface="Source Sans Pro"/>
              </a:rPr>
              <a:t>The Crown Entities Act gives individual members and other personnel immunity from civil liability when they have acted in good faith in performance or intended performance of the entity’s functions.</a:t>
            </a:r>
            <a:endParaRPr lang="en-US" sz="2400"/>
          </a:p>
          <a:p>
            <a:pPr marL="342900" indent="-342900">
              <a:lnSpc>
                <a:spcPct val="90000"/>
              </a:lnSpc>
              <a:buFont typeface="Arial" panose="020B0604020202020204" pitchFamily="34" charset="0"/>
              <a:buChar char="•"/>
            </a:pPr>
            <a:r>
              <a:rPr lang="en-US" sz="2400">
                <a:latin typeface="Source Sans Pro"/>
              </a:rPr>
              <a:t>There is no immunity from criminal liability.</a:t>
            </a:r>
            <a:endParaRPr lang="en-US" sz="2400"/>
          </a:p>
          <a:p>
            <a:pPr marL="342900" indent="-342900">
              <a:lnSpc>
                <a:spcPct val="90000"/>
              </a:lnSpc>
              <a:buFont typeface="Arial" panose="020B0604020202020204" pitchFamily="34" charset="0"/>
              <a:buChar char="•"/>
            </a:pPr>
            <a:r>
              <a:rPr lang="en-US" sz="2400">
                <a:latin typeface="Source Sans Pro"/>
              </a:rPr>
              <a:t>A board may indemnify and insure its members and other statutory entity personnel.</a:t>
            </a:r>
            <a:endParaRPr lang="en-US" sz="2400"/>
          </a:p>
          <a:p>
            <a:pPr marL="342900" indent="-342900">
              <a:lnSpc>
                <a:spcPct val="90000"/>
              </a:lnSpc>
              <a:buFont typeface="Arial" panose="020B0604020202020204" pitchFamily="34" charset="0"/>
              <a:buChar char="•"/>
            </a:pPr>
            <a:r>
              <a:rPr lang="en-US" sz="2400">
                <a:latin typeface="Source Sans Pro"/>
              </a:rPr>
              <a:t>An office holder or employee will not be covered for any act or omission made in bad faith and/or not conducted in the performance or intended performance of the entity’s functions.</a:t>
            </a:r>
            <a:endParaRPr lang="en-US" sz="2400"/>
          </a:p>
          <a:p>
            <a:endParaRPr lang="en-NZ" sz="2400"/>
          </a:p>
        </p:txBody>
      </p:sp>
    </p:spTree>
    <p:extLst>
      <p:ext uri="{BB962C8B-B14F-4D97-AF65-F5344CB8AC3E}">
        <p14:creationId xmlns:p14="http://schemas.microsoft.com/office/powerpoint/2010/main" val="3041372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2401-7DEE-4E27-93EB-7D1C030F78F4}"/>
              </a:ext>
            </a:extLst>
          </p:cNvPr>
          <p:cNvSpPr>
            <a:spLocks noGrp="1"/>
          </p:cNvSpPr>
          <p:nvPr>
            <p:ph type="title"/>
          </p:nvPr>
        </p:nvSpPr>
        <p:spPr/>
        <p:txBody>
          <a:bodyPr/>
          <a:lstStyle/>
          <a:p>
            <a:pPr marL="514350" indent="-514350">
              <a:buFont typeface="+mj-lt"/>
              <a:buAutoNum type="arabicPeriod" startAt="7"/>
            </a:pPr>
            <a:r>
              <a:rPr lang="en-NZ"/>
              <a:t>Preserving the integrity of public service values means ….</a:t>
            </a:r>
          </a:p>
        </p:txBody>
      </p:sp>
    </p:spTree>
    <p:extLst>
      <p:ext uri="{BB962C8B-B14F-4D97-AF65-F5344CB8AC3E}">
        <p14:creationId xmlns:p14="http://schemas.microsoft.com/office/powerpoint/2010/main" val="230632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BA52-F93F-4408-B9B5-17EE2FE09853}"/>
              </a:ext>
            </a:extLst>
          </p:cNvPr>
          <p:cNvSpPr>
            <a:spLocks noGrp="1"/>
          </p:cNvSpPr>
          <p:nvPr>
            <p:ph type="title"/>
          </p:nvPr>
        </p:nvSpPr>
        <p:spPr>
          <a:xfrm>
            <a:off x="838200" y="914016"/>
            <a:ext cx="10515600" cy="558799"/>
          </a:xfrm>
        </p:spPr>
        <p:txBody>
          <a:bodyPr/>
          <a:lstStyle/>
          <a:p>
            <a:r>
              <a:rPr lang="en-NZ"/>
              <a:t>… you will have actively considered conflicts of interest for accepting your appointment</a:t>
            </a:r>
          </a:p>
        </p:txBody>
      </p:sp>
      <p:sp>
        <p:nvSpPr>
          <p:cNvPr id="3" name="Text Placeholder 2">
            <a:extLst>
              <a:ext uri="{FF2B5EF4-FFF2-40B4-BE49-F238E27FC236}">
                <a16:creationId xmlns:a16="http://schemas.microsoft.com/office/drawing/2014/main" id="{124A3ACD-1C77-418B-A093-FEAC7C033765}"/>
              </a:ext>
            </a:extLst>
          </p:cNvPr>
          <p:cNvSpPr>
            <a:spLocks noGrp="1"/>
          </p:cNvSpPr>
          <p:nvPr>
            <p:ph type="body" idx="1"/>
          </p:nvPr>
        </p:nvSpPr>
        <p:spPr>
          <a:xfrm>
            <a:off x="838199" y="1599149"/>
            <a:ext cx="9700491" cy="1500187"/>
          </a:xfrm>
        </p:spPr>
        <p:txBody>
          <a:bodyPr lIns="91440" tIns="45720" rIns="91440" bIns="45720" anchor="t"/>
          <a:lstStyle/>
          <a:p>
            <a:pPr marL="342900" indent="-342900">
              <a:buFont typeface="Arial" panose="020B0604020202020204" pitchFamily="34" charset="0"/>
              <a:buChar char="•"/>
            </a:pPr>
            <a:r>
              <a:rPr lang="en-US" sz="2000">
                <a:latin typeface="Source Sans Pro"/>
              </a:rPr>
              <a:t>Before appointment, a prospective board member must disclose to the Minister the nature and extent of all interests that they have, or are likely to have, in matters relating to the entity.</a:t>
            </a:r>
            <a:endParaRPr lang="en-US" sz="2000"/>
          </a:p>
          <a:p>
            <a:pPr marL="342900" indent="-342900">
              <a:buFont typeface="Arial" panose="020B0604020202020204" pitchFamily="34" charset="0"/>
              <a:buChar char="•"/>
            </a:pPr>
            <a:r>
              <a:rPr lang="en-US" sz="2000">
                <a:latin typeface="Source Sans Pro"/>
              </a:rPr>
              <a:t>The responsible Minister is required to confirm, in the submission to APH, that this disclosure has been made.</a:t>
            </a:r>
            <a:endParaRPr lang="en-US" sz="2000"/>
          </a:p>
          <a:p>
            <a:pPr marL="342900" indent="-342900">
              <a:buFont typeface="Arial" panose="020B0604020202020204" pitchFamily="34" charset="0"/>
              <a:buChar char="•"/>
            </a:pPr>
            <a:r>
              <a:rPr lang="en-US" sz="2000">
                <a:latin typeface="Source Sans Pro"/>
              </a:rPr>
              <a:t>The nature of the interests to be disclosed are specified in legislation (see next slide).</a:t>
            </a:r>
            <a:endParaRPr lang="en-US" sz="2000"/>
          </a:p>
          <a:p>
            <a:pPr algn="l" fontAlgn="base"/>
            <a:r>
              <a:rPr lang="en-NZ" sz="2000" b="0" i="0">
                <a:solidFill>
                  <a:srgbClr val="000000"/>
                </a:solidFill>
                <a:effectLst/>
                <a:latin typeface="Source Sans Pro" panose="020B0503030403020204" pitchFamily="34" charset="0"/>
                <a:ea typeface="Source Sans Pro" panose="020B0503030403020204" pitchFamily="34" charset="0"/>
              </a:rPr>
              <a:t>Note that before appointment as a board member, the person must—</a:t>
            </a:r>
          </a:p>
          <a:p>
            <a:pPr algn="just" fontAlgn="base"/>
            <a:r>
              <a:rPr lang="en-NZ" sz="2000" b="0" i="0">
                <a:solidFill>
                  <a:srgbClr val="000000"/>
                </a:solidFill>
                <a:effectLst/>
                <a:latin typeface="Source Sans Pro" panose="020B0503030403020204" pitchFamily="34" charset="0"/>
                <a:ea typeface="Source Sans Pro" panose="020B0503030403020204" pitchFamily="34" charset="0"/>
              </a:rPr>
              <a:t>(a) consent in writing to being a member; and</a:t>
            </a:r>
          </a:p>
          <a:p>
            <a:pPr algn="just" fontAlgn="base"/>
            <a:r>
              <a:rPr lang="en-NZ" sz="2000" b="0" i="0">
                <a:solidFill>
                  <a:srgbClr val="000000"/>
                </a:solidFill>
                <a:effectLst/>
                <a:latin typeface="Source Sans Pro" panose="020B0503030403020204" pitchFamily="34" charset="0"/>
                <a:ea typeface="Source Sans Pro" panose="020B0503030403020204" pitchFamily="34" charset="0"/>
              </a:rPr>
              <a:t>(b) certify that they are not disqualified from being a member; and</a:t>
            </a:r>
          </a:p>
          <a:p>
            <a:pPr algn="just" fontAlgn="base"/>
            <a:r>
              <a:rPr lang="en-NZ" sz="2000" b="0" i="0">
                <a:solidFill>
                  <a:srgbClr val="000000"/>
                </a:solidFill>
                <a:effectLst/>
                <a:latin typeface="Source Sans Pro"/>
              </a:rPr>
              <a:t>(c) disclose to the responsible Minister the nature and extent (including monetary value, if quantifiable) of all interests</a:t>
            </a:r>
            <a:r>
              <a:rPr lang="en-NZ" sz="2000">
                <a:solidFill>
                  <a:srgbClr val="000000"/>
                </a:solidFill>
                <a:latin typeface="Source Sans Pro"/>
              </a:rPr>
              <a:t>.</a:t>
            </a:r>
            <a:endParaRPr lang="en-NZ" sz="2000"/>
          </a:p>
        </p:txBody>
      </p:sp>
    </p:spTree>
    <p:extLst>
      <p:ext uri="{BB962C8B-B14F-4D97-AF65-F5344CB8AC3E}">
        <p14:creationId xmlns:p14="http://schemas.microsoft.com/office/powerpoint/2010/main" val="3966737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D17F-7DC7-42EF-AB99-EE8767D50F5B}"/>
              </a:ext>
            </a:extLst>
          </p:cNvPr>
          <p:cNvSpPr>
            <a:spLocks noGrp="1"/>
          </p:cNvSpPr>
          <p:nvPr>
            <p:ph type="title"/>
          </p:nvPr>
        </p:nvSpPr>
        <p:spPr>
          <a:xfrm>
            <a:off x="831849" y="978671"/>
            <a:ext cx="10515600" cy="558799"/>
          </a:xfrm>
        </p:spPr>
        <p:txBody>
          <a:bodyPr/>
          <a:lstStyle/>
          <a:p>
            <a:r>
              <a:rPr lang="en-NZ"/>
              <a:t>… following your appointment, you should continue to disclose interests …</a:t>
            </a:r>
          </a:p>
        </p:txBody>
      </p:sp>
      <p:sp>
        <p:nvSpPr>
          <p:cNvPr id="3" name="Text Placeholder 2">
            <a:extLst>
              <a:ext uri="{FF2B5EF4-FFF2-40B4-BE49-F238E27FC236}">
                <a16:creationId xmlns:a16="http://schemas.microsoft.com/office/drawing/2014/main" id="{DD0040F8-9C38-4595-A0DE-BCFE307EE203}"/>
              </a:ext>
            </a:extLst>
          </p:cNvPr>
          <p:cNvSpPr>
            <a:spLocks noGrp="1"/>
          </p:cNvSpPr>
          <p:nvPr>
            <p:ph type="body" idx="1"/>
          </p:nvPr>
        </p:nvSpPr>
        <p:spPr>
          <a:xfrm>
            <a:off x="831849" y="1617621"/>
            <a:ext cx="10011641" cy="1500187"/>
          </a:xfrm>
        </p:spPr>
        <p:txBody>
          <a:bodyPr lIns="91440" tIns="45720" rIns="91440" bIns="45720" anchor="t"/>
          <a:lstStyle/>
          <a:p>
            <a:r>
              <a:rPr lang="en-US" sz="2400"/>
              <a:t>Interests must be disclosed if you: </a:t>
            </a:r>
          </a:p>
          <a:p>
            <a:pPr marL="285750" indent="-285750">
              <a:buFont typeface="Arial" panose="020B0604020202020204" pitchFamily="34" charset="0"/>
              <a:buChar char="•"/>
            </a:pPr>
            <a:r>
              <a:rPr lang="en-US" sz="2400"/>
              <a:t>may derive a financial benefit (including remuneration as an employee)</a:t>
            </a:r>
          </a:p>
          <a:p>
            <a:pPr marL="285750" indent="-285750">
              <a:buFont typeface="Arial" panose="020B0604020202020204" pitchFamily="34" charset="0"/>
              <a:buChar char="•"/>
            </a:pPr>
            <a:r>
              <a:rPr lang="en-US" sz="2400"/>
              <a:t>are the spouse, de facto partner, child or parent of a person who may derive a financial benefit</a:t>
            </a:r>
          </a:p>
          <a:p>
            <a:pPr marL="285750" indent="-285750">
              <a:buFont typeface="Arial" panose="020B0604020202020204" pitchFamily="34" charset="0"/>
              <a:buChar char="•"/>
            </a:pPr>
            <a:r>
              <a:rPr lang="en-US" sz="2400"/>
              <a:t>have a financial interest in a person to whom the matter relates</a:t>
            </a:r>
          </a:p>
          <a:p>
            <a:pPr marL="285750" indent="-285750">
              <a:buFont typeface="Arial" panose="020B0604020202020204" pitchFamily="34" charset="0"/>
              <a:buChar char="•"/>
            </a:pPr>
            <a:r>
              <a:rPr lang="en-US" sz="2400"/>
              <a:t>are a partner, director, officer, board member, or trustee of a person who may have a financial interest in a person to whom the matter relates</a:t>
            </a:r>
          </a:p>
          <a:p>
            <a:pPr marL="285750" indent="-285750">
              <a:buFont typeface="Arial" panose="020B0604020202020204" pitchFamily="34" charset="0"/>
              <a:buChar char="•"/>
            </a:pPr>
            <a:r>
              <a:rPr lang="en-US" sz="2400"/>
              <a:t>may be ‘interested’ because of a provision in the entity’s Act</a:t>
            </a:r>
          </a:p>
          <a:p>
            <a:pPr marL="285750" indent="-285750">
              <a:buFont typeface="Arial" panose="020B0604020202020204" pitchFamily="34" charset="0"/>
              <a:buChar char="•"/>
            </a:pPr>
            <a:r>
              <a:rPr lang="en-US" sz="2400">
                <a:latin typeface="Source Sans Pro"/>
              </a:rPr>
              <a:t>are otherwise directly or indirectly interested in the matter (‘interests’ are not only financial).</a:t>
            </a:r>
            <a:endParaRPr lang="en-US" sz="2400"/>
          </a:p>
          <a:p>
            <a:pPr marL="285750" indent="-285750">
              <a:buFont typeface="Arial" panose="020B0604020202020204" pitchFamily="34" charset="0"/>
              <a:buChar char="•"/>
            </a:pPr>
            <a:endParaRPr lang="en-NZ" sz="2400"/>
          </a:p>
        </p:txBody>
      </p:sp>
    </p:spTree>
    <p:extLst>
      <p:ext uri="{BB962C8B-B14F-4D97-AF65-F5344CB8AC3E}">
        <p14:creationId xmlns:p14="http://schemas.microsoft.com/office/powerpoint/2010/main" val="926260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860F-C3F7-4E57-ADF3-80DF616F4DC2}"/>
              </a:ext>
            </a:extLst>
          </p:cNvPr>
          <p:cNvSpPr>
            <a:spLocks noGrp="1"/>
          </p:cNvSpPr>
          <p:nvPr>
            <p:ph type="title"/>
          </p:nvPr>
        </p:nvSpPr>
        <p:spPr>
          <a:xfrm>
            <a:off x="647122" y="904780"/>
            <a:ext cx="10515600" cy="558799"/>
          </a:xfrm>
        </p:spPr>
        <p:txBody>
          <a:bodyPr/>
          <a:lstStyle/>
          <a:p>
            <a:r>
              <a:rPr lang="en-NZ"/>
              <a:t>… and, if practicable, proactively manage any conflicts of interest that arise</a:t>
            </a:r>
          </a:p>
        </p:txBody>
      </p:sp>
      <p:sp>
        <p:nvSpPr>
          <p:cNvPr id="3" name="Text Placeholder 2">
            <a:extLst>
              <a:ext uri="{FF2B5EF4-FFF2-40B4-BE49-F238E27FC236}">
                <a16:creationId xmlns:a16="http://schemas.microsoft.com/office/drawing/2014/main" id="{E4D851F6-C412-49BA-B373-30C794761059}"/>
              </a:ext>
            </a:extLst>
          </p:cNvPr>
          <p:cNvSpPr>
            <a:spLocks noGrp="1"/>
          </p:cNvSpPr>
          <p:nvPr>
            <p:ph type="body" idx="1"/>
          </p:nvPr>
        </p:nvSpPr>
        <p:spPr>
          <a:xfrm>
            <a:off x="744681" y="1691512"/>
            <a:ext cx="10418041" cy="1500187"/>
          </a:xfrm>
        </p:spPr>
        <p:txBody>
          <a:bodyPr lIns="91440" tIns="45720" rIns="91440" bIns="45720" anchor="t"/>
          <a:lstStyle/>
          <a:p>
            <a:pPr>
              <a:lnSpc>
                <a:spcPct val="80000"/>
              </a:lnSpc>
              <a:spcAft>
                <a:spcPts val="600"/>
              </a:spcAft>
            </a:pPr>
            <a:r>
              <a:rPr lang="en-US" sz="2000"/>
              <a:t>A board member of a statutory entity, who has an interest (as defined in legislation): </a:t>
            </a:r>
          </a:p>
          <a:p>
            <a:pPr marL="285750" indent="-285750">
              <a:lnSpc>
                <a:spcPct val="80000"/>
              </a:lnSpc>
              <a:buFont typeface="Arial" panose="020B0604020202020204" pitchFamily="34" charset="0"/>
              <a:buChar char="•"/>
            </a:pPr>
            <a:r>
              <a:rPr lang="en-US">
                <a:latin typeface="Source Sans Pro"/>
              </a:rPr>
              <a:t>must</a:t>
            </a:r>
            <a:r>
              <a:rPr lang="en-US" sz="1800">
                <a:latin typeface="Source Sans Pro"/>
              </a:rPr>
              <a:t> not vote or take part in any discussion or decision of the board relating to the matter or otherwise participate in any activity of the entity that relates to the matter</a:t>
            </a:r>
          </a:p>
          <a:p>
            <a:pPr marL="285750" indent="-285750">
              <a:lnSpc>
                <a:spcPct val="80000"/>
              </a:lnSpc>
              <a:buFont typeface="Arial" panose="020B0604020202020204" pitchFamily="34" charset="0"/>
              <a:buChar char="•"/>
            </a:pPr>
            <a:r>
              <a:rPr lang="en-US">
                <a:latin typeface="Source Sans Pro"/>
              </a:rPr>
              <a:t>must</a:t>
            </a:r>
            <a:r>
              <a:rPr lang="en-US" sz="1800">
                <a:latin typeface="Source Sans Pro"/>
              </a:rPr>
              <a:t> not sign any document relating to the matter</a:t>
            </a:r>
          </a:p>
          <a:p>
            <a:pPr marL="285750" indent="-285750">
              <a:lnSpc>
                <a:spcPct val="80000"/>
              </a:lnSpc>
              <a:buFont typeface="Arial" panose="020B0604020202020204" pitchFamily="34" charset="0"/>
              <a:buChar char="•"/>
            </a:pPr>
            <a:r>
              <a:rPr lang="en-US">
                <a:latin typeface="Source Sans Pro"/>
              </a:rPr>
              <a:t>must</a:t>
            </a:r>
            <a:r>
              <a:rPr lang="en-US" sz="1800">
                <a:latin typeface="Source Sans Pro"/>
              </a:rPr>
              <a:t> be disregarded for the purpose of forming a quorum for any part of a meeting of the board relating to the matter.</a:t>
            </a:r>
          </a:p>
          <a:p>
            <a:pPr marL="171450" indent="-171450">
              <a:lnSpc>
                <a:spcPct val="80000"/>
              </a:lnSpc>
              <a:buFont typeface="Arial" panose="020B0604020202020204" pitchFamily="34" charset="0"/>
              <a:buChar char="•"/>
            </a:pPr>
            <a:endParaRPr lang="en-US" sz="1100"/>
          </a:p>
          <a:p>
            <a:pPr>
              <a:lnSpc>
                <a:spcPct val="80000"/>
              </a:lnSpc>
              <a:tabLst>
                <a:tab pos="0" algn="l"/>
              </a:tabLst>
            </a:pPr>
            <a:r>
              <a:rPr lang="en-US" sz="2000">
                <a:latin typeface="Source Sans Pro"/>
              </a:rPr>
              <a:t>Exceptions to these requirements may be made by the chair if they are satisfied it is in the public interest.</a:t>
            </a:r>
            <a:endParaRPr lang="en-US" sz="2000"/>
          </a:p>
        </p:txBody>
      </p:sp>
    </p:spTree>
    <p:extLst>
      <p:ext uri="{BB962C8B-B14F-4D97-AF65-F5344CB8AC3E}">
        <p14:creationId xmlns:p14="http://schemas.microsoft.com/office/powerpoint/2010/main" val="1153438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0841-27AD-41BA-89EC-A9F2642B46E0}"/>
              </a:ext>
            </a:extLst>
          </p:cNvPr>
          <p:cNvSpPr>
            <a:spLocks noGrp="1"/>
          </p:cNvSpPr>
          <p:nvPr>
            <p:ph type="title"/>
          </p:nvPr>
        </p:nvSpPr>
        <p:spPr>
          <a:xfrm>
            <a:off x="702541" y="803180"/>
            <a:ext cx="10515600" cy="558799"/>
          </a:xfrm>
        </p:spPr>
        <p:txBody>
          <a:bodyPr/>
          <a:lstStyle/>
          <a:p>
            <a:r>
              <a:rPr lang="en-NZ"/>
              <a:t>… and having high standards of conduct for board members and for employees</a:t>
            </a:r>
          </a:p>
        </p:txBody>
      </p:sp>
      <p:sp>
        <p:nvSpPr>
          <p:cNvPr id="3" name="Text Placeholder 2">
            <a:extLst>
              <a:ext uri="{FF2B5EF4-FFF2-40B4-BE49-F238E27FC236}">
                <a16:creationId xmlns:a16="http://schemas.microsoft.com/office/drawing/2014/main" id="{45234E45-1E70-4A4B-BA34-5E6FCEB7E44A}"/>
              </a:ext>
            </a:extLst>
          </p:cNvPr>
          <p:cNvSpPr>
            <a:spLocks noGrp="1"/>
          </p:cNvSpPr>
          <p:nvPr>
            <p:ph type="body" idx="1"/>
          </p:nvPr>
        </p:nvSpPr>
        <p:spPr>
          <a:xfrm>
            <a:off x="720725" y="1599149"/>
            <a:ext cx="10750550" cy="1500187"/>
          </a:xfrm>
        </p:spPr>
        <p:txBody>
          <a:bodyPr lIns="91440" tIns="45720" rIns="91440" bIns="45720" anchor="t"/>
          <a:lstStyle/>
          <a:p>
            <a:pPr marL="285750" indent="-285750">
              <a:buFont typeface="Arial" panose="020B0604020202020204" pitchFamily="34" charset="0"/>
              <a:buChar char="•"/>
            </a:pPr>
            <a:r>
              <a:rPr lang="en-US" sz="2400">
                <a:latin typeface="Source Sans Pro"/>
              </a:rPr>
              <a:t>The Commissioner has issued a  </a:t>
            </a:r>
            <a:r>
              <a:rPr lang="en-US" sz="2400">
                <a:latin typeface="Source Sans Pro"/>
                <a:hlinkClick r:id="rId3"/>
              </a:rPr>
              <a:t>Code of Conduct For Crown Entity Board Members - Te Kawa Mataaho Public Service Commission</a:t>
            </a:r>
            <a:endParaRPr lang="en-US"/>
          </a:p>
          <a:p>
            <a:pPr marL="285750" indent="-285750">
              <a:buFont typeface="Arial" panose="020B0604020202020204" pitchFamily="34" charset="0"/>
              <a:buChar char="•"/>
            </a:pPr>
            <a:r>
              <a:rPr lang="en-US" sz="2400">
                <a:latin typeface="Source Sans Pro"/>
              </a:rPr>
              <a:t>New board members should become familiar with their board’s policy manual or charter; in particular, its standards of integrity and conduct setting out explicit expectations in relation to potential probity issues.</a:t>
            </a:r>
            <a:endParaRPr lang="en-US" sz="2400"/>
          </a:p>
          <a:p>
            <a:pPr marL="285750" indent="-285750">
              <a:buFont typeface="Arial" panose="020B0604020202020204" pitchFamily="34" charset="0"/>
              <a:buChar char="•"/>
            </a:pPr>
            <a:r>
              <a:rPr lang="en-US" sz="2400">
                <a:latin typeface="Source Sans Pro"/>
                <a:ea typeface="Source Sans Pro"/>
              </a:rPr>
              <a:t>Boards should satisfy themselves that their entity’s own code of conduct and practices reflect the principles of the </a:t>
            </a:r>
            <a:r>
              <a:rPr lang="en-US" sz="2400">
                <a:latin typeface="Source Sans Pro"/>
                <a:ea typeface="Source Sans Pro"/>
                <a:hlinkClick r:id="rId4"/>
              </a:rPr>
              <a:t>Standards of Integrity &amp; Conduct for the State Services</a:t>
            </a:r>
            <a:r>
              <a:rPr lang="en-US" sz="2400">
                <a:latin typeface="Source Sans Pro"/>
                <a:ea typeface="Source Sans Pro"/>
              </a:rPr>
              <a:t> and related expectations (for example, on offers of gifts &amp; hospitality), and should endorse their adoption for all entity employees.</a:t>
            </a:r>
            <a:endParaRPr lang="en-US" sz="2400">
              <a:ea typeface="Source Sans Pro"/>
            </a:endParaRPr>
          </a:p>
          <a:p>
            <a:pPr marL="285750" indent="-285750">
              <a:buFont typeface="Arial" panose="020B0604020202020204" pitchFamily="34" charset="0"/>
              <a:buChar char="•"/>
            </a:pPr>
            <a:endParaRPr lang="en-NZ" sz="2400"/>
          </a:p>
        </p:txBody>
      </p:sp>
    </p:spTree>
    <p:extLst>
      <p:ext uri="{BB962C8B-B14F-4D97-AF65-F5344CB8AC3E}">
        <p14:creationId xmlns:p14="http://schemas.microsoft.com/office/powerpoint/2010/main" val="4062796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F895A-FDB1-46C7-9609-FD71F070A444}"/>
              </a:ext>
            </a:extLst>
          </p:cNvPr>
          <p:cNvSpPr>
            <a:spLocks noGrp="1"/>
          </p:cNvSpPr>
          <p:nvPr>
            <p:ph type="title"/>
          </p:nvPr>
        </p:nvSpPr>
        <p:spPr>
          <a:xfrm>
            <a:off x="831850" y="636925"/>
            <a:ext cx="10515600" cy="558799"/>
          </a:xfrm>
        </p:spPr>
        <p:txBody>
          <a:bodyPr/>
          <a:lstStyle/>
          <a:p>
            <a:r>
              <a:rPr lang="en-NZ"/>
              <a:t>Board Code of Conduct and Model Standards</a:t>
            </a:r>
          </a:p>
        </p:txBody>
      </p:sp>
      <p:sp>
        <p:nvSpPr>
          <p:cNvPr id="3" name="Text Placeholder 2">
            <a:extLst>
              <a:ext uri="{FF2B5EF4-FFF2-40B4-BE49-F238E27FC236}">
                <a16:creationId xmlns:a16="http://schemas.microsoft.com/office/drawing/2014/main" id="{5B8C9EB3-1CF5-4A56-9D38-C348DCFE8815}"/>
              </a:ext>
            </a:extLst>
          </p:cNvPr>
          <p:cNvSpPr>
            <a:spLocks noGrp="1"/>
          </p:cNvSpPr>
          <p:nvPr>
            <p:ph type="body" idx="1"/>
          </p:nvPr>
        </p:nvSpPr>
        <p:spPr>
          <a:xfrm>
            <a:off x="877481" y="1386337"/>
            <a:ext cx="9771495" cy="1500187"/>
          </a:xfrm>
        </p:spPr>
        <p:txBody>
          <a:bodyPr lIns="91440" tIns="45720" rIns="91440" bIns="45720" anchor="t"/>
          <a:lstStyle/>
          <a:p>
            <a:pPr marL="0" indent="0">
              <a:buNone/>
            </a:pPr>
            <a:r>
              <a:rPr lang="en-US" sz="2400" b="0" i="0">
                <a:solidFill>
                  <a:srgbClr val="000000"/>
                </a:solidFill>
                <a:effectLst/>
                <a:latin typeface="Source Sans Pro"/>
              </a:rPr>
              <a:t>The Public Service Commissioner has issued:</a:t>
            </a:r>
          </a:p>
          <a:p>
            <a:pPr marL="342900" indent="-342900">
              <a:buFont typeface="Arial" panose="020B0604020202020204" pitchFamily="34" charset="0"/>
              <a:buChar char="•"/>
            </a:pPr>
            <a:r>
              <a:rPr lang="en-US">
                <a:solidFill>
                  <a:srgbClr val="000000"/>
                </a:solidFill>
                <a:latin typeface="Source Sans Pro"/>
              </a:rPr>
              <a:t> </a:t>
            </a:r>
            <a:r>
              <a:rPr lang="en-US" b="0" i="0">
                <a:solidFill>
                  <a:srgbClr val="000000"/>
                </a:solidFill>
                <a:effectLst/>
                <a:latin typeface="Source Sans Pro"/>
              </a:rPr>
              <a:t>a </a:t>
            </a:r>
            <a:r>
              <a:rPr lang="en-US">
                <a:latin typeface="Source Sans Pro"/>
                <a:hlinkClick r:id="rId3">
                  <a:extLst>
                    <a:ext uri="{A12FA001-AC4F-418D-AE19-62706E023703}">
                      <ahyp:hlinkClr xmlns:ahyp="http://schemas.microsoft.com/office/drawing/2018/hyperlinkcolor" val="tx"/>
                    </a:ext>
                  </a:extLst>
                </a:hlinkClick>
              </a:rPr>
              <a:t>Code of Conduct For Crown Entity Board Members - Te Kawa Mataaho Public Service Commission</a:t>
            </a:r>
            <a:r>
              <a:rPr lang="en-US" b="0" i="0">
                <a:solidFill>
                  <a:srgbClr val="000000"/>
                </a:solidFill>
                <a:effectLst/>
                <a:latin typeface="Source Sans Pro"/>
              </a:rPr>
              <a:t> which applies to the board members of statutory entities (excluding corporations sole) and Crown entity companies (excluding Crown Research Institutes and their subsidiaries)</a:t>
            </a:r>
          </a:p>
          <a:p>
            <a:pPr marL="342900" indent="-342900">
              <a:buFont typeface="Arial" panose="020B0604020202020204" pitchFamily="34" charset="0"/>
              <a:buChar char="•"/>
            </a:pPr>
            <a:r>
              <a:rPr lang="en-US">
                <a:solidFill>
                  <a:srgbClr val="000000"/>
                </a:solidFill>
                <a:latin typeface="Source Sans Pro"/>
              </a:rPr>
              <a:t>a </a:t>
            </a:r>
            <a:r>
              <a:rPr lang="en-US">
                <a:latin typeface="Source Sans Pro"/>
                <a:hlinkClick r:id="rId4"/>
              </a:rPr>
              <a:t>Code of Conduct for the Directors of Public Finance Act 1989 Schedule 4A Companies - Te Kawa Mataaho Public Service Commission.</a:t>
            </a:r>
            <a:endParaRPr lang="en-US" b="0" i="0">
              <a:solidFill>
                <a:srgbClr val="262626"/>
              </a:solidFill>
              <a:effectLst/>
              <a:latin typeface="Source Sans Pro"/>
            </a:endParaRPr>
          </a:p>
          <a:p>
            <a:pPr marL="0" indent="0" algn="l">
              <a:buNone/>
            </a:pPr>
            <a:r>
              <a:rPr lang="en-US" sz="2400">
                <a:solidFill>
                  <a:srgbClr val="091D31"/>
                </a:solidFill>
                <a:latin typeface="Source Sans Pro"/>
              </a:rPr>
              <a:t>The Commissioner’s </a:t>
            </a:r>
            <a:r>
              <a:rPr lang="en-US" sz="2400">
                <a:solidFill>
                  <a:srgbClr val="091D31"/>
                </a:solidFill>
                <a:latin typeface="Source Sans Pro"/>
                <a:hlinkClick r:id="rId5"/>
              </a:rPr>
              <a:t>Model Standards</a:t>
            </a:r>
            <a:endParaRPr lang="en-US" sz="2400" i="0">
              <a:solidFill>
                <a:srgbClr val="091D31"/>
              </a:solidFill>
              <a:effectLst/>
              <a:latin typeface="Source Sans Pro"/>
              <a:hlinkClick r:id="rId5"/>
            </a:endParaRPr>
          </a:p>
          <a:p>
            <a:pPr algn="l"/>
            <a:r>
              <a:rPr lang="en-US" sz="1800" b="0" i="0">
                <a:solidFill>
                  <a:srgbClr val="000000"/>
                </a:solidFill>
                <a:effectLst/>
                <a:latin typeface="Source Sans Pro"/>
              </a:rPr>
              <a:t>Model Standards set out the Commissioner’s minimum expectations for agencies and staff in the public sector on specific integrity areas. These include:</a:t>
            </a:r>
          </a:p>
          <a:p>
            <a:r>
              <a:rPr lang="en-US" sz="1800" b="0" i="0" u="none" strike="noStrike">
                <a:solidFill>
                  <a:srgbClr val="024089"/>
                </a:solidFill>
                <a:effectLst/>
                <a:latin typeface="Source Sans Pro"/>
                <a:hlinkClick r:id="rId6"/>
              </a:rPr>
              <a:t>Positive and Safe Workplaces</a:t>
            </a:r>
            <a:r>
              <a:rPr lang="en-US" sz="1800" b="0" i="0" u="none" strike="noStrike">
                <a:solidFill>
                  <a:srgbClr val="024089"/>
                </a:solidFill>
                <a:effectLst/>
                <a:latin typeface="Source Sans Pro"/>
              </a:rPr>
              <a:t> ,</a:t>
            </a:r>
            <a:r>
              <a:rPr lang="en-US">
                <a:solidFill>
                  <a:srgbClr val="024089"/>
                </a:solidFill>
                <a:latin typeface="Source Sans Pro"/>
              </a:rPr>
              <a:t> </a:t>
            </a:r>
            <a:r>
              <a:rPr lang="en-US" sz="1800" b="0" i="0" u="none" strike="noStrike">
                <a:solidFill>
                  <a:srgbClr val="024089"/>
                </a:solidFill>
                <a:effectLst/>
                <a:latin typeface="Source Sans Pro"/>
              </a:rPr>
              <a:t> </a:t>
            </a:r>
            <a:r>
              <a:rPr lang="en-US" sz="1800" b="0" i="0" u="none" strike="noStrike">
                <a:solidFill>
                  <a:srgbClr val="024089"/>
                </a:solidFill>
                <a:effectLst/>
                <a:latin typeface="Source Sans Pro"/>
                <a:hlinkClick r:id="rId7"/>
              </a:rPr>
              <a:t>Information Gathering and Public Trust</a:t>
            </a:r>
            <a:r>
              <a:rPr lang="en-US" sz="1800">
                <a:solidFill>
                  <a:srgbClr val="024089"/>
                </a:solidFill>
                <a:latin typeface="Source Sans Pro"/>
              </a:rPr>
              <a:t>, </a:t>
            </a:r>
            <a:r>
              <a:rPr lang="en-US" sz="1800" b="0" i="0" u="none" strike="noStrike">
                <a:solidFill>
                  <a:srgbClr val="024089"/>
                </a:solidFill>
                <a:effectLst/>
                <a:latin typeface="Source Sans Pro"/>
                <a:hlinkClick r:id="rId8"/>
              </a:rPr>
              <a:t>Speaking up</a:t>
            </a:r>
            <a:r>
              <a:rPr lang="en-US" sz="1800" b="0" i="0" u="none" strike="noStrike">
                <a:solidFill>
                  <a:srgbClr val="024089"/>
                </a:solidFill>
                <a:effectLst/>
                <a:latin typeface="Source Sans Pro"/>
              </a:rPr>
              <a:t>, </a:t>
            </a:r>
            <a:r>
              <a:rPr lang="en-US" sz="1800" b="0" i="0" u="none" strike="noStrike">
                <a:solidFill>
                  <a:srgbClr val="024089"/>
                </a:solidFill>
                <a:effectLst/>
                <a:latin typeface="Source Sans Pro"/>
                <a:hlinkClick r:id="rId9"/>
              </a:rPr>
              <a:t>Conflicts of Interest</a:t>
            </a:r>
            <a:r>
              <a:rPr lang="en-US" sz="1800" b="0" i="0" u="none" strike="noStrike">
                <a:solidFill>
                  <a:srgbClr val="024089"/>
                </a:solidFill>
                <a:effectLst/>
                <a:latin typeface="Source Sans Pro"/>
              </a:rPr>
              <a:t>,</a:t>
            </a:r>
            <a:r>
              <a:rPr lang="en-US">
                <a:solidFill>
                  <a:srgbClr val="024089"/>
                </a:solidFill>
                <a:latin typeface="Source Sans Pro"/>
              </a:rPr>
              <a:t> </a:t>
            </a:r>
            <a:r>
              <a:rPr lang="en-US" sz="1800" b="0" i="0" u="none" strike="noStrike">
                <a:solidFill>
                  <a:srgbClr val="024089"/>
                </a:solidFill>
                <a:effectLst/>
                <a:latin typeface="Source Sans Pro"/>
              </a:rPr>
              <a:t> </a:t>
            </a:r>
            <a:r>
              <a:rPr lang="en-US" sz="1800" b="0" i="0" u="none" strike="noStrike">
                <a:solidFill>
                  <a:srgbClr val="024089"/>
                </a:solidFill>
                <a:effectLst/>
                <a:latin typeface="Source Sans Pro"/>
                <a:hlinkClick r:id="rId10"/>
              </a:rPr>
              <a:t>Chief Executive Gifts, Benefits and Expenses</a:t>
            </a:r>
            <a:r>
              <a:rPr lang="en-US" sz="1800" u="none" strike="noStrike">
                <a:solidFill>
                  <a:srgbClr val="000000"/>
                </a:solidFill>
                <a:latin typeface="Source Sans Pro"/>
              </a:rPr>
              <a:t>, and </a:t>
            </a:r>
            <a:r>
              <a:rPr lang="en-US" sz="1800" b="0" i="0" u="none" strike="noStrike">
                <a:solidFill>
                  <a:srgbClr val="024089"/>
                </a:solidFill>
                <a:effectLst/>
                <a:latin typeface="Source Sans Pro"/>
                <a:hlinkClick r:id="rId11"/>
              </a:rPr>
              <a:t>Workforce Assurance</a:t>
            </a:r>
            <a:endParaRPr lang="en-US" sz="1800" b="0" i="0">
              <a:solidFill>
                <a:srgbClr val="000000"/>
              </a:solidFill>
              <a:effectLst/>
              <a:latin typeface="Source Sans Pro"/>
              <a:hlinkClick r:id="rId11"/>
            </a:endParaRPr>
          </a:p>
          <a:p>
            <a:endParaRPr lang="en-NZ"/>
          </a:p>
        </p:txBody>
      </p:sp>
    </p:spTree>
    <p:extLst>
      <p:ext uri="{BB962C8B-B14F-4D97-AF65-F5344CB8AC3E}">
        <p14:creationId xmlns:p14="http://schemas.microsoft.com/office/powerpoint/2010/main" val="785129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F57E-DB43-401E-A038-B67C7CB23FCE}"/>
              </a:ext>
            </a:extLst>
          </p:cNvPr>
          <p:cNvSpPr>
            <a:spLocks noGrp="1"/>
          </p:cNvSpPr>
          <p:nvPr>
            <p:ph type="title"/>
          </p:nvPr>
        </p:nvSpPr>
        <p:spPr>
          <a:xfrm>
            <a:off x="695325" y="489144"/>
            <a:ext cx="10515600" cy="558799"/>
          </a:xfrm>
        </p:spPr>
        <p:txBody>
          <a:bodyPr/>
          <a:lstStyle/>
          <a:p>
            <a:r>
              <a:rPr lang="en-NZ"/>
              <a:t>During an election year ….</a:t>
            </a:r>
          </a:p>
        </p:txBody>
      </p:sp>
      <p:sp>
        <p:nvSpPr>
          <p:cNvPr id="3" name="Text Placeholder 2">
            <a:extLst>
              <a:ext uri="{FF2B5EF4-FFF2-40B4-BE49-F238E27FC236}">
                <a16:creationId xmlns:a16="http://schemas.microsoft.com/office/drawing/2014/main" id="{E114461B-75CE-4FA2-8D1C-F75AB579F4C9}"/>
              </a:ext>
            </a:extLst>
          </p:cNvPr>
          <p:cNvSpPr>
            <a:spLocks noGrp="1"/>
          </p:cNvSpPr>
          <p:nvPr>
            <p:ph type="body" idx="1"/>
          </p:nvPr>
        </p:nvSpPr>
        <p:spPr>
          <a:xfrm>
            <a:off x="695325" y="1377476"/>
            <a:ext cx="10242550" cy="1500187"/>
          </a:xfrm>
        </p:spPr>
        <p:txBody>
          <a:bodyPr lIns="91440" tIns="45720" rIns="91440" bIns="45720" anchor="t"/>
          <a:lstStyle/>
          <a:p>
            <a:pPr marL="285750" indent="-285750">
              <a:buFont typeface="Arial" panose="020B0604020202020204" pitchFamily="34" charset="0"/>
              <a:buChar char="•"/>
            </a:pPr>
            <a:r>
              <a:rPr lang="en-NZ" sz="2400">
                <a:latin typeface="Source Sans Pro"/>
              </a:rPr>
              <a:t>Official Information Act requests should continue to be handled in a timely and appropriate manner</a:t>
            </a:r>
          </a:p>
          <a:p>
            <a:pPr marL="285750" indent="-285750">
              <a:buFont typeface="Arial" panose="020B0604020202020204" pitchFamily="34" charset="0"/>
              <a:buChar char="•"/>
            </a:pPr>
            <a:r>
              <a:rPr lang="en-NZ" sz="2400">
                <a:latin typeface="Source Sans Pro"/>
              </a:rPr>
              <a:t>public servants intending to stand for Parliament must inform their employer, and stand down from their positions  by Nomination Day in the case of staff covered by the Electoral Act </a:t>
            </a:r>
            <a:endParaRPr lang="en-NZ" sz="2400"/>
          </a:p>
          <a:p>
            <a:pPr marL="285750" indent="-285750">
              <a:buFont typeface="Arial" panose="020B0604020202020204" pitchFamily="34" charset="0"/>
              <a:buChar char="•"/>
            </a:pPr>
            <a:r>
              <a:rPr lang="en-NZ" sz="2400">
                <a:latin typeface="Source Sans Pro"/>
              </a:rPr>
              <a:t>senior staff should exercise particular care in discussing their intentions </a:t>
            </a:r>
            <a:endParaRPr lang="en-NZ" sz="2400"/>
          </a:p>
          <a:p>
            <a:pPr marL="285750" indent="-285750">
              <a:buFont typeface="Arial" panose="020B0604020202020204" pitchFamily="34" charset="0"/>
              <a:buChar char="•"/>
            </a:pPr>
            <a:r>
              <a:rPr lang="en-NZ" sz="2400">
                <a:latin typeface="Source Sans Pro"/>
              </a:rPr>
              <a:t>agency premises and other resources should not be used for electioneering. See Commission guidance: </a:t>
            </a:r>
            <a:r>
              <a:rPr lang="en-NZ" sz="2400">
                <a:latin typeface="Source Sans Pro"/>
                <a:hlinkClick r:id="rId3"/>
              </a:rPr>
              <a:t>https://www.publicservice.govt.nz/guidance/guide-he-aratohu/guidance/general-election-guidance/</a:t>
            </a:r>
            <a:endParaRPr lang="en-NZ" sz="2400"/>
          </a:p>
        </p:txBody>
      </p:sp>
    </p:spTree>
    <p:extLst>
      <p:ext uri="{BB962C8B-B14F-4D97-AF65-F5344CB8AC3E}">
        <p14:creationId xmlns:p14="http://schemas.microsoft.com/office/powerpoint/2010/main" val="89616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26C5-B36E-4FFE-A7F9-E8DF17E53A7D}"/>
              </a:ext>
            </a:extLst>
          </p:cNvPr>
          <p:cNvSpPr>
            <a:spLocks noGrp="1"/>
          </p:cNvSpPr>
          <p:nvPr>
            <p:ph type="title"/>
          </p:nvPr>
        </p:nvSpPr>
        <p:spPr>
          <a:xfrm>
            <a:off x="657678" y="736678"/>
            <a:ext cx="11075517" cy="558799"/>
          </a:xfrm>
        </p:spPr>
        <p:txBody>
          <a:bodyPr>
            <a:normAutofit fontScale="90000"/>
          </a:bodyPr>
          <a:lstStyle/>
          <a:p>
            <a:r>
              <a:rPr lang="en-NZ"/>
              <a:t>How are statutory Crown entity boards different from commercial or NGO boards? (3)</a:t>
            </a:r>
          </a:p>
        </p:txBody>
      </p:sp>
      <p:sp>
        <p:nvSpPr>
          <p:cNvPr id="3" name="Text Placeholder 2">
            <a:extLst>
              <a:ext uri="{FF2B5EF4-FFF2-40B4-BE49-F238E27FC236}">
                <a16:creationId xmlns:a16="http://schemas.microsoft.com/office/drawing/2014/main" id="{D0F0EDF1-B37D-47C0-8F7D-E0F7EC700846}"/>
              </a:ext>
            </a:extLst>
          </p:cNvPr>
          <p:cNvSpPr>
            <a:spLocks noGrp="1"/>
          </p:cNvSpPr>
          <p:nvPr>
            <p:ph type="body" idx="1"/>
          </p:nvPr>
        </p:nvSpPr>
        <p:spPr>
          <a:xfrm>
            <a:off x="656044" y="1228061"/>
            <a:ext cx="10515599" cy="4831946"/>
          </a:xfrm>
        </p:spPr>
        <p:txBody>
          <a:bodyPr lIns="91440" tIns="45720" rIns="91440" bIns="45720" anchor="t">
            <a:normAutofit/>
          </a:bodyPr>
          <a:lstStyle/>
          <a:p>
            <a:r>
              <a:rPr lang="en-US" i="1">
                <a:latin typeface="Source Sans Pro"/>
                <a:ea typeface="Source Sans Pro"/>
              </a:rPr>
              <a:t>Government standards, processes and operating expectations</a:t>
            </a:r>
          </a:p>
          <a:p>
            <a:pPr marL="285750" indent="-285750">
              <a:buFont typeface="Arial" panose="020B0604020202020204" pitchFamily="34" charset="0"/>
              <a:buChar char="•"/>
            </a:pPr>
            <a:r>
              <a:rPr lang="en-US">
                <a:latin typeface="Source Sans Pro"/>
                <a:ea typeface="Source Sans Pro"/>
              </a:rPr>
              <a:t>The Crown Entities Act sets out specific requirements of boards and directors on issues such as conduct and integrity that go beyond those required of commercial or NGO boards.</a:t>
            </a:r>
          </a:p>
          <a:p>
            <a:pPr marL="285750" indent="-285750">
              <a:buFont typeface="Arial" panose="020B0604020202020204" pitchFamily="34" charset="0"/>
              <a:buChar char="•"/>
            </a:pPr>
            <a:r>
              <a:rPr lang="en-US">
                <a:latin typeface="Source Sans Pro"/>
                <a:ea typeface="Source Sans Pro"/>
              </a:rPr>
              <a:t>Ministers ex</a:t>
            </a:r>
            <a:r>
              <a:rPr lang="en-US" b="0" i="0">
                <a:solidFill>
                  <a:srgbClr val="000000"/>
                </a:solidFill>
                <a:effectLst/>
                <a:latin typeface="Source Sans Pro" panose="020B0503030403020204" pitchFamily="34" charset="0"/>
              </a:rPr>
              <a:t>pect entities to embody the Government’s good-faith and collaborative approach to Māori-Crown relations </a:t>
            </a:r>
            <a:r>
              <a:rPr lang="mi-NZ">
                <a:latin typeface="Source Sans Pro"/>
                <a:ea typeface="Source Sans Pro"/>
              </a:rPr>
              <a:t>not generally applicable to commercial organisations and NGOs.</a:t>
            </a:r>
            <a:r>
              <a:rPr lang="en-US">
                <a:latin typeface="Source Sans Pro"/>
                <a:ea typeface="Source Sans Pro"/>
              </a:rPr>
              <a:t> </a:t>
            </a:r>
          </a:p>
          <a:p>
            <a:pPr marL="285750" indent="-285750">
              <a:buFont typeface="Arial" panose="020B0604020202020204" pitchFamily="34" charset="0"/>
              <a:buChar char="•"/>
            </a:pPr>
            <a:r>
              <a:rPr lang="mi-NZ">
                <a:latin typeface="Source Sans Pro"/>
                <a:ea typeface="Source Sans Pro"/>
              </a:rPr>
              <a:t>The Crown Entities Act gives the Public Service Commissioner a statutory role in relation to Crown entities. For example, boards must obtain t</a:t>
            </a:r>
            <a:r>
              <a:rPr lang="en-US">
                <a:latin typeface="Source Sans Pro"/>
                <a:ea typeface="Source Sans Pro"/>
              </a:rPr>
              <a:t>he written consent of the Public Service Commissioner before </a:t>
            </a:r>
            <a:r>
              <a:rPr lang="en-US" err="1">
                <a:latin typeface="Source Sans Pro"/>
                <a:ea typeface="Source Sans Pro"/>
              </a:rPr>
              <a:t>formalising</a:t>
            </a:r>
            <a:r>
              <a:rPr lang="en-US">
                <a:latin typeface="Source Sans Pro"/>
                <a:ea typeface="Source Sans Pro"/>
              </a:rPr>
              <a:t> their chief executive’s employment terms and conditions.</a:t>
            </a:r>
          </a:p>
          <a:p>
            <a:pPr marL="285750" indent="-285750">
              <a:buFont typeface="Arial" panose="020B0604020202020204" pitchFamily="34" charset="0"/>
              <a:buChar char="•"/>
            </a:pPr>
            <a:r>
              <a:rPr lang="mi-NZ">
                <a:latin typeface="Source Sans Pro"/>
                <a:ea typeface="Source Sans Pro"/>
              </a:rPr>
              <a:t>There are other all-of-government </a:t>
            </a:r>
            <a:r>
              <a:rPr lang="mi-NZ">
                <a:solidFill>
                  <a:srgbClr val="000000"/>
                </a:solidFill>
                <a:latin typeface="Source Sans Pro"/>
              </a:rPr>
              <a:t>requirements</a:t>
            </a:r>
            <a:r>
              <a:rPr lang="mi-NZ">
                <a:latin typeface="Source Sans Pro"/>
                <a:ea typeface="Source Sans Pro"/>
              </a:rPr>
              <a:t> on boards, such as the Government Workforce Policy Statement. </a:t>
            </a:r>
          </a:p>
          <a:p>
            <a:r>
              <a:rPr lang="en-US" i="1"/>
              <a:t>Measures of success</a:t>
            </a:r>
          </a:p>
          <a:p>
            <a:pPr marL="285750" indent="-285750">
              <a:buFont typeface="Arial" panose="020B0604020202020204" pitchFamily="34" charset="0"/>
              <a:buChar char="•"/>
            </a:pPr>
            <a:r>
              <a:rPr lang="en-US">
                <a:latin typeface="Source Sans Pro"/>
                <a:ea typeface="Source Sans Pro"/>
              </a:rPr>
              <a:t>As part of government, Crown entities are expected to deliver and measure success against a wide set of economic, social, environmental and cultural outcomes, set out in the Living Standards Framework. In addition, they are often expected to work across </a:t>
            </a:r>
            <a:r>
              <a:rPr lang="en-US" err="1">
                <a:latin typeface="Source Sans Pro"/>
                <a:ea typeface="Source Sans Pro"/>
              </a:rPr>
              <a:t>organisational</a:t>
            </a:r>
            <a:r>
              <a:rPr lang="en-US">
                <a:latin typeface="Source Sans Pro"/>
                <a:ea typeface="Source Sans Pro"/>
              </a:rPr>
              <a:t> boundaries. This is a more complex operating environment than is faced by most commercial and NGO boards.</a:t>
            </a:r>
          </a:p>
          <a:p>
            <a:pPr marL="285750" indent="-285750">
              <a:lnSpc>
                <a:spcPct val="90000"/>
              </a:lnSpc>
              <a:buFont typeface="Arial" panose="020B0604020202020204" pitchFamily="34" charset="0"/>
              <a:buChar char="•"/>
            </a:pPr>
            <a:endParaRPr lang="en-US">
              <a:latin typeface="Source Sans Pro"/>
              <a:ea typeface="Source Sans Pro"/>
            </a:endParaRPr>
          </a:p>
          <a:p>
            <a:pPr marL="285750" indent="-285750">
              <a:buFont typeface="Arial" panose="020B0604020202020204" pitchFamily="34" charset="0"/>
              <a:buChar char="•"/>
            </a:pPr>
            <a:endParaRPr lang="en-US">
              <a:latin typeface="Source Sans Pro"/>
              <a:ea typeface="Source Sans Pro"/>
            </a:endParaRPr>
          </a:p>
          <a:p>
            <a:endParaRPr lang="en-NZ" sz="2000"/>
          </a:p>
        </p:txBody>
      </p:sp>
    </p:spTree>
    <p:extLst>
      <p:ext uri="{BB962C8B-B14F-4D97-AF65-F5344CB8AC3E}">
        <p14:creationId xmlns:p14="http://schemas.microsoft.com/office/powerpoint/2010/main" val="33780942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2401-7DEE-4E27-93EB-7D1C030F78F4}"/>
              </a:ext>
            </a:extLst>
          </p:cNvPr>
          <p:cNvSpPr>
            <a:spLocks noGrp="1"/>
          </p:cNvSpPr>
          <p:nvPr>
            <p:ph type="title"/>
          </p:nvPr>
        </p:nvSpPr>
        <p:spPr/>
        <p:txBody>
          <a:bodyPr>
            <a:normAutofit fontScale="90000"/>
          </a:bodyPr>
          <a:lstStyle/>
          <a:p>
            <a:pPr marL="514350" indent="-514350">
              <a:buFont typeface="+mj-lt"/>
              <a:buAutoNum type="arabicPeriod" startAt="7"/>
            </a:pPr>
            <a:r>
              <a:rPr lang="en-NZ" dirty="0"/>
              <a:t>Preserving the integrity of public service principles and value means ….</a:t>
            </a:r>
          </a:p>
        </p:txBody>
      </p:sp>
    </p:spTree>
    <p:extLst>
      <p:ext uri="{BB962C8B-B14F-4D97-AF65-F5344CB8AC3E}">
        <p14:creationId xmlns:p14="http://schemas.microsoft.com/office/powerpoint/2010/main" val="3199233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BA52-F93F-4408-B9B5-17EE2FE09853}"/>
              </a:ext>
            </a:extLst>
          </p:cNvPr>
          <p:cNvSpPr>
            <a:spLocks noGrp="1"/>
          </p:cNvSpPr>
          <p:nvPr>
            <p:ph type="title"/>
          </p:nvPr>
        </p:nvSpPr>
        <p:spPr>
          <a:xfrm>
            <a:off x="838200" y="914016"/>
            <a:ext cx="10515600" cy="558799"/>
          </a:xfrm>
        </p:spPr>
        <p:txBody>
          <a:bodyPr>
            <a:normAutofit fontScale="90000"/>
          </a:bodyPr>
          <a:lstStyle/>
          <a:p>
            <a:r>
              <a:rPr lang="en-NZ"/>
              <a:t>… you will have actively considered conflicts of interest for accepting your appointment</a:t>
            </a:r>
          </a:p>
        </p:txBody>
      </p:sp>
      <p:sp>
        <p:nvSpPr>
          <p:cNvPr id="3" name="Text Placeholder 2">
            <a:extLst>
              <a:ext uri="{FF2B5EF4-FFF2-40B4-BE49-F238E27FC236}">
                <a16:creationId xmlns:a16="http://schemas.microsoft.com/office/drawing/2014/main" id="{124A3ACD-1C77-418B-A093-FEAC7C033765}"/>
              </a:ext>
            </a:extLst>
          </p:cNvPr>
          <p:cNvSpPr>
            <a:spLocks noGrp="1"/>
          </p:cNvSpPr>
          <p:nvPr>
            <p:ph type="body" idx="1"/>
          </p:nvPr>
        </p:nvSpPr>
        <p:spPr>
          <a:xfrm>
            <a:off x="838199" y="1599149"/>
            <a:ext cx="10918372" cy="4636188"/>
          </a:xfrm>
        </p:spPr>
        <p:txBody>
          <a:bodyPr lIns="91440" tIns="45720" rIns="91440" bIns="45720" anchor="t">
            <a:normAutofit/>
          </a:bodyPr>
          <a:lstStyle/>
          <a:p>
            <a:pPr marL="342900" indent="-342900">
              <a:buFont typeface="Arial" panose="020B0604020202020204" pitchFamily="34" charset="0"/>
              <a:buChar char="•"/>
            </a:pPr>
            <a:r>
              <a:rPr lang="en-US" sz="2000" dirty="0">
                <a:latin typeface="Source Sans Pro"/>
              </a:rPr>
              <a:t>Before appointment, a prospective board member must disclose to the Minister the nature and extent of all interests that they have, or are likely to have, in matters relating to the entity.</a:t>
            </a:r>
            <a:endParaRPr lang="en-US" sz="2000" dirty="0"/>
          </a:p>
          <a:p>
            <a:pPr marL="342900" indent="-342900">
              <a:buFont typeface="Arial" panose="020B0604020202020204" pitchFamily="34" charset="0"/>
              <a:buChar char="•"/>
            </a:pPr>
            <a:r>
              <a:rPr lang="en-US" sz="2000" dirty="0">
                <a:latin typeface="Source Sans Pro"/>
              </a:rPr>
              <a:t>The responsible Minister is required to confirm, in the submission to APH, that this disclosure has been made.</a:t>
            </a:r>
            <a:endParaRPr lang="en-US" sz="2000" dirty="0"/>
          </a:p>
          <a:p>
            <a:pPr marL="342900" indent="-342900">
              <a:buFont typeface="Arial" panose="020B0604020202020204" pitchFamily="34" charset="0"/>
              <a:buChar char="•"/>
            </a:pPr>
            <a:r>
              <a:rPr lang="en-US" sz="2000" dirty="0">
                <a:latin typeface="Source Sans Pro"/>
              </a:rPr>
              <a:t>The nature of the interests to be disclosed are specified in legislation (see next slide).</a:t>
            </a:r>
            <a:endParaRPr lang="en-US" sz="2000" dirty="0"/>
          </a:p>
          <a:p>
            <a:pPr algn="l" fontAlgn="base"/>
            <a:r>
              <a:rPr lang="en-NZ" sz="2000" b="0" i="0" dirty="0">
                <a:solidFill>
                  <a:srgbClr val="000000"/>
                </a:solidFill>
                <a:effectLst/>
                <a:latin typeface="Source Sans Pro" panose="020B0503030403020204" pitchFamily="34" charset="0"/>
                <a:ea typeface="Source Sans Pro" panose="020B0503030403020204" pitchFamily="34" charset="0"/>
              </a:rPr>
              <a:t>Note that before appointment as a board member, the person must—</a:t>
            </a:r>
          </a:p>
          <a:p>
            <a:pPr lvl="1" algn="just" fontAlgn="base"/>
            <a:r>
              <a:rPr lang="en-NZ" sz="1800" b="0" i="0" dirty="0">
                <a:solidFill>
                  <a:srgbClr val="000000"/>
                </a:solidFill>
                <a:effectLst/>
                <a:latin typeface="Source Sans Pro" panose="020B0503030403020204" pitchFamily="34" charset="0"/>
                <a:ea typeface="Source Sans Pro" panose="020B0503030403020204" pitchFamily="34" charset="0"/>
              </a:rPr>
              <a:t>(a) consent in writing to being a member; and</a:t>
            </a:r>
          </a:p>
          <a:p>
            <a:pPr lvl="1" algn="just" fontAlgn="base"/>
            <a:r>
              <a:rPr lang="en-NZ" sz="1800" b="0" i="0" dirty="0">
                <a:solidFill>
                  <a:srgbClr val="000000"/>
                </a:solidFill>
                <a:effectLst/>
                <a:latin typeface="Source Sans Pro" panose="020B0503030403020204" pitchFamily="34" charset="0"/>
                <a:ea typeface="Source Sans Pro" panose="020B0503030403020204" pitchFamily="34" charset="0"/>
              </a:rPr>
              <a:t>(b) certify that they are not disqualified from being a member; and</a:t>
            </a:r>
          </a:p>
          <a:p>
            <a:pPr lvl="1" algn="just" fontAlgn="base"/>
            <a:r>
              <a:rPr lang="en-NZ" sz="1800" b="0" i="0" dirty="0">
                <a:solidFill>
                  <a:srgbClr val="000000"/>
                </a:solidFill>
                <a:effectLst/>
                <a:latin typeface="Source Sans Pro"/>
              </a:rPr>
              <a:t>(c) disclose to the responsible Minister the nature and extent (including monetary value, if quantifiable) of all interests</a:t>
            </a:r>
            <a:r>
              <a:rPr lang="en-NZ" sz="1800" dirty="0">
                <a:solidFill>
                  <a:srgbClr val="000000"/>
                </a:solidFill>
                <a:latin typeface="Source Sans Pro"/>
              </a:rPr>
              <a:t>.</a:t>
            </a:r>
            <a:endParaRPr lang="en-NZ" sz="1800" dirty="0"/>
          </a:p>
        </p:txBody>
      </p:sp>
    </p:spTree>
    <p:extLst>
      <p:ext uri="{BB962C8B-B14F-4D97-AF65-F5344CB8AC3E}">
        <p14:creationId xmlns:p14="http://schemas.microsoft.com/office/powerpoint/2010/main" val="14511931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D17F-7DC7-42EF-AB99-EE8767D50F5B}"/>
              </a:ext>
            </a:extLst>
          </p:cNvPr>
          <p:cNvSpPr>
            <a:spLocks noGrp="1"/>
          </p:cNvSpPr>
          <p:nvPr>
            <p:ph type="title"/>
          </p:nvPr>
        </p:nvSpPr>
        <p:spPr>
          <a:xfrm>
            <a:off x="831849" y="978671"/>
            <a:ext cx="10515600" cy="558799"/>
          </a:xfrm>
        </p:spPr>
        <p:txBody>
          <a:bodyPr>
            <a:normAutofit fontScale="90000"/>
          </a:bodyPr>
          <a:lstStyle/>
          <a:p>
            <a:r>
              <a:rPr lang="en-NZ"/>
              <a:t>… following your appointment, you should continue to disclose interests …</a:t>
            </a:r>
          </a:p>
        </p:txBody>
      </p:sp>
      <p:sp>
        <p:nvSpPr>
          <p:cNvPr id="3" name="Text Placeholder 2">
            <a:extLst>
              <a:ext uri="{FF2B5EF4-FFF2-40B4-BE49-F238E27FC236}">
                <a16:creationId xmlns:a16="http://schemas.microsoft.com/office/drawing/2014/main" id="{DD0040F8-9C38-4595-A0DE-BCFE307EE203}"/>
              </a:ext>
            </a:extLst>
          </p:cNvPr>
          <p:cNvSpPr>
            <a:spLocks noGrp="1"/>
          </p:cNvSpPr>
          <p:nvPr>
            <p:ph type="body" idx="1"/>
          </p:nvPr>
        </p:nvSpPr>
        <p:spPr>
          <a:xfrm>
            <a:off x="831849" y="1617621"/>
            <a:ext cx="10515600" cy="4626425"/>
          </a:xfrm>
        </p:spPr>
        <p:txBody>
          <a:bodyPr lIns="91440" tIns="45720" rIns="91440" bIns="45720" anchor="t">
            <a:normAutofit/>
          </a:bodyPr>
          <a:lstStyle/>
          <a:p>
            <a:r>
              <a:rPr lang="en-US" sz="2400" dirty="0"/>
              <a:t>Interests must be disclosed if you: </a:t>
            </a:r>
          </a:p>
          <a:p>
            <a:pPr marL="285750" indent="-285750">
              <a:buFont typeface="Arial" panose="020B0604020202020204" pitchFamily="34" charset="0"/>
              <a:buChar char="•"/>
            </a:pPr>
            <a:r>
              <a:rPr lang="en-US" sz="2400" dirty="0"/>
              <a:t>may derive a financial benefit (including remuneration as an employee)</a:t>
            </a:r>
          </a:p>
          <a:p>
            <a:pPr marL="285750" indent="-285750">
              <a:buFont typeface="Arial" panose="020B0604020202020204" pitchFamily="34" charset="0"/>
              <a:buChar char="•"/>
            </a:pPr>
            <a:r>
              <a:rPr lang="en-US" sz="2400" dirty="0"/>
              <a:t>are the spouse, de facto partner, child or parent of a person who may derive a financial benefit</a:t>
            </a:r>
          </a:p>
          <a:p>
            <a:pPr marL="285750" indent="-285750">
              <a:buFont typeface="Arial" panose="020B0604020202020204" pitchFamily="34" charset="0"/>
              <a:buChar char="•"/>
            </a:pPr>
            <a:r>
              <a:rPr lang="en-US" sz="2400" dirty="0"/>
              <a:t>have a financial interest in a person to whom the matter relates</a:t>
            </a:r>
          </a:p>
          <a:p>
            <a:pPr marL="285750" indent="-285750">
              <a:buFont typeface="Arial" panose="020B0604020202020204" pitchFamily="34" charset="0"/>
              <a:buChar char="•"/>
            </a:pPr>
            <a:r>
              <a:rPr lang="en-US" sz="2400" dirty="0"/>
              <a:t>are a partner, director, officer, board member, or trustee of a person who may have a financial interest in a person to whom the matter relates</a:t>
            </a:r>
          </a:p>
          <a:p>
            <a:pPr marL="285750" indent="-285750">
              <a:buFont typeface="Arial" panose="020B0604020202020204" pitchFamily="34" charset="0"/>
              <a:buChar char="•"/>
            </a:pPr>
            <a:r>
              <a:rPr lang="en-US" sz="2400" dirty="0"/>
              <a:t>may be ‘interested’ because of a provision in the entity’s Act</a:t>
            </a:r>
          </a:p>
          <a:p>
            <a:pPr marL="285750" indent="-285750">
              <a:buFont typeface="Arial" panose="020B0604020202020204" pitchFamily="34" charset="0"/>
              <a:buChar char="•"/>
            </a:pPr>
            <a:r>
              <a:rPr lang="en-US" sz="2400" dirty="0">
                <a:latin typeface="Source Sans Pro"/>
              </a:rPr>
              <a:t>are otherwise directly or indirectly interested in the matter (‘interests’ are not only financial).</a:t>
            </a:r>
            <a:endParaRPr lang="en-US" sz="2400" dirty="0"/>
          </a:p>
          <a:p>
            <a:pPr marL="285750" indent="-285750">
              <a:buFont typeface="Arial" panose="020B0604020202020204" pitchFamily="34" charset="0"/>
              <a:buChar char="•"/>
            </a:pPr>
            <a:endParaRPr lang="en-NZ" sz="2400" dirty="0"/>
          </a:p>
        </p:txBody>
      </p:sp>
    </p:spTree>
    <p:extLst>
      <p:ext uri="{BB962C8B-B14F-4D97-AF65-F5344CB8AC3E}">
        <p14:creationId xmlns:p14="http://schemas.microsoft.com/office/powerpoint/2010/main" val="2672029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860F-C3F7-4E57-ADF3-80DF616F4DC2}"/>
              </a:ext>
            </a:extLst>
          </p:cNvPr>
          <p:cNvSpPr>
            <a:spLocks noGrp="1"/>
          </p:cNvSpPr>
          <p:nvPr>
            <p:ph type="title"/>
          </p:nvPr>
        </p:nvSpPr>
        <p:spPr>
          <a:xfrm>
            <a:off x="647122" y="904780"/>
            <a:ext cx="10515600" cy="558799"/>
          </a:xfrm>
        </p:spPr>
        <p:txBody>
          <a:bodyPr>
            <a:normAutofit fontScale="90000"/>
          </a:bodyPr>
          <a:lstStyle/>
          <a:p>
            <a:r>
              <a:rPr lang="en-NZ" dirty="0"/>
              <a:t>… and, if practicable, proactively manage any conflicts of interest that arise</a:t>
            </a:r>
          </a:p>
        </p:txBody>
      </p:sp>
      <p:sp>
        <p:nvSpPr>
          <p:cNvPr id="3" name="Text Placeholder 2">
            <a:extLst>
              <a:ext uri="{FF2B5EF4-FFF2-40B4-BE49-F238E27FC236}">
                <a16:creationId xmlns:a16="http://schemas.microsoft.com/office/drawing/2014/main" id="{E4D851F6-C412-49BA-B373-30C794761059}"/>
              </a:ext>
            </a:extLst>
          </p:cNvPr>
          <p:cNvSpPr>
            <a:spLocks noGrp="1"/>
          </p:cNvSpPr>
          <p:nvPr>
            <p:ph type="body" idx="1"/>
          </p:nvPr>
        </p:nvSpPr>
        <p:spPr>
          <a:xfrm>
            <a:off x="744680" y="1691512"/>
            <a:ext cx="10959639" cy="5057631"/>
          </a:xfrm>
        </p:spPr>
        <p:txBody>
          <a:bodyPr lIns="91440" tIns="45720" rIns="91440" bIns="45720" anchor="t">
            <a:normAutofit/>
          </a:bodyPr>
          <a:lstStyle/>
          <a:p>
            <a:pPr>
              <a:lnSpc>
                <a:spcPct val="80000"/>
              </a:lnSpc>
              <a:spcAft>
                <a:spcPts val="600"/>
              </a:spcAft>
            </a:pPr>
            <a:r>
              <a:rPr lang="en-US" sz="2000" dirty="0"/>
              <a:t>A board member of a statutory entity, who has an interest (as defined in legislation): </a:t>
            </a:r>
          </a:p>
          <a:p>
            <a:pPr marL="285750" indent="-285750">
              <a:lnSpc>
                <a:spcPct val="80000"/>
              </a:lnSpc>
              <a:buFont typeface="Arial" panose="020B0604020202020204" pitchFamily="34" charset="0"/>
              <a:buChar char="•"/>
            </a:pPr>
            <a:r>
              <a:rPr lang="en-US" dirty="0">
                <a:latin typeface="Source Sans Pro"/>
              </a:rPr>
              <a:t>must</a:t>
            </a:r>
            <a:r>
              <a:rPr lang="en-US" sz="1800" dirty="0">
                <a:latin typeface="Source Sans Pro"/>
              </a:rPr>
              <a:t> not vote or take part in any discussion or decision of the board relating to the matter or otherwise participate in any activity of the entity that relates to the matter</a:t>
            </a:r>
          </a:p>
          <a:p>
            <a:pPr marL="285750" indent="-285750">
              <a:lnSpc>
                <a:spcPct val="80000"/>
              </a:lnSpc>
              <a:buFont typeface="Arial" panose="020B0604020202020204" pitchFamily="34" charset="0"/>
              <a:buChar char="•"/>
            </a:pPr>
            <a:r>
              <a:rPr lang="en-US" dirty="0">
                <a:latin typeface="Source Sans Pro"/>
              </a:rPr>
              <a:t>must</a:t>
            </a:r>
            <a:r>
              <a:rPr lang="en-US" sz="1800" dirty="0">
                <a:latin typeface="Source Sans Pro"/>
              </a:rPr>
              <a:t> not sign any document relating to the matter</a:t>
            </a:r>
          </a:p>
          <a:p>
            <a:pPr marL="285750" indent="-285750">
              <a:lnSpc>
                <a:spcPct val="80000"/>
              </a:lnSpc>
              <a:buFont typeface="Arial" panose="020B0604020202020204" pitchFamily="34" charset="0"/>
              <a:buChar char="•"/>
            </a:pPr>
            <a:r>
              <a:rPr lang="en-US" dirty="0">
                <a:latin typeface="Source Sans Pro"/>
              </a:rPr>
              <a:t>must</a:t>
            </a:r>
            <a:r>
              <a:rPr lang="en-US" sz="1800" dirty="0">
                <a:latin typeface="Source Sans Pro"/>
              </a:rPr>
              <a:t> be disregarded for the purpose of forming a quorum for any part of a meeting of the board relating to the matter.</a:t>
            </a:r>
          </a:p>
          <a:p>
            <a:pPr marL="171450" indent="-171450">
              <a:lnSpc>
                <a:spcPct val="80000"/>
              </a:lnSpc>
              <a:buFont typeface="Arial" panose="020B0604020202020204" pitchFamily="34" charset="0"/>
              <a:buChar char="•"/>
            </a:pPr>
            <a:endParaRPr lang="en-US" sz="1100" dirty="0"/>
          </a:p>
          <a:p>
            <a:pPr>
              <a:lnSpc>
                <a:spcPct val="80000"/>
              </a:lnSpc>
              <a:tabLst>
                <a:tab pos="0" algn="l"/>
              </a:tabLst>
            </a:pPr>
            <a:r>
              <a:rPr lang="en-US" sz="2000" dirty="0">
                <a:latin typeface="Source Sans Pro"/>
              </a:rPr>
              <a:t>Exceptions to these requirements may be made by the chair if they are satisfied it is in the public interest.</a:t>
            </a:r>
            <a:endParaRPr lang="en-US" sz="2000" dirty="0"/>
          </a:p>
        </p:txBody>
      </p:sp>
    </p:spTree>
    <p:extLst>
      <p:ext uri="{BB962C8B-B14F-4D97-AF65-F5344CB8AC3E}">
        <p14:creationId xmlns:p14="http://schemas.microsoft.com/office/powerpoint/2010/main" val="24690979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D3B1-4A53-2F4B-1223-1A9F37E986A3}"/>
              </a:ext>
            </a:extLst>
          </p:cNvPr>
          <p:cNvSpPr>
            <a:spLocks noGrp="1"/>
          </p:cNvSpPr>
          <p:nvPr>
            <p:ph type="title"/>
          </p:nvPr>
        </p:nvSpPr>
        <p:spPr>
          <a:xfrm>
            <a:off x="753473" y="1080667"/>
            <a:ext cx="10515600" cy="558799"/>
          </a:xfrm>
        </p:spPr>
        <p:txBody>
          <a:bodyPr>
            <a:normAutofit fontScale="90000"/>
          </a:bodyPr>
          <a:lstStyle/>
          <a:p>
            <a:r>
              <a:rPr lang="en-NZ" dirty="0"/>
              <a:t>….. that if you are on a Crown agent board, you are aware of how the Public Service Act 2020 applies to you</a:t>
            </a:r>
          </a:p>
        </p:txBody>
      </p:sp>
      <p:sp>
        <p:nvSpPr>
          <p:cNvPr id="3" name="Text Placeholder 2">
            <a:extLst>
              <a:ext uri="{FF2B5EF4-FFF2-40B4-BE49-F238E27FC236}">
                <a16:creationId xmlns:a16="http://schemas.microsoft.com/office/drawing/2014/main" id="{84BBE7B8-8554-AC7B-A72B-36BDBE29D319}"/>
              </a:ext>
            </a:extLst>
          </p:cNvPr>
          <p:cNvSpPr>
            <a:spLocks noGrp="1"/>
          </p:cNvSpPr>
          <p:nvPr>
            <p:ph type="body" idx="1"/>
          </p:nvPr>
        </p:nvSpPr>
        <p:spPr>
          <a:xfrm>
            <a:off x="753473" y="1928813"/>
            <a:ext cx="9165590" cy="1500187"/>
          </a:xfrm>
        </p:spPr>
        <p:txBody>
          <a:bodyPr>
            <a:noAutofit/>
          </a:bodyPr>
          <a:lstStyle/>
          <a:p>
            <a:pPr marL="342900" indent="-342900">
              <a:spcAft>
                <a:spcPts val="385"/>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Crown agents are made part of the public service in relation to the purpose of the public service, principles, values and spirit of service</a:t>
            </a:r>
          </a:p>
          <a:p>
            <a:pPr marL="342900" indent="-342900">
              <a:spcAft>
                <a:spcPts val="385"/>
              </a:spcAft>
              <a:buFont typeface="Arial" panose="020B0604020202020204" pitchFamily="34" charset="0"/>
              <a:buChar char="•"/>
            </a:pPr>
            <a:r>
              <a:rPr lang="en-US" sz="2000" dirty="0">
                <a:solidFill>
                  <a:prstClr val="black"/>
                </a:solidFill>
              </a:rPr>
              <a:t>Boards of Crown agents are responsible for ensuring that the entities they govern uphold the public service principles when carrying out their functions (</a:t>
            </a:r>
            <a:r>
              <a:rPr lang="en-US" sz="2000" dirty="0">
                <a:solidFill>
                  <a:prstClr val="black"/>
                </a:solidFill>
                <a:hlinkClick r:id="rId2"/>
              </a:rPr>
              <a:t>s12</a:t>
            </a:r>
            <a:r>
              <a:rPr lang="en-US" sz="2000" dirty="0">
                <a:solidFill>
                  <a:prstClr val="black"/>
                </a:solidFill>
              </a:rPr>
              <a:t>)</a:t>
            </a:r>
            <a:endParaRPr lang="en-NZ" sz="2000" dirty="0">
              <a:solidFill>
                <a:prstClr val="black"/>
              </a:solidFill>
              <a:latin typeface="Source Sans Pro" panose="020B0503030403020204" pitchFamily="34" charset="0"/>
              <a:ea typeface="Source Sans Pro" panose="020B0503030403020204" pitchFamily="34" charset="0"/>
            </a:endParaRPr>
          </a:p>
          <a:p>
            <a:pPr marL="342900" indent="-342900">
              <a:spcAft>
                <a:spcPts val="385"/>
              </a:spcAft>
              <a:buFont typeface="Arial" panose="020B0604020202020204" pitchFamily="34" charset="0"/>
              <a:buChar char="•"/>
            </a:pPr>
            <a:r>
              <a:rPr lang="en-US" sz="2000" dirty="0"/>
              <a:t>B</a:t>
            </a:r>
            <a:r>
              <a:rPr lang="en-US" sz="2000" dirty="0">
                <a:latin typeface="Source Sans Pro" panose="020B0503030403020204" pitchFamily="34" charset="0"/>
                <a:ea typeface="Source Sans Pro" panose="020B0503030403020204" pitchFamily="34" charset="0"/>
              </a:rPr>
              <a:t>oards of Crown agents must preserve, protect and nurture the spirit of service to the community that public servants bring to their work (</a:t>
            </a:r>
            <a:r>
              <a:rPr lang="en-US" sz="2000" dirty="0">
                <a:latin typeface="Source Sans Pro" panose="020B0503030403020204" pitchFamily="34" charset="0"/>
                <a:ea typeface="Source Sans Pro" panose="020B0503030403020204" pitchFamily="34" charset="0"/>
                <a:hlinkClick r:id="rId3"/>
              </a:rPr>
              <a:t>s13</a:t>
            </a:r>
            <a:r>
              <a:rPr lang="en-US" sz="2000" dirty="0">
                <a:latin typeface="Source Sans Pro" panose="020B0503030403020204" pitchFamily="34" charset="0"/>
                <a:ea typeface="Source Sans Pro" panose="020B0503030403020204" pitchFamily="34" charset="0"/>
              </a:rPr>
              <a:t>)</a:t>
            </a:r>
            <a:endParaRPr lang="en-US" sz="2000" dirty="0">
              <a:solidFill>
                <a:prstClr val="black"/>
              </a:solidFill>
              <a:latin typeface="Source Sans Pro" panose="020B0503030403020204" pitchFamily="34" charset="0"/>
              <a:ea typeface="Source Sans Pro" panose="020B0503030403020204" pitchFamily="34" charset="0"/>
            </a:endParaRPr>
          </a:p>
          <a:p>
            <a:endParaRPr lang="en-NZ" sz="2000" dirty="0"/>
          </a:p>
        </p:txBody>
      </p:sp>
    </p:spTree>
    <p:extLst>
      <p:ext uri="{BB962C8B-B14F-4D97-AF65-F5344CB8AC3E}">
        <p14:creationId xmlns:p14="http://schemas.microsoft.com/office/powerpoint/2010/main" val="638756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3D1E42E-2D9F-4014-8B41-9E7271C72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3037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860F-C3F7-4E57-ADF3-80DF616F4DC2}"/>
              </a:ext>
            </a:extLst>
          </p:cNvPr>
          <p:cNvSpPr>
            <a:spLocks noGrp="1"/>
          </p:cNvSpPr>
          <p:nvPr>
            <p:ph type="title"/>
          </p:nvPr>
        </p:nvSpPr>
        <p:spPr>
          <a:xfrm>
            <a:off x="647122" y="904780"/>
            <a:ext cx="10515600" cy="558799"/>
          </a:xfrm>
        </p:spPr>
        <p:txBody>
          <a:bodyPr>
            <a:normAutofit fontScale="90000"/>
          </a:bodyPr>
          <a:lstStyle/>
          <a:p>
            <a:r>
              <a:rPr lang="en-NZ" dirty="0"/>
              <a:t>… you have thought about how the principles and values affect other types of Crown entity</a:t>
            </a:r>
          </a:p>
        </p:txBody>
      </p:sp>
      <p:sp>
        <p:nvSpPr>
          <p:cNvPr id="4" name="Text Placeholder 2">
            <a:extLst>
              <a:ext uri="{FF2B5EF4-FFF2-40B4-BE49-F238E27FC236}">
                <a16:creationId xmlns:a16="http://schemas.microsoft.com/office/drawing/2014/main" id="{2CC90ACF-3E51-4BAE-A186-CA2B93FF22CB}"/>
              </a:ext>
            </a:extLst>
          </p:cNvPr>
          <p:cNvSpPr txBox="1">
            <a:spLocks/>
          </p:cNvSpPr>
          <p:nvPr/>
        </p:nvSpPr>
        <p:spPr>
          <a:xfrm>
            <a:off x="647122" y="1645921"/>
            <a:ext cx="10467521" cy="4049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latin typeface="Source Sans Pro"/>
              </a:rPr>
              <a:t>The principles and values make sense for all public sector boards and support the Code of Conduct</a:t>
            </a:r>
            <a:endParaRPr lang="en-US" sz="2000" dirty="0"/>
          </a:p>
          <a:p>
            <a:pPr marL="285750" indent="-285750">
              <a:buFont typeface="Arial" panose="020B0604020202020204" pitchFamily="34" charset="0"/>
              <a:buChar char="•"/>
            </a:pPr>
            <a:r>
              <a:rPr lang="en-US" sz="2000" dirty="0">
                <a:latin typeface="Source Sans Pro"/>
                <a:ea typeface="Source Sans Pro"/>
              </a:rPr>
              <a:t>Crown entities experience a high level of public scrutiny and accountability. A Crown entity board is directly accountable to Parliament, and the Chair may be summoned to answer select committee questions on conduct and performance. The Official Information Act and Public Records Act apply</a:t>
            </a:r>
          </a:p>
          <a:p>
            <a:pPr marL="285750" indent="-285750">
              <a:buFont typeface="Arial" panose="020B0604020202020204" pitchFamily="34" charset="0"/>
              <a:buChar char="•"/>
            </a:pPr>
            <a:r>
              <a:rPr lang="en-US" sz="2000" dirty="0">
                <a:latin typeface="Source Sans Pro"/>
                <a:ea typeface="Source Sans Pro"/>
              </a:rPr>
              <a:t>More generally, Crown entities are often much more in the public eye than a commercial or non-government </a:t>
            </a:r>
            <a:r>
              <a:rPr lang="en-US" sz="2000" dirty="0" err="1">
                <a:latin typeface="Source Sans Pro"/>
                <a:ea typeface="Source Sans Pro"/>
              </a:rPr>
              <a:t>organisation</a:t>
            </a:r>
            <a:r>
              <a:rPr lang="en-US" sz="2000" dirty="0">
                <a:latin typeface="Source Sans Pro"/>
                <a:ea typeface="Source Sans Pro"/>
              </a:rPr>
              <a:t>, often with strong media interest</a:t>
            </a:r>
          </a:p>
          <a:p>
            <a:pPr marL="285750" indent="-285750">
              <a:buFont typeface="Arial" panose="020B0604020202020204" pitchFamily="34" charset="0"/>
              <a:buChar char="•"/>
            </a:pPr>
            <a:r>
              <a:rPr lang="en-US" sz="2000" dirty="0">
                <a:latin typeface="Source Sans Pro"/>
                <a:ea typeface="Source Sans Pro"/>
              </a:rPr>
              <a:t>The Crown </a:t>
            </a:r>
            <a:r>
              <a:rPr lang="en-US" sz="2000" dirty="0">
                <a:latin typeface="Source Sans Pro"/>
              </a:rPr>
              <a:t>Entities</a:t>
            </a:r>
            <a:r>
              <a:rPr lang="en-US" sz="2000" dirty="0">
                <a:latin typeface="Source Sans Pro"/>
                <a:ea typeface="Source Sans Pro"/>
              </a:rPr>
              <a:t> Act sets out specific requirements of boards and directors on issues such as conduct and integrity that go beyond those required of commercial or NGO boards</a:t>
            </a:r>
          </a:p>
          <a:p>
            <a:pPr marL="285750" indent="-285750">
              <a:buFont typeface="Arial" panose="020B0604020202020204" pitchFamily="34" charset="0"/>
              <a:buChar char="•"/>
            </a:pPr>
            <a:r>
              <a:rPr lang="en-AU" sz="2000" dirty="0">
                <a:latin typeface="Source Sans Pro"/>
              </a:rPr>
              <a:t>Ministers expect their </a:t>
            </a:r>
            <a:r>
              <a:rPr lang="en-US" sz="2000" dirty="0">
                <a:latin typeface="Source Sans Pro"/>
              </a:rPr>
              <a:t>Crown entity to behave prudently and sensitively, and in keeping with public sector values</a:t>
            </a:r>
            <a:endParaRPr lang="en-US" sz="2000" dirty="0"/>
          </a:p>
        </p:txBody>
      </p:sp>
    </p:spTree>
    <p:extLst>
      <p:ext uri="{BB962C8B-B14F-4D97-AF65-F5344CB8AC3E}">
        <p14:creationId xmlns:p14="http://schemas.microsoft.com/office/powerpoint/2010/main" val="18132820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7011-7B19-0E20-1EB0-C06301F273FC}"/>
              </a:ext>
            </a:extLst>
          </p:cNvPr>
          <p:cNvSpPr>
            <a:spLocks noGrp="1"/>
          </p:cNvSpPr>
          <p:nvPr>
            <p:ph type="title"/>
          </p:nvPr>
        </p:nvSpPr>
        <p:spPr>
          <a:xfrm>
            <a:off x="838200" y="944155"/>
            <a:ext cx="10515600" cy="558799"/>
          </a:xfrm>
        </p:spPr>
        <p:txBody>
          <a:bodyPr>
            <a:normAutofit fontScale="90000"/>
          </a:bodyPr>
          <a:lstStyle/>
          <a:p>
            <a:r>
              <a:rPr lang="en-NZ" dirty="0"/>
              <a:t>….. you understand that political neutrality matters</a:t>
            </a:r>
          </a:p>
        </p:txBody>
      </p:sp>
      <p:sp>
        <p:nvSpPr>
          <p:cNvPr id="3" name="Text Placeholder 2">
            <a:extLst>
              <a:ext uri="{FF2B5EF4-FFF2-40B4-BE49-F238E27FC236}">
                <a16:creationId xmlns:a16="http://schemas.microsoft.com/office/drawing/2014/main" id="{91203342-B99F-D7E4-6002-99FD9605F470}"/>
              </a:ext>
            </a:extLst>
          </p:cNvPr>
          <p:cNvSpPr>
            <a:spLocks noGrp="1"/>
          </p:cNvSpPr>
          <p:nvPr>
            <p:ph type="body" idx="1"/>
          </p:nvPr>
        </p:nvSpPr>
        <p:spPr>
          <a:xfrm>
            <a:off x="901517" y="1988395"/>
            <a:ext cx="10515599" cy="3071284"/>
          </a:xfrm>
        </p:spPr>
        <p:txBody>
          <a:bodyPr>
            <a:noAutofit/>
          </a:bodyPr>
          <a:lstStyle/>
          <a:p>
            <a:r>
              <a:rPr lang="en-US" sz="2000" dirty="0"/>
              <a:t>As an apolitical Public Service, our reputation stands and falls on being trustworthy, transparent and impartial. It is vital public servants adhere to the expectations placed on them and maintain the trust and confidence of New Zealanders</a:t>
            </a:r>
          </a:p>
          <a:p>
            <a:r>
              <a:rPr lang="en-US" sz="2000" dirty="0"/>
              <a:t>Trust is important. It provides legitimacy for the Public Service to act, to serve communities and improve the lives of New Zealanders. </a:t>
            </a:r>
          </a:p>
          <a:p>
            <a:r>
              <a:rPr lang="en-US" sz="2000" dirty="0"/>
              <a:t>The New Zealand Public Service enjoys high levels of public trust and confidence, and is focused on delivering better services and outcomes for New Zealanders. </a:t>
            </a:r>
            <a:endParaRPr lang="en-US" sz="2000" dirty="0">
              <a:solidFill>
                <a:srgbClr val="222222"/>
              </a:solidFill>
            </a:endParaRPr>
          </a:p>
          <a:p>
            <a:r>
              <a:rPr lang="en-US" sz="2000" dirty="0">
                <a:solidFill>
                  <a:srgbClr val="222222"/>
                </a:solidFill>
              </a:rPr>
              <a:t>There can also be greater scrutiny of the actions of the Public Service during an election year, and it is important that we maintain our high standards of integrity and conduct and the political neutrality of our agencies.</a:t>
            </a:r>
            <a:endParaRPr lang="en-NZ" sz="2000" dirty="0"/>
          </a:p>
          <a:p>
            <a:endParaRPr lang="en-NZ" sz="2000" dirty="0"/>
          </a:p>
        </p:txBody>
      </p:sp>
    </p:spTree>
    <p:extLst>
      <p:ext uri="{BB962C8B-B14F-4D97-AF65-F5344CB8AC3E}">
        <p14:creationId xmlns:p14="http://schemas.microsoft.com/office/powerpoint/2010/main" val="24632590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0841-27AD-41BA-89EC-A9F2642B46E0}"/>
              </a:ext>
            </a:extLst>
          </p:cNvPr>
          <p:cNvSpPr>
            <a:spLocks noGrp="1"/>
          </p:cNvSpPr>
          <p:nvPr>
            <p:ph type="title"/>
          </p:nvPr>
        </p:nvSpPr>
        <p:spPr>
          <a:xfrm>
            <a:off x="702541" y="1073146"/>
            <a:ext cx="10515600" cy="558799"/>
          </a:xfrm>
        </p:spPr>
        <p:txBody>
          <a:bodyPr>
            <a:normAutofit fontScale="90000"/>
          </a:bodyPr>
          <a:lstStyle/>
          <a:p>
            <a:r>
              <a:rPr lang="en-NZ"/>
              <a:t>… and having high standards of conduct for board members and for employees</a:t>
            </a:r>
          </a:p>
        </p:txBody>
      </p:sp>
      <p:sp>
        <p:nvSpPr>
          <p:cNvPr id="3" name="Text Placeholder 2">
            <a:extLst>
              <a:ext uri="{FF2B5EF4-FFF2-40B4-BE49-F238E27FC236}">
                <a16:creationId xmlns:a16="http://schemas.microsoft.com/office/drawing/2014/main" id="{45234E45-1E70-4A4B-BA34-5E6FCEB7E44A}"/>
              </a:ext>
            </a:extLst>
          </p:cNvPr>
          <p:cNvSpPr>
            <a:spLocks noGrp="1"/>
          </p:cNvSpPr>
          <p:nvPr>
            <p:ph type="body" idx="1"/>
          </p:nvPr>
        </p:nvSpPr>
        <p:spPr>
          <a:xfrm>
            <a:off x="702541" y="2157948"/>
            <a:ext cx="10922635" cy="2772554"/>
          </a:xfrm>
        </p:spPr>
        <p:txBody>
          <a:bodyPr lIns="91440" tIns="45720" rIns="91440" bIns="45720" anchor="t">
            <a:normAutofit/>
          </a:bodyPr>
          <a:lstStyle/>
          <a:p>
            <a:pPr marL="285750" indent="-285750">
              <a:buFont typeface="Arial" panose="020B0604020202020204" pitchFamily="34" charset="0"/>
              <a:buChar char="•"/>
            </a:pPr>
            <a:r>
              <a:rPr lang="en-US" sz="2000" dirty="0"/>
              <a:t>The Commissioner has issued a </a:t>
            </a:r>
            <a:r>
              <a:rPr lang="en-US" sz="2000" dirty="0">
                <a:hlinkClick r:id="rId3"/>
              </a:rPr>
              <a:t>Code of Conduct for Crown Entity Board Members</a:t>
            </a:r>
            <a:endParaRPr lang="en-US" sz="2000" dirty="0"/>
          </a:p>
          <a:p>
            <a:pPr marL="285750" indent="-285750">
              <a:buFont typeface="Arial" panose="020B0604020202020204" pitchFamily="34" charset="0"/>
              <a:buChar char="•"/>
            </a:pPr>
            <a:r>
              <a:rPr lang="en-US" sz="2000" dirty="0">
                <a:latin typeface="Source Sans Pro"/>
              </a:rPr>
              <a:t>New board members should become familiar with their board’s policy manual or charter; in particular, its standards of integrity and conduct setting out explicit expectations in relation to potential probity issues.</a:t>
            </a:r>
            <a:endParaRPr lang="en-US" sz="2000" dirty="0"/>
          </a:p>
          <a:p>
            <a:pPr marL="285750" indent="-285750">
              <a:buFont typeface="Arial" panose="020B0604020202020204" pitchFamily="34" charset="0"/>
              <a:buChar char="•"/>
            </a:pPr>
            <a:r>
              <a:rPr lang="en-US" sz="2000" dirty="0">
                <a:latin typeface="Source Sans Pro"/>
                <a:ea typeface="Source Sans Pro"/>
              </a:rPr>
              <a:t>Boards should satisfy themselves that their entity’s own code of conduct and practices reflect the principles of the </a:t>
            </a:r>
            <a:r>
              <a:rPr lang="en-US" sz="2000" dirty="0">
                <a:latin typeface="Source Sans Pro"/>
                <a:ea typeface="Source Sans Pro"/>
                <a:hlinkClick r:id="rId4"/>
              </a:rPr>
              <a:t>Standards of Integrity &amp; Conduct for the State Services</a:t>
            </a:r>
            <a:r>
              <a:rPr lang="en-US" sz="2000" dirty="0">
                <a:latin typeface="Source Sans Pro"/>
                <a:ea typeface="Source Sans Pro"/>
              </a:rPr>
              <a:t> and related expectations (for example, on offers of gifts &amp; hospitality), and should endorse their adoption for all entity employees.</a:t>
            </a:r>
            <a:endParaRPr lang="en-US" sz="2000" dirty="0">
              <a:ea typeface="Source Sans Pro"/>
            </a:endParaRPr>
          </a:p>
          <a:p>
            <a:pPr marL="285750" indent="-285750">
              <a:buFont typeface="Arial" panose="020B0604020202020204" pitchFamily="34" charset="0"/>
              <a:buChar char="•"/>
            </a:pPr>
            <a:endParaRPr lang="en-NZ" sz="2000" dirty="0"/>
          </a:p>
        </p:txBody>
      </p:sp>
    </p:spTree>
    <p:extLst>
      <p:ext uri="{BB962C8B-B14F-4D97-AF65-F5344CB8AC3E}">
        <p14:creationId xmlns:p14="http://schemas.microsoft.com/office/powerpoint/2010/main" val="39416556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F895A-FDB1-46C7-9609-FD71F070A444}"/>
              </a:ext>
            </a:extLst>
          </p:cNvPr>
          <p:cNvSpPr>
            <a:spLocks noGrp="1"/>
          </p:cNvSpPr>
          <p:nvPr>
            <p:ph type="title"/>
          </p:nvPr>
        </p:nvSpPr>
        <p:spPr>
          <a:xfrm>
            <a:off x="831850" y="828514"/>
            <a:ext cx="10515600" cy="558799"/>
          </a:xfrm>
        </p:spPr>
        <p:txBody>
          <a:bodyPr>
            <a:normAutofit fontScale="90000"/>
          </a:bodyPr>
          <a:lstStyle/>
          <a:p>
            <a:r>
              <a:rPr lang="en-NZ" dirty="0"/>
              <a:t> …. You have read and understood the Code of Conduct for Crown Entity Board Members and relevant Model Standards</a:t>
            </a:r>
          </a:p>
        </p:txBody>
      </p:sp>
      <p:sp>
        <p:nvSpPr>
          <p:cNvPr id="3" name="Text Placeholder 2">
            <a:extLst>
              <a:ext uri="{FF2B5EF4-FFF2-40B4-BE49-F238E27FC236}">
                <a16:creationId xmlns:a16="http://schemas.microsoft.com/office/drawing/2014/main" id="{5B8C9EB3-1CF5-4A56-9D38-C348DCFE8815}"/>
              </a:ext>
            </a:extLst>
          </p:cNvPr>
          <p:cNvSpPr>
            <a:spLocks noGrp="1"/>
          </p:cNvSpPr>
          <p:nvPr>
            <p:ph type="body" idx="1"/>
          </p:nvPr>
        </p:nvSpPr>
        <p:spPr>
          <a:xfrm>
            <a:off x="831850" y="1586483"/>
            <a:ext cx="10940506" cy="5145243"/>
          </a:xfrm>
        </p:spPr>
        <p:txBody>
          <a:bodyPr>
            <a:normAutofit/>
          </a:bodyPr>
          <a:lstStyle/>
          <a:p>
            <a:pPr marL="0" indent="0">
              <a:buNone/>
            </a:pPr>
            <a:r>
              <a:rPr lang="en-US" sz="2400" b="0" i="0" dirty="0">
                <a:solidFill>
                  <a:srgbClr val="000000"/>
                </a:solidFill>
                <a:effectLst/>
                <a:latin typeface="Source Sans Pro" panose="020B0503030403020204" pitchFamily="34" charset="0"/>
              </a:rPr>
              <a:t>The Public Service Commissioner has issued:</a:t>
            </a:r>
          </a:p>
          <a:p>
            <a:pPr marL="342900" indent="-342900">
              <a:buFont typeface="Arial" panose="020B0604020202020204" pitchFamily="34" charset="0"/>
              <a:buChar char="•"/>
            </a:pPr>
            <a:r>
              <a:rPr lang="en-US" b="0" i="0" dirty="0">
                <a:solidFill>
                  <a:srgbClr val="000000"/>
                </a:solidFill>
                <a:effectLst/>
                <a:latin typeface="Source Sans Pro" panose="020B0503030403020204" pitchFamily="34" charset="0"/>
              </a:rPr>
              <a:t> a </a:t>
            </a:r>
            <a:r>
              <a:rPr lang="en-US" b="0" i="0" u="none" strike="noStrike" dirty="0">
                <a:solidFill>
                  <a:srgbClr val="024089"/>
                </a:solidFill>
                <a:effectLst/>
                <a:latin typeface="Source Sans Pro" panose="020B0503030403020204" pitchFamily="34" charset="0"/>
                <a:hlinkClick r:id="rId3"/>
              </a:rPr>
              <a:t>Code of Conduct for Crown Entity Board Members</a:t>
            </a:r>
            <a:r>
              <a:rPr lang="en-US" b="0" i="0" dirty="0">
                <a:solidFill>
                  <a:srgbClr val="000000"/>
                </a:solidFill>
                <a:effectLst/>
                <a:latin typeface="Source Sans Pro" panose="020B0503030403020204" pitchFamily="34" charset="0"/>
                <a:hlinkClick r:id="rId3"/>
              </a:rPr>
              <a:t> </a:t>
            </a:r>
            <a:r>
              <a:rPr lang="en-US" b="0" i="0" dirty="0">
                <a:solidFill>
                  <a:srgbClr val="000000"/>
                </a:solidFill>
                <a:effectLst/>
                <a:latin typeface="Source Sans Pro" panose="020B0503030403020204" pitchFamily="34" charset="0"/>
              </a:rPr>
              <a:t>which applies to the board members of statutory entities (excluding corporations sole) and Crown entity companies (excluding Crown Research Institutes and their subsidiaries)</a:t>
            </a:r>
          </a:p>
          <a:p>
            <a:pPr marL="342900" indent="-342900">
              <a:buFont typeface="Arial" panose="020B0604020202020204" pitchFamily="34" charset="0"/>
              <a:buChar char="•"/>
            </a:pPr>
            <a:r>
              <a:rPr lang="en-US" dirty="0">
                <a:solidFill>
                  <a:srgbClr val="000000"/>
                </a:solidFill>
                <a:latin typeface="Source Sans Pro" panose="020B0503030403020204" pitchFamily="34" charset="0"/>
              </a:rPr>
              <a:t>a </a:t>
            </a:r>
            <a:r>
              <a:rPr lang="en-US" dirty="0">
                <a:solidFill>
                  <a:srgbClr val="024089"/>
                </a:solidFill>
                <a:latin typeface="Source Sans Pro" panose="020B0503030403020204" pitchFamily="34" charset="0"/>
                <a:hlinkClick r:id="rId4">
                  <a:extLst>
                    <a:ext uri="{A12FA001-AC4F-418D-AE19-62706E023703}">
                      <ahyp:hlinkClr xmlns:ahyp="http://schemas.microsoft.com/office/drawing/2018/hyperlinkcolor" val="tx"/>
                    </a:ext>
                  </a:extLst>
                </a:hlinkClick>
              </a:rPr>
              <a:t>Code of Conduct for the Directors of Public Finance Act 1989 Schedule 4A Companies</a:t>
            </a:r>
            <a:r>
              <a:rPr lang="en-US" sz="1200" b="0" i="0" dirty="0">
                <a:solidFill>
                  <a:srgbClr val="000000"/>
                </a:solidFill>
                <a:effectLst/>
                <a:latin typeface="Source Sans Pro" panose="020B0503030403020204" pitchFamily="34" charset="0"/>
              </a:rPr>
              <a:t>.</a:t>
            </a:r>
          </a:p>
          <a:p>
            <a:pPr marL="0" indent="0" algn="l">
              <a:buNone/>
            </a:pPr>
            <a:r>
              <a:rPr lang="en-US" sz="2400" dirty="0">
                <a:solidFill>
                  <a:srgbClr val="091D31"/>
                </a:solidFill>
              </a:rPr>
              <a:t>The Commissioner’s Model Standards</a:t>
            </a:r>
            <a:endParaRPr lang="en-US" sz="2400" i="0" dirty="0">
              <a:solidFill>
                <a:srgbClr val="091D31"/>
              </a:solidFill>
              <a:effectLst/>
              <a:latin typeface="Source Sans Pro" panose="020B0503030403020204" pitchFamily="34" charset="0"/>
            </a:endParaRPr>
          </a:p>
          <a:p>
            <a:pPr algn="l"/>
            <a:r>
              <a:rPr lang="en-US" sz="1800" b="0" i="0" dirty="0">
                <a:solidFill>
                  <a:srgbClr val="000000"/>
                </a:solidFill>
                <a:effectLst/>
                <a:latin typeface="Source Sans Pro" panose="020B0503030403020204" pitchFamily="34" charset="0"/>
                <a:hlinkClick r:id="rId5"/>
              </a:rPr>
              <a:t>Model Standards </a:t>
            </a:r>
            <a:r>
              <a:rPr lang="en-US" sz="1800" b="0" i="0" dirty="0">
                <a:solidFill>
                  <a:srgbClr val="000000"/>
                </a:solidFill>
                <a:effectLst/>
                <a:latin typeface="Source Sans Pro" panose="020B0503030403020204" pitchFamily="34" charset="0"/>
              </a:rPr>
              <a:t>set out the Commissioner’s minimum expectations for agencies and staff in the public sector on specific integrity areas. These include:</a:t>
            </a:r>
          </a:p>
          <a:p>
            <a:pPr algn="l"/>
            <a:r>
              <a:rPr lang="en-US" sz="1800" b="0" i="0" u="none" strike="noStrike" dirty="0">
                <a:solidFill>
                  <a:srgbClr val="024089"/>
                </a:solidFill>
                <a:effectLst/>
                <a:latin typeface="Source Sans Pro" panose="020B0503030403020204" pitchFamily="34" charset="0"/>
                <a:hlinkClick r:id="rId6"/>
              </a:rPr>
              <a:t>Positive and Safe Workplaces </a:t>
            </a:r>
            <a:r>
              <a:rPr lang="en-US" sz="1800" b="0" i="0" u="none" strike="noStrike" dirty="0">
                <a:solidFill>
                  <a:srgbClr val="024089"/>
                </a:solidFill>
                <a:effectLst/>
                <a:latin typeface="Source Sans Pro" panose="020B0503030403020204" pitchFamily="34" charset="0"/>
              </a:rPr>
              <a:t>,  </a:t>
            </a:r>
            <a:r>
              <a:rPr lang="en-US" sz="1800" b="0" i="0" u="none" strike="noStrike" dirty="0">
                <a:solidFill>
                  <a:srgbClr val="024089"/>
                </a:solidFill>
                <a:effectLst/>
                <a:latin typeface="Source Sans Pro" panose="020B0503030403020204" pitchFamily="34" charset="0"/>
                <a:hlinkClick r:id="rId7"/>
              </a:rPr>
              <a:t>Information Gathering and Public Trust</a:t>
            </a:r>
            <a:r>
              <a:rPr lang="en-US" sz="1800" dirty="0">
                <a:solidFill>
                  <a:srgbClr val="024089"/>
                </a:solidFill>
                <a:latin typeface="Source Sans Pro" panose="020B0503030403020204" pitchFamily="34" charset="0"/>
              </a:rPr>
              <a:t>, </a:t>
            </a:r>
            <a:r>
              <a:rPr lang="en-US" sz="1800" b="0" i="0" u="none" strike="noStrike" dirty="0">
                <a:solidFill>
                  <a:srgbClr val="024089"/>
                </a:solidFill>
                <a:effectLst/>
                <a:latin typeface="Source Sans Pro" panose="020B0503030403020204" pitchFamily="34" charset="0"/>
                <a:hlinkClick r:id="rId8"/>
              </a:rPr>
              <a:t>Speaking up</a:t>
            </a:r>
            <a:r>
              <a:rPr lang="en-US" sz="1800" b="0" i="0" u="none" strike="noStrike" dirty="0">
                <a:solidFill>
                  <a:srgbClr val="024089"/>
                </a:solidFill>
                <a:effectLst/>
                <a:latin typeface="Source Sans Pro" panose="020B0503030403020204" pitchFamily="34" charset="0"/>
              </a:rPr>
              <a:t>, </a:t>
            </a:r>
            <a:r>
              <a:rPr lang="en-US" sz="1800" b="0" i="0" u="none" strike="noStrike" dirty="0">
                <a:solidFill>
                  <a:srgbClr val="024089"/>
                </a:solidFill>
                <a:effectLst/>
                <a:latin typeface="Source Sans Pro" panose="020B0503030403020204" pitchFamily="34" charset="0"/>
                <a:hlinkClick r:id="rId9"/>
              </a:rPr>
              <a:t>Conflicts of Interest</a:t>
            </a:r>
            <a:r>
              <a:rPr lang="en-US" sz="1800" b="0" i="0" u="none" strike="noStrike" dirty="0">
                <a:solidFill>
                  <a:srgbClr val="024089"/>
                </a:solidFill>
                <a:effectLst/>
                <a:latin typeface="Source Sans Pro" panose="020B0503030403020204" pitchFamily="34" charset="0"/>
              </a:rPr>
              <a:t>,  </a:t>
            </a:r>
            <a:r>
              <a:rPr lang="en-US" sz="1800" b="0" i="0" u="none" strike="noStrike" dirty="0">
                <a:solidFill>
                  <a:srgbClr val="024089"/>
                </a:solidFill>
                <a:effectLst/>
                <a:latin typeface="Source Sans Pro" panose="020B0503030403020204" pitchFamily="34" charset="0"/>
                <a:hlinkClick r:id="rId10"/>
              </a:rPr>
              <a:t>Chief Executive Gifts, Benefits and Expenses</a:t>
            </a:r>
            <a:r>
              <a:rPr lang="en-US" sz="1800" u="none" strike="noStrike" dirty="0">
                <a:solidFill>
                  <a:srgbClr val="000000"/>
                </a:solidFill>
                <a:latin typeface="Source Sans Pro" panose="020B0503030403020204" pitchFamily="34" charset="0"/>
              </a:rPr>
              <a:t>, and </a:t>
            </a:r>
            <a:r>
              <a:rPr lang="en-US" sz="1800" b="0" i="0" u="none" strike="noStrike" dirty="0">
                <a:solidFill>
                  <a:srgbClr val="024089"/>
                </a:solidFill>
                <a:effectLst/>
                <a:latin typeface="Source Sans Pro" panose="020B0503030403020204" pitchFamily="34" charset="0"/>
                <a:hlinkClick r:id="rId5"/>
              </a:rPr>
              <a:t>Workforce Assurance</a:t>
            </a:r>
            <a:endParaRPr lang="en-US" sz="1800" b="0" i="0" dirty="0">
              <a:solidFill>
                <a:srgbClr val="000000"/>
              </a:solidFill>
              <a:effectLst/>
              <a:latin typeface="Source Sans Pro" panose="020B0503030403020204" pitchFamily="34" charset="0"/>
            </a:endParaRPr>
          </a:p>
          <a:p>
            <a:endParaRPr lang="en-NZ" dirty="0"/>
          </a:p>
        </p:txBody>
      </p:sp>
    </p:spTree>
    <p:extLst>
      <p:ext uri="{BB962C8B-B14F-4D97-AF65-F5344CB8AC3E}">
        <p14:creationId xmlns:p14="http://schemas.microsoft.com/office/powerpoint/2010/main" val="283558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F10E-AFAD-4275-906D-0C9BFE249002}"/>
              </a:ext>
            </a:extLst>
          </p:cNvPr>
          <p:cNvSpPr>
            <a:spLocks noGrp="1"/>
          </p:cNvSpPr>
          <p:nvPr>
            <p:ph type="title"/>
          </p:nvPr>
        </p:nvSpPr>
        <p:spPr>
          <a:xfrm>
            <a:off x="675096" y="876015"/>
            <a:ext cx="10515600" cy="558799"/>
          </a:xfrm>
        </p:spPr>
        <p:txBody>
          <a:bodyPr/>
          <a:lstStyle/>
          <a:p>
            <a:r>
              <a:rPr lang="en-NZ"/>
              <a:t>What are Crown entities and where do they fit into the public sector?</a:t>
            </a:r>
          </a:p>
        </p:txBody>
      </p:sp>
      <p:sp>
        <p:nvSpPr>
          <p:cNvPr id="3" name="Text Placeholder 2">
            <a:extLst>
              <a:ext uri="{FF2B5EF4-FFF2-40B4-BE49-F238E27FC236}">
                <a16:creationId xmlns:a16="http://schemas.microsoft.com/office/drawing/2014/main" id="{07391278-F03F-4C25-B7E3-A5C118AF6B42}"/>
              </a:ext>
            </a:extLst>
          </p:cNvPr>
          <p:cNvSpPr>
            <a:spLocks noGrp="1"/>
          </p:cNvSpPr>
          <p:nvPr>
            <p:ph type="body" idx="1"/>
          </p:nvPr>
        </p:nvSpPr>
        <p:spPr>
          <a:xfrm>
            <a:off x="831850" y="1724297"/>
            <a:ext cx="3444586" cy="2243257"/>
          </a:xfrm>
        </p:spPr>
        <p:txBody>
          <a:bodyPr/>
          <a:lstStyle/>
          <a:p>
            <a:r>
              <a:rPr lang="en-NZ" sz="2400"/>
              <a:t>The basic elements of New Zealand’s system of Government</a:t>
            </a:r>
          </a:p>
        </p:txBody>
      </p:sp>
      <p:graphicFrame>
        <p:nvGraphicFramePr>
          <p:cNvPr id="4" name="Diagram 3">
            <a:extLst>
              <a:ext uri="{FF2B5EF4-FFF2-40B4-BE49-F238E27FC236}">
                <a16:creationId xmlns:a16="http://schemas.microsoft.com/office/drawing/2014/main" id="{1DDC3765-725C-4707-AFDF-2CFDDEFB8C9B}"/>
              </a:ext>
            </a:extLst>
          </p:cNvPr>
          <p:cNvGraphicFramePr/>
          <p:nvPr>
            <p:extLst>
              <p:ext uri="{D42A27DB-BD31-4B8C-83A1-F6EECF244321}">
                <p14:modId xmlns:p14="http://schemas.microsoft.com/office/powerpoint/2010/main" val="3620061965"/>
              </p:ext>
            </p:extLst>
          </p:nvPr>
        </p:nvGraphicFramePr>
        <p:xfrm>
          <a:off x="2881168" y="1155414"/>
          <a:ext cx="8229600" cy="4284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72807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F57E-DB43-401E-A038-B67C7CB23FCE}"/>
              </a:ext>
            </a:extLst>
          </p:cNvPr>
          <p:cNvSpPr>
            <a:spLocks noGrp="1"/>
          </p:cNvSpPr>
          <p:nvPr>
            <p:ph type="title"/>
          </p:nvPr>
        </p:nvSpPr>
        <p:spPr>
          <a:xfrm>
            <a:off x="695325" y="489144"/>
            <a:ext cx="10515600" cy="558799"/>
          </a:xfrm>
        </p:spPr>
        <p:txBody>
          <a:bodyPr>
            <a:normAutofit fontScale="90000"/>
          </a:bodyPr>
          <a:lstStyle/>
          <a:p>
            <a:r>
              <a:rPr lang="en-NZ" dirty="0"/>
              <a:t>…… you are aware that during an election year ….</a:t>
            </a:r>
          </a:p>
        </p:txBody>
      </p:sp>
      <p:sp>
        <p:nvSpPr>
          <p:cNvPr id="3" name="Text Placeholder 2">
            <a:extLst>
              <a:ext uri="{FF2B5EF4-FFF2-40B4-BE49-F238E27FC236}">
                <a16:creationId xmlns:a16="http://schemas.microsoft.com/office/drawing/2014/main" id="{E114461B-75CE-4FA2-8D1C-F75AB579F4C9}"/>
              </a:ext>
            </a:extLst>
          </p:cNvPr>
          <p:cNvSpPr>
            <a:spLocks noGrp="1"/>
          </p:cNvSpPr>
          <p:nvPr>
            <p:ph type="body" idx="1"/>
          </p:nvPr>
        </p:nvSpPr>
        <p:spPr>
          <a:xfrm>
            <a:off x="695324" y="1377476"/>
            <a:ext cx="11069955" cy="4692398"/>
          </a:xfrm>
        </p:spPr>
        <p:txBody>
          <a:bodyPr lIns="91440" tIns="45720" rIns="91440" bIns="45720" anchor="t">
            <a:normAutofit/>
          </a:bodyPr>
          <a:lstStyle/>
          <a:p>
            <a:pPr marL="285750" indent="-285750">
              <a:buFont typeface="Arial" panose="020B0604020202020204" pitchFamily="34" charset="0"/>
              <a:buChar char="•"/>
            </a:pPr>
            <a:r>
              <a:rPr lang="en-NZ" sz="2400" dirty="0">
                <a:latin typeface="Source Sans Pro"/>
              </a:rPr>
              <a:t>official Information Act requests should continue to be handled in a timely and appropriate manner</a:t>
            </a:r>
          </a:p>
          <a:p>
            <a:pPr marL="285750" indent="-285750">
              <a:buFont typeface="Arial" panose="020B0604020202020204" pitchFamily="34" charset="0"/>
              <a:buChar char="•"/>
            </a:pPr>
            <a:r>
              <a:rPr lang="en-NZ" sz="2400" dirty="0">
                <a:latin typeface="Source Sans Pro"/>
              </a:rPr>
              <a:t>public servants intending to stand for Parliament must inform their employer, and stand down from their positions  by Nomination Day in the case of staff covered by the Electoral Act </a:t>
            </a:r>
            <a:endParaRPr lang="en-NZ" sz="2400" dirty="0"/>
          </a:p>
          <a:p>
            <a:pPr marL="285750" indent="-285750">
              <a:buFont typeface="Arial" panose="020B0604020202020204" pitchFamily="34" charset="0"/>
              <a:buChar char="•"/>
            </a:pPr>
            <a:r>
              <a:rPr lang="en-NZ" sz="2400" dirty="0">
                <a:latin typeface="Source Sans Pro"/>
              </a:rPr>
              <a:t>senior staff should exercise particular care in discussing their intentions </a:t>
            </a:r>
            <a:endParaRPr lang="en-NZ" sz="2400" dirty="0"/>
          </a:p>
          <a:p>
            <a:pPr marL="285750" indent="-285750">
              <a:buFont typeface="Arial" panose="020B0604020202020204" pitchFamily="34" charset="0"/>
              <a:buChar char="•"/>
            </a:pPr>
            <a:r>
              <a:rPr lang="en-NZ" sz="2400" dirty="0">
                <a:latin typeface="Source Sans Pro"/>
              </a:rPr>
              <a:t>agency premises and other resources should not be used for electioneering. See Commission guidance: </a:t>
            </a:r>
            <a:r>
              <a:rPr lang="en-NZ" sz="2400" dirty="0">
                <a:latin typeface="Source Sans Pro"/>
                <a:hlinkClick r:id="rId3"/>
              </a:rPr>
              <a:t>He Ārahitanga Pōtitanga Whānui | General Election Guidance | Te Kawa Mataaho Public Service Commission</a:t>
            </a:r>
            <a:r>
              <a:rPr lang="en-NZ" sz="2400" dirty="0">
                <a:latin typeface="Source Sans Pro"/>
                <a:hlinkClick r:id="rId4"/>
              </a:rPr>
              <a:t>.</a:t>
            </a:r>
            <a:endParaRPr lang="en-NZ" sz="2400" dirty="0">
              <a:latin typeface="Source Sans Pro"/>
            </a:endParaRPr>
          </a:p>
          <a:p>
            <a:pPr marL="285750" indent="-285750">
              <a:buFont typeface="Arial" panose="020B0604020202020204" pitchFamily="34" charset="0"/>
              <a:buChar char="•"/>
            </a:pPr>
            <a:endParaRPr lang="en-NZ" sz="2400" dirty="0"/>
          </a:p>
        </p:txBody>
      </p:sp>
    </p:spTree>
    <p:extLst>
      <p:ext uri="{BB962C8B-B14F-4D97-AF65-F5344CB8AC3E}">
        <p14:creationId xmlns:p14="http://schemas.microsoft.com/office/powerpoint/2010/main" val="3938891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2401-7DEE-4E27-93EB-7D1C030F78F4}"/>
              </a:ext>
            </a:extLst>
          </p:cNvPr>
          <p:cNvSpPr>
            <a:spLocks noGrp="1"/>
          </p:cNvSpPr>
          <p:nvPr>
            <p:ph type="title"/>
          </p:nvPr>
        </p:nvSpPr>
        <p:spPr/>
        <p:txBody>
          <a:bodyPr/>
          <a:lstStyle/>
          <a:p>
            <a:pPr marL="514350" indent="-514350">
              <a:buFont typeface="+mj-lt"/>
              <a:buAutoNum type="arabicPeriod" startAt="8"/>
            </a:pPr>
            <a:r>
              <a:rPr lang="en-NZ"/>
              <a:t>Additional resources</a:t>
            </a:r>
          </a:p>
        </p:txBody>
      </p:sp>
    </p:spTree>
    <p:extLst>
      <p:ext uri="{BB962C8B-B14F-4D97-AF65-F5344CB8AC3E}">
        <p14:creationId xmlns:p14="http://schemas.microsoft.com/office/powerpoint/2010/main" val="1336036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7ADB-7CB9-4197-90B6-56F89D100503}"/>
              </a:ext>
            </a:extLst>
          </p:cNvPr>
          <p:cNvSpPr>
            <a:spLocks noGrp="1"/>
          </p:cNvSpPr>
          <p:nvPr>
            <p:ph type="title"/>
          </p:nvPr>
        </p:nvSpPr>
        <p:spPr>
          <a:xfrm>
            <a:off x="757959" y="701580"/>
            <a:ext cx="10515600" cy="558799"/>
          </a:xfrm>
        </p:spPr>
        <p:txBody>
          <a:bodyPr/>
          <a:lstStyle/>
          <a:p>
            <a:r>
              <a:rPr lang="en-NZ"/>
              <a:t>Te Kawa </a:t>
            </a:r>
            <a:r>
              <a:rPr lang="en-NZ" err="1"/>
              <a:t>Mataaho</a:t>
            </a:r>
            <a:r>
              <a:rPr lang="en-NZ"/>
              <a:t> Public Service Commission</a:t>
            </a:r>
          </a:p>
        </p:txBody>
      </p:sp>
      <p:sp>
        <p:nvSpPr>
          <p:cNvPr id="3" name="Text Placeholder 2">
            <a:extLst>
              <a:ext uri="{FF2B5EF4-FFF2-40B4-BE49-F238E27FC236}">
                <a16:creationId xmlns:a16="http://schemas.microsoft.com/office/drawing/2014/main" id="{B84C4B2F-CDA8-43FB-9B7C-CB4A1B146364}"/>
              </a:ext>
            </a:extLst>
          </p:cNvPr>
          <p:cNvSpPr>
            <a:spLocks noGrp="1"/>
          </p:cNvSpPr>
          <p:nvPr>
            <p:ph type="body" idx="1"/>
          </p:nvPr>
        </p:nvSpPr>
        <p:spPr>
          <a:xfrm>
            <a:off x="757958" y="1691513"/>
            <a:ext cx="9900805" cy="1500187"/>
          </a:xfrm>
        </p:spPr>
        <p:txBody>
          <a:bodyPr/>
          <a:lstStyle/>
          <a:p>
            <a:pPr marL="342900" indent="-342900">
              <a:lnSpc>
                <a:spcPct val="90000"/>
              </a:lnSpc>
              <a:buFont typeface="Arial" panose="020B0604020202020204" pitchFamily="34" charset="0"/>
              <a:buChar char="•"/>
            </a:pPr>
            <a:r>
              <a:rPr lang="en-US" sz="2000"/>
              <a:t>General guidance and Information for Crown Entities: </a:t>
            </a:r>
            <a:r>
              <a:rPr lang="en-NZ" sz="2000">
                <a:hlinkClick r:id="rId2"/>
              </a:rPr>
              <a:t>Crown entities guidance | Te Kawa </a:t>
            </a:r>
            <a:r>
              <a:rPr lang="en-NZ" sz="2000" err="1">
                <a:hlinkClick r:id="rId2"/>
              </a:rPr>
              <a:t>Mataaho</a:t>
            </a:r>
            <a:r>
              <a:rPr lang="en-NZ" sz="2000">
                <a:hlinkClick r:id="rId2"/>
              </a:rPr>
              <a:t> Public Service Commission</a:t>
            </a:r>
            <a:endParaRPr lang="en-NZ" sz="2000"/>
          </a:p>
          <a:p>
            <a:pPr marL="342900" indent="-342900">
              <a:lnSpc>
                <a:spcPct val="90000"/>
              </a:lnSpc>
              <a:buFont typeface="Arial" panose="020B0604020202020204" pitchFamily="34" charset="0"/>
              <a:buChar char="•"/>
            </a:pPr>
            <a:r>
              <a:rPr lang="en-US" sz="2000"/>
              <a:t>This includes links to specific reports and guidance as they are made available, e.g.:</a:t>
            </a:r>
          </a:p>
          <a:p>
            <a:pPr marL="800100" lvl="1" indent="-342900">
              <a:lnSpc>
                <a:spcPct val="90000"/>
              </a:lnSpc>
              <a:buFont typeface="Wingdings" panose="05000000000000000000" pitchFamily="2" charset="2"/>
              <a:buChar char="q"/>
            </a:pPr>
            <a:r>
              <a:rPr lang="en-US" sz="2000">
                <a:latin typeface="Source Sans Pro" panose="020B0503030403020204" pitchFamily="34" charset="0"/>
                <a:ea typeface="Source Sans Pro" panose="020B0503030403020204" pitchFamily="34" charset="0"/>
              </a:rPr>
              <a:t>Board Appointment and Induction Guidelines</a:t>
            </a:r>
          </a:p>
          <a:p>
            <a:pPr marL="800100" lvl="1" indent="-342900">
              <a:lnSpc>
                <a:spcPct val="90000"/>
              </a:lnSpc>
              <a:buFont typeface="Wingdings" panose="05000000000000000000" pitchFamily="2" charset="2"/>
              <a:buChar char="q"/>
            </a:pPr>
            <a:r>
              <a:rPr lang="en-US" sz="2000">
                <a:latin typeface="Source Sans Pro" panose="020B0503030403020204" pitchFamily="34" charset="0"/>
                <a:ea typeface="Source Sans Pro" panose="020B0503030403020204" pitchFamily="34" charset="0"/>
              </a:rPr>
              <a:t>Enduring Letter </a:t>
            </a:r>
            <a:r>
              <a:rPr lang="en-US">
                <a:latin typeface="Source Sans Pro" panose="020B0503030403020204" pitchFamily="34" charset="0"/>
                <a:ea typeface="Source Sans Pro" panose="020B0503030403020204" pitchFamily="34" charset="0"/>
              </a:rPr>
              <a:t>of Expectations </a:t>
            </a:r>
            <a:r>
              <a:rPr lang="en-US" sz="2000">
                <a:latin typeface="Source Sans Pro" panose="020B0503030403020204" pitchFamily="34" charset="0"/>
                <a:ea typeface="Source Sans Pro" panose="020B0503030403020204" pitchFamily="34" charset="0"/>
              </a:rPr>
              <a:t>to the Boards of Statutory Crown Entities</a:t>
            </a:r>
          </a:p>
          <a:p>
            <a:pPr marL="800100" lvl="1" indent="-342900">
              <a:lnSpc>
                <a:spcPct val="90000"/>
              </a:lnSpc>
              <a:buFont typeface="Wingdings" panose="05000000000000000000" pitchFamily="2" charset="2"/>
              <a:buChar char="q"/>
            </a:pPr>
            <a:r>
              <a:rPr lang="en-US" sz="2000">
                <a:latin typeface="Source Sans Pro" panose="020B0503030403020204" pitchFamily="34" charset="0"/>
                <a:ea typeface="Source Sans Pro" panose="020B0503030403020204" pitchFamily="34" charset="0"/>
              </a:rPr>
              <a:t>Directions Supporting a Whole of Government Approach</a:t>
            </a:r>
          </a:p>
          <a:p>
            <a:pPr marL="800100" lvl="1" indent="-342900">
              <a:lnSpc>
                <a:spcPct val="90000"/>
              </a:lnSpc>
              <a:buFont typeface="Wingdings" panose="05000000000000000000" pitchFamily="2" charset="2"/>
              <a:buChar char="q"/>
            </a:pPr>
            <a:r>
              <a:rPr lang="en-US" sz="2000">
                <a:latin typeface="Source Sans Pro" panose="020B0503030403020204" pitchFamily="34" charset="0"/>
                <a:ea typeface="Source Sans Pro" panose="020B0503030403020204" pitchFamily="34" charset="0"/>
              </a:rPr>
              <a:t>Preparation of Governance Manuals</a:t>
            </a:r>
          </a:p>
          <a:p>
            <a:pPr marL="800100" lvl="1" indent="-342900">
              <a:lnSpc>
                <a:spcPct val="90000"/>
              </a:lnSpc>
              <a:buFont typeface="Wingdings" panose="05000000000000000000" pitchFamily="2" charset="2"/>
              <a:buChar char="q"/>
            </a:pPr>
            <a:r>
              <a:rPr lang="en-US" sz="2000">
                <a:latin typeface="Source Sans Pro" panose="020B0503030403020204" pitchFamily="34" charset="0"/>
                <a:ea typeface="Source Sans Pro" panose="020B0503030403020204" pitchFamily="34" charset="0"/>
              </a:rPr>
              <a:t>Officials and Select Committees - Guidelines </a:t>
            </a:r>
          </a:p>
          <a:p>
            <a:endParaRPr lang="en-NZ"/>
          </a:p>
        </p:txBody>
      </p:sp>
    </p:spTree>
    <p:extLst>
      <p:ext uri="{BB962C8B-B14F-4D97-AF65-F5344CB8AC3E}">
        <p14:creationId xmlns:p14="http://schemas.microsoft.com/office/powerpoint/2010/main" val="1338211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6E51-63CD-41E6-B51B-A14B0F287BB6}"/>
              </a:ext>
            </a:extLst>
          </p:cNvPr>
          <p:cNvSpPr>
            <a:spLocks noGrp="1"/>
          </p:cNvSpPr>
          <p:nvPr>
            <p:ph type="title"/>
          </p:nvPr>
        </p:nvSpPr>
        <p:spPr>
          <a:xfrm>
            <a:off x="730250" y="766234"/>
            <a:ext cx="10515600" cy="558799"/>
          </a:xfrm>
        </p:spPr>
        <p:txBody>
          <a:bodyPr/>
          <a:lstStyle/>
          <a:p>
            <a:r>
              <a:rPr lang="en-NZ"/>
              <a:t>The Treasury</a:t>
            </a:r>
          </a:p>
        </p:txBody>
      </p:sp>
      <p:sp>
        <p:nvSpPr>
          <p:cNvPr id="3" name="Text Placeholder 2">
            <a:extLst>
              <a:ext uri="{FF2B5EF4-FFF2-40B4-BE49-F238E27FC236}">
                <a16:creationId xmlns:a16="http://schemas.microsoft.com/office/drawing/2014/main" id="{288170BF-AB01-401F-A9E7-B36F593775E4}"/>
              </a:ext>
            </a:extLst>
          </p:cNvPr>
          <p:cNvSpPr>
            <a:spLocks noGrp="1"/>
          </p:cNvSpPr>
          <p:nvPr>
            <p:ph type="body" idx="1"/>
          </p:nvPr>
        </p:nvSpPr>
        <p:spPr>
          <a:xfrm>
            <a:off x="730250" y="1497549"/>
            <a:ext cx="9910041" cy="1500187"/>
          </a:xfrm>
        </p:spPr>
        <p:txBody>
          <a:bodyPr lIns="91440" tIns="45720" rIns="91440" bIns="45720" anchor="t"/>
          <a:lstStyle/>
          <a:p>
            <a:r>
              <a:rPr lang="en-NZ" sz="2400">
                <a:latin typeface="Source Sans Pro"/>
                <a:ea typeface="Source Sans Pro"/>
              </a:rPr>
              <a:t>Guidance on developing strategy and annual performance expectations:</a:t>
            </a:r>
          </a:p>
          <a:p>
            <a:pPr lvl="1">
              <a:lnSpc>
                <a:spcPct val="90000"/>
              </a:lnSpc>
            </a:pPr>
            <a:r>
              <a:rPr lang="en-NZ" sz="2400">
                <a:latin typeface="Source Sans Pro" panose="020B0503030403020204" pitchFamily="34" charset="0"/>
                <a:ea typeface="Source Sans Pro" panose="020B0503030403020204" pitchFamily="34" charset="0"/>
              </a:rPr>
              <a:t>Performance Expectations – "What's Intended to Be Achieved" - </a:t>
            </a:r>
            <a:r>
              <a:rPr lang="en-NZ" sz="2400" u="sng">
                <a:latin typeface="Source Sans Pro" panose="020B0503030403020204" pitchFamily="34" charset="0"/>
                <a:ea typeface="Source Sans Pro" panose="020B0503030403020204" pitchFamily="34" charset="0"/>
                <a:hlinkClick r:id="rId2"/>
              </a:rPr>
              <a:t>www.treasury.govt.nz/publications/guidance/planning/performanceexpectations-achieved</a:t>
            </a:r>
            <a:endParaRPr lang="en-NZ" sz="2400">
              <a:latin typeface="Source Sans Pro" panose="020B0503030403020204" pitchFamily="34" charset="0"/>
              <a:ea typeface="Source Sans Pro" panose="020B0503030403020204" pitchFamily="34" charset="0"/>
            </a:endParaRPr>
          </a:p>
          <a:p>
            <a:pPr lvl="1">
              <a:lnSpc>
                <a:spcPct val="90000"/>
              </a:lnSpc>
            </a:pPr>
            <a:r>
              <a:rPr lang="en-NZ" sz="2400">
                <a:latin typeface="Source Sans Pro" panose="020B0503030403020204" pitchFamily="34" charset="0"/>
                <a:ea typeface="Source Sans Pro" panose="020B0503030403020204" pitchFamily="34" charset="0"/>
              </a:rPr>
              <a:t>CEA: Statement of Performance Expectations (SPE) </a:t>
            </a:r>
            <a:r>
              <a:rPr lang="en-NZ" sz="2400" u="sng">
                <a:latin typeface="Source Sans Pro" panose="020B0503030403020204" pitchFamily="34" charset="0"/>
                <a:ea typeface="Source Sans Pro" panose="020B0503030403020204" pitchFamily="34" charset="0"/>
                <a:hlinkClick r:id="rId3"/>
              </a:rPr>
              <a:t>http://www.treasury.govt.nz/publications/guidance/planning/cea-spe</a:t>
            </a:r>
            <a:r>
              <a:rPr lang="en-NZ" sz="2400">
                <a:latin typeface="Source Sans Pro" panose="020B0503030403020204" pitchFamily="34" charset="0"/>
                <a:ea typeface="Source Sans Pro" panose="020B0503030403020204" pitchFamily="34" charset="0"/>
              </a:rPr>
              <a:t> </a:t>
            </a:r>
            <a:endParaRPr lang="en-NZ" sz="2400">
              <a:latin typeface="Source Sans Pro" panose="020B0503030403020204" pitchFamily="34" charset="0"/>
              <a:ea typeface="Source Sans Pro" panose="020B0503030403020204" pitchFamily="34" charset="0"/>
              <a:cs typeface="Calibri"/>
            </a:endParaRPr>
          </a:p>
          <a:p>
            <a:pPr lvl="0"/>
            <a:r>
              <a:rPr lang="en-NZ" sz="2400">
                <a:latin typeface="Source Sans Pro"/>
                <a:ea typeface="Source Sans Pro"/>
              </a:rPr>
              <a:t>Other information on SOI content and timetables is available here:  </a:t>
            </a:r>
            <a:r>
              <a:rPr lang="en-NZ" sz="2400">
                <a:hlinkClick r:id="rId4"/>
              </a:rPr>
              <a:t>https://www.treasury.govt.nz/publications/guide/cea-statement-performance-expectations-spe</a:t>
            </a:r>
            <a:endParaRPr lang="en-NZ" sz="2400" u="sng"/>
          </a:p>
          <a:p>
            <a:pPr marL="800100" lvl="1" indent="-342900">
              <a:lnSpc>
                <a:spcPct val="90000"/>
              </a:lnSpc>
              <a:buFont typeface="Wingdings" panose="05000000000000000000" pitchFamily="2" charset="2"/>
              <a:buChar char="q"/>
            </a:pPr>
            <a:r>
              <a:rPr lang="en-US" sz="2400">
                <a:latin typeface="Source Sans Pro" panose="020B0503030403020204" pitchFamily="34" charset="0"/>
                <a:ea typeface="Source Sans Pro" panose="020B0503030403020204" pitchFamily="34" charset="0"/>
                <a:hlinkClick r:id="rId5"/>
              </a:rPr>
              <a:t>Preparing the Statement of Intent</a:t>
            </a:r>
            <a:endParaRPr lang="en-US" sz="2400">
              <a:latin typeface="Source Sans Pro" panose="020B0503030403020204" pitchFamily="34" charset="0"/>
              <a:ea typeface="Source Sans Pro" panose="020B0503030403020204" pitchFamily="34" charset="0"/>
              <a:cs typeface="Calibri"/>
              <a:hlinkClick r:id="rId5"/>
            </a:endParaRPr>
          </a:p>
          <a:p>
            <a:pPr marL="800100" lvl="1" indent="-342900">
              <a:buFont typeface="Wingdings" panose="05000000000000000000" pitchFamily="2" charset="2"/>
              <a:buChar char="q"/>
            </a:pPr>
            <a:r>
              <a:rPr lang="en-US" sz="2400">
                <a:latin typeface="Source Sans Pro" panose="020B0503030403020204" pitchFamily="34" charset="0"/>
                <a:ea typeface="Source Sans Pro" panose="020B0503030403020204" pitchFamily="34" charset="0"/>
                <a:hlinkClick r:id="rId6"/>
              </a:rPr>
              <a:t>Preparing the Annual Repor</a:t>
            </a:r>
            <a:r>
              <a:rPr lang="en-US" sz="2400">
                <a:latin typeface="Source Sans Pro" panose="020B0503030403020204" pitchFamily="34" charset="0"/>
                <a:ea typeface="Source Sans Pro" panose="020B0503030403020204" pitchFamily="34" charset="0"/>
              </a:rPr>
              <a:t>t </a:t>
            </a:r>
            <a:endParaRPr lang="en-US" sz="2400">
              <a:latin typeface="Source Sans Pro" panose="020B0503030403020204" pitchFamily="34" charset="0"/>
              <a:ea typeface="Source Sans Pro" panose="020B0503030403020204" pitchFamily="34" charset="0"/>
              <a:cs typeface="Calibri"/>
            </a:endParaRPr>
          </a:p>
          <a:p>
            <a:pPr lvl="0"/>
            <a:endParaRPr lang="en-NZ" sz="2400"/>
          </a:p>
          <a:p>
            <a:pPr>
              <a:lnSpc>
                <a:spcPct val="80000"/>
              </a:lnSpc>
              <a:buFont typeface="Wingdings" pitchFamily="2" charset="2"/>
              <a:buNone/>
            </a:pPr>
            <a:endParaRPr lang="en-US" sz="2400">
              <a:solidFill>
                <a:srgbClr val="FF9900"/>
              </a:solidFill>
            </a:endParaRPr>
          </a:p>
          <a:p>
            <a:endParaRPr lang="en-NZ" sz="2400"/>
          </a:p>
        </p:txBody>
      </p:sp>
    </p:spTree>
    <p:extLst>
      <p:ext uri="{BB962C8B-B14F-4D97-AF65-F5344CB8AC3E}">
        <p14:creationId xmlns:p14="http://schemas.microsoft.com/office/powerpoint/2010/main" val="411885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8CD2-DFF7-482F-8883-D1A8CC92575F}"/>
              </a:ext>
            </a:extLst>
          </p:cNvPr>
          <p:cNvSpPr>
            <a:spLocks noGrp="1"/>
          </p:cNvSpPr>
          <p:nvPr>
            <p:ph type="title"/>
          </p:nvPr>
        </p:nvSpPr>
        <p:spPr/>
        <p:txBody>
          <a:bodyPr/>
          <a:lstStyle/>
          <a:p>
            <a:r>
              <a:rPr lang="en-NZ"/>
              <a:t>Questions</a:t>
            </a:r>
          </a:p>
        </p:txBody>
      </p:sp>
    </p:spTree>
    <p:extLst>
      <p:ext uri="{BB962C8B-B14F-4D97-AF65-F5344CB8AC3E}">
        <p14:creationId xmlns:p14="http://schemas.microsoft.com/office/powerpoint/2010/main" val="328769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87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CC18-0E15-49BB-AE47-DFB470848474}"/>
              </a:ext>
            </a:extLst>
          </p:cNvPr>
          <p:cNvSpPr>
            <a:spLocks noGrp="1"/>
          </p:cNvSpPr>
          <p:nvPr>
            <p:ph type="title"/>
          </p:nvPr>
        </p:nvSpPr>
        <p:spPr>
          <a:xfrm>
            <a:off x="226423" y="736678"/>
            <a:ext cx="9282770" cy="558799"/>
          </a:xfrm>
        </p:spPr>
        <p:txBody>
          <a:bodyPr/>
          <a:lstStyle/>
          <a:p>
            <a:r>
              <a:rPr lang="en-NZ"/>
              <a:t>New Zealand’s system of Government includes</a:t>
            </a:r>
          </a:p>
        </p:txBody>
      </p:sp>
      <p:sp>
        <p:nvSpPr>
          <p:cNvPr id="3" name="Text Placeholder 2">
            <a:extLst>
              <a:ext uri="{FF2B5EF4-FFF2-40B4-BE49-F238E27FC236}">
                <a16:creationId xmlns:a16="http://schemas.microsoft.com/office/drawing/2014/main" id="{3923FD3F-A58D-41D4-B002-829C6EDAA4B5}"/>
              </a:ext>
            </a:extLst>
          </p:cNvPr>
          <p:cNvSpPr>
            <a:spLocks noGrp="1"/>
          </p:cNvSpPr>
          <p:nvPr>
            <p:ph type="body" idx="1"/>
          </p:nvPr>
        </p:nvSpPr>
        <p:spPr>
          <a:xfrm>
            <a:off x="324201" y="1396212"/>
            <a:ext cx="9184992" cy="4441169"/>
          </a:xfrm>
        </p:spPr>
        <p:txBody>
          <a:bodyPr lIns="91440" tIns="45720" rIns="91440" bIns="45720" anchor="t"/>
          <a:lstStyle/>
          <a:p>
            <a:pPr marL="457200" indent="-457200">
              <a:lnSpc>
                <a:spcPct val="90000"/>
              </a:lnSpc>
            </a:pPr>
            <a:r>
              <a:rPr lang="en-US" sz="1600">
                <a:solidFill>
                  <a:schemeClr val="tx1"/>
                </a:solidFill>
              </a:rPr>
              <a:t>Executive Council</a:t>
            </a:r>
          </a:p>
          <a:p>
            <a:pPr marL="838200" lvl="1" indent="-381000">
              <a:lnSpc>
                <a:spcPct val="90000"/>
              </a:lnSpc>
              <a:spcBef>
                <a:spcPts val="0"/>
              </a:spcBef>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The highest formal instrument of government, constituted by the Sovereign’s Letters Patent</a:t>
            </a:r>
            <a:endParaRPr lang="en-US" sz="1600">
              <a:latin typeface="Source Sans Pro" panose="020B0503030403020204" pitchFamily="34" charset="0"/>
              <a:ea typeface="Source Sans Pro" panose="020B0503030403020204" pitchFamily="34" charset="0"/>
              <a:cs typeface="Calibri"/>
            </a:endParaRPr>
          </a:p>
          <a:p>
            <a:pPr marL="838200" lvl="1" indent="-381000">
              <a:lnSpc>
                <a:spcPct val="90000"/>
              </a:lnSpc>
              <a:spcBef>
                <a:spcPts val="0"/>
              </a:spcBef>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The institution through which the government collectively and formally advises the Governor-General</a:t>
            </a:r>
            <a:endParaRPr lang="en-US" sz="1600">
              <a:latin typeface="Source Sans Pro" panose="020B0503030403020204" pitchFamily="34" charset="0"/>
              <a:ea typeface="Source Sans Pro" panose="020B0503030403020204" pitchFamily="34" charset="0"/>
              <a:cs typeface="Calibri"/>
            </a:endParaRPr>
          </a:p>
          <a:p>
            <a:pPr marL="838200" lvl="1" indent="-381000">
              <a:lnSpc>
                <a:spcPct val="90000"/>
              </a:lnSpc>
              <a:spcBef>
                <a:spcPts val="0"/>
              </a:spcBef>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Comprises all Ministers of the Crown who derive their power to advise the Sovereign and Governor-General from membership of the Executive Council</a:t>
            </a:r>
            <a:endParaRPr lang="en-US" sz="1600">
              <a:solidFill>
                <a:schemeClr val="tx1"/>
              </a:solidFill>
              <a:latin typeface="Source Sans Pro" panose="020B0503030403020204" pitchFamily="34" charset="0"/>
              <a:ea typeface="Source Sans Pro" panose="020B0503030403020204" pitchFamily="34" charset="0"/>
            </a:endParaRPr>
          </a:p>
          <a:p>
            <a:pPr marL="457200" indent="-457200">
              <a:lnSpc>
                <a:spcPct val="90000"/>
              </a:lnSpc>
            </a:pPr>
            <a:r>
              <a:rPr lang="en-US" sz="1600">
                <a:solidFill>
                  <a:schemeClr val="tx1"/>
                </a:solidFill>
              </a:rPr>
              <a:t>Cabinet</a:t>
            </a:r>
          </a:p>
          <a:p>
            <a:pPr marL="838200" lvl="1" indent="-381000">
              <a:lnSpc>
                <a:spcPct val="90000"/>
              </a:lnSpc>
              <a:spcBef>
                <a:spcPts val="0"/>
              </a:spcBef>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Established by convention, with no constitutional basis. Powers are held by individual Ministers in their own right</a:t>
            </a:r>
            <a:endParaRPr lang="en-US" sz="1600">
              <a:latin typeface="Source Sans Pro" panose="020B0503030403020204" pitchFamily="34" charset="0"/>
              <a:ea typeface="Source Sans Pro" panose="020B0503030403020204" pitchFamily="34" charset="0"/>
              <a:cs typeface="Calibri"/>
            </a:endParaRPr>
          </a:p>
          <a:p>
            <a:pPr marL="838200" lvl="1" indent="-381000">
              <a:lnSpc>
                <a:spcPct val="90000"/>
              </a:lnSpc>
              <a:spcBef>
                <a:spcPts val="0"/>
              </a:spcBef>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An important forum for Ministers to work together to determine Government policy and processes – the ‘workhorse’ of government</a:t>
            </a:r>
            <a:endParaRPr lang="en-US" sz="1600">
              <a:latin typeface="Source Sans Pro" panose="020B0503030403020204" pitchFamily="34" charset="0"/>
              <a:ea typeface="Source Sans Pro" panose="020B0503030403020204" pitchFamily="34" charset="0"/>
              <a:cs typeface="Calibri"/>
            </a:endParaRPr>
          </a:p>
          <a:p>
            <a:pPr marL="838200" lvl="1" indent="-381000">
              <a:lnSpc>
                <a:spcPct val="90000"/>
              </a:lnSpc>
              <a:spcBef>
                <a:spcPts val="0"/>
              </a:spcBef>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Has a strongly enforced convention of collective responsibility</a:t>
            </a:r>
            <a:endParaRPr lang="en-US" sz="1600">
              <a:latin typeface="Source Sans Pro" panose="020B0503030403020204" pitchFamily="34" charset="0"/>
              <a:ea typeface="Source Sans Pro" panose="020B0503030403020204" pitchFamily="34" charset="0"/>
              <a:cs typeface="Calibri"/>
            </a:endParaRPr>
          </a:p>
          <a:p>
            <a:pPr marL="838200" lvl="1" indent="-381000">
              <a:lnSpc>
                <a:spcPct val="90000"/>
              </a:lnSpc>
              <a:spcBef>
                <a:spcPts val="0"/>
              </a:spcBef>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Supported by Cabinet Committees, </a:t>
            </a:r>
            <a:r>
              <a:rPr lang="en-US" sz="1600" err="1">
                <a:latin typeface="Source Sans Pro" panose="020B0503030403020204" pitchFamily="34" charset="0"/>
                <a:ea typeface="Source Sans Pro" panose="020B0503030403020204" pitchFamily="34" charset="0"/>
              </a:rPr>
              <a:t>eg</a:t>
            </a:r>
            <a:r>
              <a:rPr lang="en-US" sz="1600">
                <a:latin typeface="Source Sans Pro" panose="020B0503030403020204" pitchFamily="34" charset="0"/>
                <a:ea typeface="Source Sans Pro" panose="020B0503030403020204" pitchFamily="34" charset="0"/>
              </a:rPr>
              <a:t> the Appointments and </a:t>
            </a:r>
            <a:r>
              <a:rPr lang="en-US" sz="1600" err="1">
                <a:latin typeface="Source Sans Pro" panose="020B0503030403020204" pitchFamily="34" charset="0"/>
                <a:ea typeface="Source Sans Pro" panose="020B0503030403020204" pitchFamily="34" charset="0"/>
              </a:rPr>
              <a:t>Honours</a:t>
            </a:r>
            <a:r>
              <a:rPr lang="en-US" sz="1600">
                <a:latin typeface="Source Sans Pro" panose="020B0503030403020204" pitchFamily="34" charset="0"/>
                <a:ea typeface="Source Sans Pro" panose="020B0503030403020204" pitchFamily="34" charset="0"/>
              </a:rPr>
              <a:t> Committee (APH)</a:t>
            </a:r>
            <a:endParaRPr lang="en-US" sz="1600">
              <a:latin typeface="Source Sans Pro" panose="020B0503030403020204" pitchFamily="34" charset="0"/>
              <a:ea typeface="Source Sans Pro" panose="020B0503030403020204" pitchFamily="34" charset="0"/>
              <a:cs typeface="Calibri"/>
            </a:endParaRPr>
          </a:p>
          <a:p>
            <a:pPr marL="457200" indent="-457200">
              <a:lnSpc>
                <a:spcPct val="90000"/>
              </a:lnSpc>
            </a:pPr>
            <a:r>
              <a:rPr lang="en-US" sz="1600">
                <a:solidFill>
                  <a:schemeClr val="tx1"/>
                </a:solidFill>
              </a:rPr>
              <a:t>Caucus</a:t>
            </a:r>
          </a:p>
          <a:p>
            <a:pPr marL="838200" lvl="1" indent="-381000">
              <a:spcBef>
                <a:spcPts val="0"/>
              </a:spcBef>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Each party in Parliament has a caucus comprising all its MPs </a:t>
            </a:r>
            <a:endParaRPr lang="en-US" sz="1600">
              <a:latin typeface="Source Sans Pro" panose="020B0503030403020204" pitchFamily="34" charset="0"/>
              <a:ea typeface="Source Sans Pro" panose="020B0503030403020204" pitchFamily="34" charset="0"/>
              <a:cs typeface="Calibri"/>
            </a:endParaRPr>
          </a:p>
          <a:p>
            <a:pPr marL="838200" lvl="1" indent="-381000">
              <a:lnSpc>
                <a:spcPct val="90000"/>
              </a:lnSpc>
              <a:spcBef>
                <a:spcPts val="0"/>
              </a:spcBef>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Can be very influential, </a:t>
            </a:r>
            <a:r>
              <a:rPr lang="en-US" sz="1600" err="1">
                <a:latin typeface="Source Sans Pro" panose="020B0503030403020204" pitchFamily="34" charset="0"/>
                <a:ea typeface="Source Sans Pro" panose="020B0503030403020204" pitchFamily="34" charset="0"/>
              </a:rPr>
              <a:t>eg</a:t>
            </a:r>
            <a:r>
              <a:rPr lang="en-US" sz="1600">
                <a:latin typeface="Source Sans Pro" panose="020B0503030403020204" pitchFamily="34" charset="0"/>
                <a:ea typeface="Source Sans Pro" panose="020B0503030403020204" pitchFamily="34" charset="0"/>
              </a:rPr>
              <a:t> when the governing party has to depend on the vote of every MP within its sphere of influence</a:t>
            </a:r>
            <a:endParaRPr lang="en-US" sz="1600">
              <a:latin typeface="Source Sans Pro" panose="020B0503030403020204" pitchFamily="34" charset="0"/>
              <a:ea typeface="Source Sans Pro" panose="020B0503030403020204" pitchFamily="34" charset="0"/>
              <a:cs typeface="Calibri"/>
            </a:endParaRPr>
          </a:p>
          <a:p>
            <a:pPr marL="838200" lvl="1" indent="-381000">
              <a:spcBef>
                <a:spcPts val="0"/>
              </a:spcBef>
              <a:buFont typeface="Arial" panose="020B0604020202020204" pitchFamily="34" charset="0"/>
              <a:buChar char="•"/>
            </a:pPr>
            <a:r>
              <a:rPr lang="en-US" sz="1600">
                <a:latin typeface="Source Sans Pro" panose="020B0503030403020204" pitchFamily="34" charset="0"/>
                <a:ea typeface="Source Sans Pro" panose="020B0503030403020204" pitchFamily="34" charset="0"/>
              </a:rPr>
              <a:t>Government caucus are often consulted on for board appointments</a:t>
            </a:r>
            <a:endParaRPr lang="en-NZ" sz="160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8622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D99E94-75AE-4C16-866C-5FC7D4938DD6}"/>
              </a:ext>
            </a:extLst>
          </p:cNvPr>
          <p:cNvPicPr>
            <a:picLocks noChangeAspect="1"/>
          </p:cNvPicPr>
          <p:nvPr/>
        </p:nvPicPr>
        <p:blipFill rotWithShape="1">
          <a:blip r:embed="rId3">
            <a:extLst>
              <a:ext uri="{28A0092B-C50C-407E-A947-70E740481C1C}">
                <a14:useLocalDpi xmlns:a14="http://schemas.microsoft.com/office/drawing/2010/main" val="0"/>
              </a:ext>
            </a:extLst>
          </a:blip>
          <a:srcRect l="4762" t="12615" r="4056" b="11235"/>
          <a:stretch/>
        </p:blipFill>
        <p:spPr bwMode="auto">
          <a:xfrm>
            <a:off x="4415560" y="173794"/>
            <a:ext cx="4741320" cy="5595666"/>
          </a:xfrm>
          <a:prstGeom prst="rect">
            <a:avLst/>
          </a:prstGeom>
          <a:noFill/>
          <a:ln>
            <a:noFill/>
          </a:ln>
          <a:extLst>
            <a:ext uri="{53640926-AAD7-44D8-BBD7-CCE9431645EC}">
              <a14:shadowObscured xmlns:a14="http://schemas.microsoft.com/office/drawing/2010/main"/>
            </a:ext>
          </a:extLst>
        </p:spPr>
      </p:pic>
      <p:sp>
        <p:nvSpPr>
          <p:cNvPr id="6" name="Text Placeholder 5">
            <a:extLst>
              <a:ext uri="{FF2B5EF4-FFF2-40B4-BE49-F238E27FC236}">
                <a16:creationId xmlns:a16="http://schemas.microsoft.com/office/drawing/2014/main" id="{E085436F-3EC9-4B75-B9F5-746741023FF6}"/>
              </a:ext>
            </a:extLst>
          </p:cNvPr>
          <p:cNvSpPr>
            <a:spLocks noGrp="1"/>
          </p:cNvSpPr>
          <p:nvPr>
            <p:ph type="body" idx="1"/>
          </p:nvPr>
        </p:nvSpPr>
        <p:spPr>
          <a:xfrm>
            <a:off x="425450" y="610859"/>
            <a:ext cx="3416877" cy="1500187"/>
          </a:xfrm>
        </p:spPr>
        <p:txBody>
          <a:bodyPr/>
          <a:lstStyle/>
          <a:p>
            <a:r>
              <a:rPr lang="en-NZ" sz="2400"/>
              <a:t>Schematic of the wider public service and where Crown entities fit</a:t>
            </a:r>
          </a:p>
        </p:txBody>
      </p:sp>
    </p:spTree>
    <p:extLst>
      <p:ext uri="{BB962C8B-B14F-4D97-AF65-F5344CB8AC3E}">
        <p14:creationId xmlns:p14="http://schemas.microsoft.com/office/powerpoint/2010/main" val="569989014"/>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104E1C8-CB80-4577-A712-0407529FBABE}" vid="{0FCFD8FF-A23E-40B4-8550-0451557A4AD9}"/>
    </a:ext>
  </a:extLst>
</a:theme>
</file>

<file path=ppt/theme/theme2.xml><?xml version="1.0" encoding="utf-8"?>
<a:theme xmlns:a="http://schemas.openxmlformats.org/drawingml/2006/main" name="Divider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104E1C8-CB80-4577-A712-0407529FBABE}" vid="{A5704C27-DFFD-4196-A44F-B96BD4BD7E98}"/>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104E1C8-CB80-4577-A712-0407529FBABE}" vid="{1317B3A9-1F55-429A-8398-00365D822807}"/>
    </a:ext>
  </a:extLst>
</a:theme>
</file>

<file path=ppt/theme/theme4.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104E1C8-CB80-4577-A712-0407529FBABE}" vid="{C46225B7-4AFD-431B-8251-A7ECE0B2D54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9EAF5B95240F459FD0CBA9EF1021FD" ma:contentTypeVersion="544" ma:contentTypeDescription="Create a new document." ma:contentTypeScope="" ma:versionID="2f2d398780f950d9ff1764908c3b70ce">
  <xsd:schema xmlns:xsd="http://www.w3.org/2001/XMLSchema" xmlns:xs="http://www.w3.org/2001/XMLSchema" xmlns:p="http://schemas.microsoft.com/office/2006/metadata/properties" xmlns:ns2="b28f2803-99d4-4f13-820e-7b15efeeb991" xmlns:ns3="12165527-d881-4234-97f9-ee139a3f0c31" targetNamespace="http://schemas.microsoft.com/office/2006/metadata/properties" ma:root="true" ma:fieldsID="41ef13195d7dde58a8b3ec5c0c4a0d84" ns2:_="" ns3:_="">
    <xsd:import namespace="b28f2803-99d4-4f13-820e-7b15efeeb991"/>
    <xsd:import namespace="12165527-d881-4234-97f9-ee139a3f0c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3:_dlc_DocId" minOccurs="0"/>
                <xsd:element ref="ns3:_dlc_DocIdUrl" minOccurs="0"/>
                <xsd:element ref="ns3:_dlc_DocIdPersistId"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f2803-99d4-4f13-820e-7b15efeeb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MediaServiceLocation" ma:index="24"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38d99aa-dc1b-4568-bbf8-76f48c855b0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2165527-d881-4234-97f9-ee139a3f0c3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TaxCatchAll" ma:index="27" nillable="true" ma:displayName="Taxonomy Catch All Column" ma:hidden="true" ma:list="{5e89c457-9277-480b-894a-54e1ac89e124}" ma:internalName="TaxCatchAll" ma:showField="CatchAllData" ma:web="12165527-d881-4234-97f9-ee139a3f0c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12165527-d881-4234-97f9-ee139a3f0c31">TKMNZ-320376015-696781</_dlc_DocId>
    <_dlc_DocIdUrl xmlns="12165527-d881-4234-97f9-ee139a3f0c31">
      <Url>https://sscnz.sharepoint.com/sites/sscdms/70757/_layouts/15/DocIdRedir.aspx?ID=TKMNZ-320376015-696781</Url>
      <Description>TKMNZ-320376015-696781</Description>
    </_dlc_DocIdUrl>
    <SharedWithUsers xmlns="12165527-d881-4234-97f9-ee139a3f0c31">
      <UserInfo>
        <DisplayName>Rachael Manson</DisplayName>
        <AccountId>29947</AccountId>
        <AccountType/>
      </UserInfo>
      <UserInfo>
        <DisplayName>Rob Anderson</DisplayName>
        <AccountId>30689</AccountId>
        <AccountType/>
      </UserInfo>
      <UserInfo>
        <DisplayName>Sophie Bird</DisplayName>
        <AccountId>30701</AccountId>
        <AccountType/>
      </UserInfo>
      <UserInfo>
        <DisplayName>Maria Harris</DisplayName>
        <AccountId>8326</AccountId>
        <AccountType/>
      </UserInfo>
    </SharedWithUsers>
    <lcf76f155ced4ddcb4097134ff3c332f xmlns="b28f2803-99d4-4f13-820e-7b15efeeb991">
      <Terms xmlns="http://schemas.microsoft.com/office/infopath/2007/PartnerControls"/>
    </lcf76f155ced4ddcb4097134ff3c332f>
    <TaxCatchAll xmlns="12165527-d881-4234-97f9-ee139a3f0c31" xsi:nil="true"/>
  </documentManagement>
</p:properties>
</file>

<file path=customXml/itemProps1.xml><?xml version="1.0" encoding="utf-8"?>
<ds:datastoreItem xmlns:ds="http://schemas.openxmlformats.org/officeDocument/2006/customXml" ds:itemID="{DA554D0B-B2B0-4F37-8520-28C18FDD5B73}">
  <ds:schemaRefs>
    <ds:schemaRef ds:uri="http://schemas.microsoft.com/sharepoint/v3/contenttype/forms"/>
  </ds:schemaRefs>
</ds:datastoreItem>
</file>

<file path=customXml/itemProps2.xml><?xml version="1.0" encoding="utf-8"?>
<ds:datastoreItem xmlns:ds="http://schemas.openxmlformats.org/officeDocument/2006/customXml" ds:itemID="{BD1BBD23-5A3B-4D1C-89A8-B73DC7F7C963}">
  <ds:schemaRefs>
    <ds:schemaRef ds:uri="12165527-d881-4234-97f9-ee139a3f0c31"/>
    <ds:schemaRef ds:uri="b28f2803-99d4-4f13-820e-7b15efeeb9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BD1ED65-557C-490D-9965-D0205CE5EB30}">
  <ds:schemaRefs>
    <ds:schemaRef ds:uri="http://schemas.microsoft.com/sharepoint/events"/>
  </ds:schemaRefs>
</ds:datastoreItem>
</file>

<file path=customXml/itemProps4.xml><?xml version="1.0" encoding="utf-8"?>
<ds:datastoreItem xmlns:ds="http://schemas.openxmlformats.org/officeDocument/2006/customXml" ds:itemID="{46B93BBE-805E-4B3A-A52D-77A706D847B3}">
  <ds:schemaRefs>
    <ds:schemaRef ds:uri="http://www.w3.org/XML/1998/namespace"/>
    <ds:schemaRef ds:uri="12165527-d881-4234-97f9-ee139a3f0c31"/>
    <ds:schemaRef ds:uri="http://purl.org/dc/dcmitype/"/>
    <ds:schemaRef ds:uri="b28f2803-99d4-4f13-820e-7b15efeeb991"/>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General PowerPoint Template</Template>
  <TotalTime>0</TotalTime>
  <Words>17038</Words>
  <Application>Microsoft Office PowerPoint</Application>
  <PresentationFormat>Widescreen</PresentationFormat>
  <Paragraphs>890</Paragraphs>
  <Slides>75</Slides>
  <Notes>70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75</vt:i4>
      </vt:variant>
    </vt:vector>
  </HeadingPairs>
  <TitlesOfParts>
    <vt:vector size="85" baseType="lpstr">
      <vt:lpstr>Arial</vt:lpstr>
      <vt:lpstr>Calibri</vt:lpstr>
      <vt:lpstr>Source Sans Pro</vt:lpstr>
      <vt:lpstr>Symbol</vt:lpstr>
      <vt:lpstr>Wingdings</vt:lpstr>
      <vt:lpstr>Title Slides</vt:lpstr>
      <vt:lpstr>Divider Slides</vt:lpstr>
      <vt:lpstr>Content Slides</vt:lpstr>
      <vt:lpstr>End slide</vt:lpstr>
      <vt:lpstr>Document</vt:lpstr>
      <vt:lpstr>Information for new members of Crown entity boards</vt:lpstr>
      <vt:lpstr>Outline of presentation content</vt:lpstr>
      <vt:lpstr>What are Crown entities and where do they fit in a picture of the public sector?</vt:lpstr>
      <vt:lpstr>How are statutory Crown entity boards different from commercial or NGO boards? (1)</vt:lpstr>
      <vt:lpstr>How are statutory Crown entity boards different from commercial or NGO boards? (2)</vt:lpstr>
      <vt:lpstr>How are statutory Crown entity boards different from commercial or NGO boards? (3)</vt:lpstr>
      <vt:lpstr>What are Crown entities and where do they fit into the public sector?</vt:lpstr>
      <vt:lpstr>New Zealand’s system of Government includes</vt:lpstr>
      <vt:lpstr>PowerPoint Presentation</vt:lpstr>
      <vt:lpstr>Crown entities are a critical part of the public sector and a ‘unified’ public service</vt:lpstr>
      <vt:lpstr>On one hand, they are ‘stand-alone’, but on the other:</vt:lpstr>
      <vt:lpstr>The legislative framework for Crown entities</vt:lpstr>
      <vt:lpstr>Te Tiriti o Waitangi / Treaty of Waitangi</vt:lpstr>
      <vt:lpstr>Three types of statutory Crown entities</vt:lpstr>
      <vt:lpstr>What are the differences between these entities?</vt:lpstr>
      <vt:lpstr>Each Crown entity has a responsible Minister who …</vt:lpstr>
      <vt:lpstr>Ministers expect boards to:</vt:lpstr>
      <vt:lpstr>The ‘no surprises’ principle</vt:lpstr>
      <vt:lpstr>Monitoring departments support responsible Ministers</vt:lpstr>
      <vt:lpstr>Crown agents are part of the Public Service for some purposes</vt:lpstr>
      <vt:lpstr>Public Service Act and reforms continued …</vt:lpstr>
      <vt:lpstr>Ministers influence Crown entities in different ways</vt:lpstr>
      <vt:lpstr>… by appointing and maintaining a  strong and effective board</vt:lpstr>
      <vt:lpstr>…. by participating in ongoing dialogue and engagement with entities through:</vt:lpstr>
      <vt:lpstr>By participating in the strategic planning and performance cycle</vt:lpstr>
      <vt:lpstr>Continuous improvement: the strategic planning and performance cycle</vt:lpstr>
      <vt:lpstr>Minister’s exert influence through the range of formal strategic direction-setting processes, such as:</vt:lpstr>
      <vt:lpstr>(2) The Statement of Intent (SOI)</vt:lpstr>
      <vt:lpstr>… through a range of other processes and agreements such as:</vt:lpstr>
      <vt:lpstr>… by monitoring Crown entity performance</vt:lpstr>
      <vt:lpstr>Ministers have powers to direct some Crown entities</vt:lpstr>
      <vt:lpstr>Ministers have many levers to get the performance they want</vt:lpstr>
      <vt:lpstr>As part of the Public Service and the wider public sector, Crown entities must collaborate with other entities where practicable, demonstrate high standards of accountability and expect public scrutiny</vt:lpstr>
      <vt:lpstr>Delivering outcomes and a ‘unified public service’ </vt:lpstr>
      <vt:lpstr>Accountability to Parliament</vt:lpstr>
      <vt:lpstr>… scrutiny by Select Committees</vt:lpstr>
      <vt:lpstr>…. Select Committees - continued</vt:lpstr>
      <vt:lpstr>… contributing to answers to Parliamentary Questions, OIA requests, Ministerial correspondence etc …</vt:lpstr>
      <vt:lpstr>… and, through the annual audit process</vt:lpstr>
      <vt:lpstr>The development , fostering and management of constructive high-trust relationships is a central feature of a successful Crown entity system</vt:lpstr>
      <vt:lpstr>For Crown entity boards, the main actors include:</vt:lpstr>
      <vt:lpstr>The central agencies are:</vt:lpstr>
      <vt:lpstr>Governing a Crown entity has similarities to governing any other substantive organisation; but there are significant differences </vt:lpstr>
      <vt:lpstr>A Crown entity board:</vt:lpstr>
      <vt:lpstr>High standards of governance effectiveness require performance management …</vt:lpstr>
      <vt:lpstr>A Crown entity is guided in some aspects of its employment relationships</vt:lpstr>
      <vt:lpstr>Fees for board members</vt:lpstr>
      <vt:lpstr>Much is expected of board members collectively and individually</vt:lpstr>
      <vt:lpstr>Collectively, statutory entity boards are expected to:</vt:lpstr>
      <vt:lpstr>Individually, board members are expected to:</vt:lpstr>
      <vt:lpstr>Performance assurance …</vt:lpstr>
      <vt:lpstr>Liabilities and indemnities</vt:lpstr>
      <vt:lpstr>Preserving the integrity of public service values means ….</vt:lpstr>
      <vt:lpstr>… you will have actively considered conflicts of interest for accepting your appointment</vt:lpstr>
      <vt:lpstr>… following your appointment, you should continue to disclose interests …</vt:lpstr>
      <vt:lpstr>… and, if practicable, proactively manage any conflicts of interest that arise</vt:lpstr>
      <vt:lpstr>… and having high standards of conduct for board members and for employees</vt:lpstr>
      <vt:lpstr>Board Code of Conduct and Model Standards</vt:lpstr>
      <vt:lpstr>During an election year ….</vt:lpstr>
      <vt:lpstr>Preserving the integrity of public service principles and value means ….</vt:lpstr>
      <vt:lpstr>… you will have actively considered conflicts of interest for accepting your appointment</vt:lpstr>
      <vt:lpstr>… following your appointment, you should continue to disclose interests …</vt:lpstr>
      <vt:lpstr>… and, if practicable, proactively manage any conflicts of interest that arise</vt:lpstr>
      <vt:lpstr>….. that if you are on a Crown agent board, you are aware of how the Public Service Act 2020 applies to you</vt:lpstr>
      <vt:lpstr>PowerPoint Presentation</vt:lpstr>
      <vt:lpstr>… you have thought about how the principles and values affect other types of Crown entity</vt:lpstr>
      <vt:lpstr>….. you understand that political neutrality matters</vt:lpstr>
      <vt:lpstr>… and having high standards of conduct for board members and for employees</vt:lpstr>
      <vt:lpstr> …. You have read and understood the Code of Conduct for Crown Entity Board Members and relevant Model Standards</vt:lpstr>
      <vt:lpstr>…… you are aware that during an election year ….</vt:lpstr>
      <vt:lpstr>Additional resources</vt:lpstr>
      <vt:lpstr>Te Kawa Mataaho Public Service Commission</vt:lpstr>
      <vt:lpstr>The Treasury</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Lawrence</dc:creator>
  <cp:lastModifiedBy>Hugh Lawrence</cp:lastModifiedBy>
  <cp:revision>1</cp:revision>
  <cp:lastPrinted>2022-06-09T22:21:18Z</cp:lastPrinted>
  <dcterms:created xsi:type="dcterms:W3CDTF">2022-03-24T20:01:19Z</dcterms:created>
  <dcterms:modified xsi:type="dcterms:W3CDTF">2023-03-09T20:10:50Z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0x010100459EAF5B95240F459FD0CBA9EF1021FD</vt:lpwstr>
  </property>
  <property fmtid="{D5CDD505-2E9C-101B-9397-08002B2CF9AE}" pid="3" name="PublishingStartDate">
    <vt:lpwstr/>
  </property>
  <property fmtid="{D5CDD505-2E9C-101B-9397-08002B2CF9AE}" pid="4" name="PublishingExpirationDate">
    <vt:lpwstr/>
  </property>
  <property fmtid="{D5CDD505-2E9C-101B-9397-08002B2CF9AE}" pid="5" name="_dlc_DocIdItemGuid">
    <vt:lpwstr>1dd56277-3429-4058-a42e-e1b8720f025b</vt:lpwstr>
  </property>
  <property fmtid="{D5CDD505-2E9C-101B-9397-08002B2CF9AE}" pid="6" name="MediaServiceImageTags">
    <vt:lpwstr/>
  </property>
</Properties>
</file>