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5"/>
    <p:sldMasterId id="2147483664" r:id="rId6"/>
    <p:sldMasterId id="2147483670" r:id="rId7"/>
    <p:sldMasterId id="2147483648" r:id="rId8"/>
  </p:sldMasterIdLst>
  <p:notesMasterIdLst>
    <p:notesMasterId r:id="rId24"/>
  </p:notesMasterIdLst>
  <p:handoutMasterIdLst>
    <p:handoutMasterId r:id="rId25"/>
  </p:handoutMasterIdLst>
  <p:sldIdLst>
    <p:sldId id="448" r:id="rId9"/>
    <p:sldId id="437" r:id="rId10"/>
    <p:sldId id="377" r:id="rId11"/>
    <p:sldId id="439" r:id="rId12"/>
    <p:sldId id="449" r:id="rId13"/>
    <p:sldId id="286" r:id="rId14"/>
    <p:sldId id="386" r:id="rId15"/>
    <p:sldId id="387" r:id="rId16"/>
    <p:sldId id="389" r:id="rId17"/>
    <p:sldId id="390" r:id="rId18"/>
    <p:sldId id="396" r:id="rId19"/>
    <p:sldId id="391" r:id="rId20"/>
    <p:sldId id="450" r:id="rId21"/>
    <p:sldId id="281" r:id="rId22"/>
    <p:sldId id="400" r:id="rId2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2187"/>
    <a:srgbClr val="3A4A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4038C0-2BF6-44BC-B011-E2D9EE996AFD}" v="1" dt="2023-05-31T03:59:29.8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912" y="3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EA20A0-40D9-1E04-BD18-971873DEC2AB}"/>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F270119-B85B-4D60-7ACE-49ADAD47E23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DCCC862-366E-E041-8EA2-16B75931C09D}" type="datetimeFigureOut">
              <a:rPr lang="en-US" smtClean="0"/>
              <a:t>6/1/2023</a:t>
            </a:fld>
            <a:endParaRPr lang="en-US"/>
          </a:p>
        </p:txBody>
      </p:sp>
      <p:sp>
        <p:nvSpPr>
          <p:cNvPr id="4" name="Footer Placeholder 3">
            <a:extLst>
              <a:ext uri="{FF2B5EF4-FFF2-40B4-BE49-F238E27FC236}">
                <a16:creationId xmlns:a16="http://schemas.microsoft.com/office/drawing/2014/main" id="{0F671893-7C13-F9FB-E5C6-F9582C6CAA75}"/>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C5CABB0-AE94-8C0C-4681-86C1DF3D7037}"/>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D912F2E-2ACA-0F40-A15F-0D071FAC9993}" type="slidenum">
              <a:rPr lang="en-US" smtClean="0"/>
              <a:t>‹#›</a:t>
            </a:fld>
            <a:endParaRPr lang="en-US"/>
          </a:p>
        </p:txBody>
      </p:sp>
    </p:spTree>
    <p:extLst>
      <p:ext uri="{BB962C8B-B14F-4D97-AF65-F5344CB8AC3E}">
        <p14:creationId xmlns:p14="http://schemas.microsoft.com/office/powerpoint/2010/main" val="998189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4D4B4A7-4C9F-4CDC-AD0E-142B3677341F}" type="datetimeFigureOut">
              <a:rPr lang="en-NZ" smtClean="0"/>
              <a:t>1/06/2023</a:t>
            </a:fld>
            <a:endParaRPr lang="en-NZ"/>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B266993-375F-48B6-8DD0-BAB5B05FD4A7}" type="slidenum">
              <a:rPr lang="en-NZ" smtClean="0"/>
              <a:t>‹#›</a:t>
            </a:fld>
            <a:endParaRPr lang="en-NZ"/>
          </a:p>
        </p:txBody>
      </p:sp>
    </p:spTree>
    <p:extLst>
      <p:ext uri="{BB962C8B-B14F-4D97-AF65-F5344CB8AC3E}">
        <p14:creationId xmlns:p14="http://schemas.microsoft.com/office/powerpoint/2010/main" val="299306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publicservice.govt.nz/guidance/guide-he-aratohu/guidance/social-media/"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B266993-375F-48B6-8DD0-BAB5B05FD4A7}" type="slidenum">
              <a:rPr lang="en-NZ" smtClean="0"/>
              <a:t>1</a:t>
            </a:fld>
            <a:endParaRPr lang="en-NZ"/>
          </a:p>
        </p:txBody>
      </p:sp>
    </p:spTree>
    <p:extLst>
      <p:ext uri="{BB962C8B-B14F-4D97-AF65-F5344CB8AC3E}">
        <p14:creationId xmlns:p14="http://schemas.microsoft.com/office/powerpoint/2010/main" val="1192948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50000"/>
              </a:lnSpc>
              <a:buFont typeface="Arial" panose="020B0604020202020204" pitchFamily="34" charset="0"/>
              <a:buNone/>
            </a:pPr>
            <a:endParaRPr lang="en-US" sz="1200" b="0"/>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3</a:t>
            </a:fld>
            <a:endParaRPr lang="en-NZ"/>
          </a:p>
        </p:txBody>
      </p:sp>
    </p:spTree>
    <p:extLst>
      <p:ext uri="{BB962C8B-B14F-4D97-AF65-F5344CB8AC3E}">
        <p14:creationId xmlns:p14="http://schemas.microsoft.com/office/powerpoint/2010/main" val="2508641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B266993-375F-48B6-8DD0-BAB5B05FD4A7}" type="slidenum">
              <a:rPr lang="en-NZ" smtClean="0"/>
              <a:t>6</a:t>
            </a:fld>
            <a:endParaRPr lang="en-NZ"/>
          </a:p>
        </p:txBody>
      </p:sp>
    </p:spTree>
    <p:extLst>
      <p:ext uri="{BB962C8B-B14F-4D97-AF65-F5344CB8AC3E}">
        <p14:creationId xmlns:p14="http://schemas.microsoft.com/office/powerpoint/2010/main" val="2916444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hlinkClick r:id="rId3"/>
              </a:rPr>
              <a:t>Social media - </a:t>
            </a:r>
            <a:r>
              <a:rPr lang="en-NZ" dirty="0" err="1">
                <a:hlinkClick r:id="rId3"/>
              </a:rPr>
              <a:t>Te</a:t>
            </a:r>
            <a:r>
              <a:rPr lang="en-NZ" dirty="0">
                <a:hlinkClick r:id="rId3"/>
              </a:rPr>
              <a:t> Kawa </a:t>
            </a:r>
            <a:r>
              <a:rPr lang="en-NZ" dirty="0" err="1">
                <a:hlinkClick r:id="rId3"/>
              </a:rPr>
              <a:t>Mataaho</a:t>
            </a:r>
            <a:r>
              <a:rPr lang="en-NZ" dirty="0">
                <a:hlinkClick r:id="rId3"/>
              </a:rPr>
              <a:t> Public Service Commission</a:t>
            </a:r>
            <a:endParaRPr lang="en-NZ" dirty="0"/>
          </a:p>
        </p:txBody>
      </p:sp>
      <p:sp>
        <p:nvSpPr>
          <p:cNvPr id="4" name="Slide Number Placeholder 3"/>
          <p:cNvSpPr>
            <a:spLocks noGrp="1"/>
          </p:cNvSpPr>
          <p:nvPr>
            <p:ph type="sldNum" sz="quarter" idx="5"/>
          </p:nvPr>
        </p:nvSpPr>
        <p:spPr/>
        <p:txBody>
          <a:bodyPr/>
          <a:lstStyle/>
          <a:p>
            <a:fld id="{3B266993-375F-48B6-8DD0-BAB5B05FD4A7}" type="slidenum">
              <a:rPr lang="en-NZ" smtClean="0"/>
              <a:t>12</a:t>
            </a:fld>
            <a:endParaRPr lang="en-NZ"/>
          </a:p>
        </p:txBody>
      </p:sp>
    </p:spTree>
    <p:extLst>
      <p:ext uri="{BB962C8B-B14F-4D97-AF65-F5344CB8AC3E}">
        <p14:creationId xmlns:p14="http://schemas.microsoft.com/office/powerpoint/2010/main" val="2096374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B266993-375F-48B6-8DD0-BAB5B05FD4A7}" type="slidenum">
              <a:rPr lang="en-NZ" smtClean="0"/>
              <a:t>14</a:t>
            </a:fld>
            <a:endParaRPr lang="en-NZ"/>
          </a:p>
        </p:txBody>
      </p:sp>
    </p:spTree>
    <p:extLst>
      <p:ext uri="{BB962C8B-B14F-4D97-AF65-F5344CB8AC3E}">
        <p14:creationId xmlns:p14="http://schemas.microsoft.com/office/powerpoint/2010/main" val="2684476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B266993-375F-48B6-8DD0-BAB5B05FD4A7}" type="slidenum">
              <a:rPr lang="en-NZ" smtClean="0"/>
              <a:t>15</a:t>
            </a:fld>
            <a:endParaRPr lang="en-NZ"/>
          </a:p>
        </p:txBody>
      </p:sp>
    </p:spTree>
    <p:extLst>
      <p:ext uri="{BB962C8B-B14F-4D97-AF65-F5344CB8AC3E}">
        <p14:creationId xmlns:p14="http://schemas.microsoft.com/office/powerpoint/2010/main" val="20793378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design 1">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4C4765B-032F-45C1-9083-819B3F0057C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9" name="Picture 8" descr="Te Kawa Mataaho logo in white">
            <a:extLst>
              <a:ext uri="{FF2B5EF4-FFF2-40B4-BE49-F238E27FC236}">
                <a16:creationId xmlns:a16="http://schemas.microsoft.com/office/drawing/2014/main" id="{A79ADDEC-97AC-4BC9-A366-F7FEE2D3F1B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7008" y="439770"/>
            <a:ext cx="2653878" cy="788033"/>
          </a:xfrm>
          <a:prstGeom prst="rect">
            <a:avLst/>
          </a:prstGeom>
        </p:spPr>
      </p:pic>
      <p:sp>
        <p:nvSpPr>
          <p:cNvPr id="10" name="Title 1">
            <a:extLst>
              <a:ext uri="{FF2B5EF4-FFF2-40B4-BE49-F238E27FC236}">
                <a16:creationId xmlns:a16="http://schemas.microsoft.com/office/drawing/2014/main" id="{10ED233D-3851-449F-B170-FBD9CB729D36}"/>
              </a:ext>
            </a:extLst>
          </p:cNvPr>
          <p:cNvSpPr>
            <a:spLocks noGrp="1"/>
          </p:cNvSpPr>
          <p:nvPr>
            <p:ph type="title" hasCustomPrompt="1"/>
          </p:nvPr>
        </p:nvSpPr>
        <p:spPr>
          <a:xfrm>
            <a:off x="831850" y="2238044"/>
            <a:ext cx="6483350" cy="1674526"/>
          </a:xfrm>
          <a:prstGeom prst="rect">
            <a:avLst/>
          </a:prstGeom>
        </p:spPr>
        <p:txBody>
          <a:bodyPr anchor="b"/>
          <a:lstStyle>
            <a:lvl1pPr>
              <a:defRPr sz="4400" b="1" i="0">
                <a:solidFill>
                  <a:schemeClr val="bg1"/>
                </a:solidFill>
                <a:latin typeface="Source Sans Pro SemiBold" panose="020B0503030403020204" pitchFamily="34" charset="0"/>
                <a:ea typeface="Source Sans Pro SemiBold" panose="020B0503030403020204" pitchFamily="34" charset="0"/>
              </a:defRPr>
            </a:lvl1pPr>
          </a:lstStyle>
          <a:p>
            <a:r>
              <a:rPr lang="en-US"/>
              <a:t>Presentation title</a:t>
            </a:r>
            <a:endParaRPr lang="en-NZ"/>
          </a:p>
        </p:txBody>
      </p:sp>
      <p:sp>
        <p:nvSpPr>
          <p:cNvPr id="11" name="Text Placeholder 2">
            <a:extLst>
              <a:ext uri="{FF2B5EF4-FFF2-40B4-BE49-F238E27FC236}">
                <a16:creationId xmlns:a16="http://schemas.microsoft.com/office/drawing/2014/main" id="{9334857E-BAD4-4C40-A01A-9DEC4D3D5253}"/>
              </a:ext>
            </a:extLst>
          </p:cNvPr>
          <p:cNvSpPr>
            <a:spLocks noGrp="1"/>
          </p:cNvSpPr>
          <p:nvPr>
            <p:ph type="body" idx="1" hasCustomPrompt="1"/>
          </p:nvPr>
        </p:nvSpPr>
        <p:spPr>
          <a:xfrm>
            <a:off x="831850" y="4347571"/>
            <a:ext cx="3206750" cy="1500187"/>
          </a:xfrm>
          <a:prstGeom prst="rect">
            <a:avLst/>
          </a:prstGeom>
        </p:spPr>
        <p:txBody>
          <a:bodyPr/>
          <a:lstStyle>
            <a:lvl1pPr marL="0" indent="0">
              <a:buNone/>
              <a:defRPr sz="1800">
                <a:solidFill>
                  <a:schemeClr val="bg1"/>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Presenter name here</a:t>
            </a:r>
          </a:p>
          <a:p>
            <a:pPr lvl="0"/>
            <a:r>
              <a:rPr lang="en-US"/>
              <a:t>Business unit here</a:t>
            </a:r>
          </a:p>
        </p:txBody>
      </p:sp>
    </p:spTree>
    <p:extLst>
      <p:ext uri="{BB962C8B-B14F-4D97-AF65-F5344CB8AC3E}">
        <p14:creationId xmlns:p14="http://schemas.microsoft.com/office/powerpoint/2010/main" val="926656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8D16B-59A7-83D2-7C61-8BA168BA8B9B}"/>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6256F27-78FC-F255-7B7F-F3FDD3867A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A8EC71DB-4B85-0BC8-D4DC-5DFD7662FA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3FD11BC9-1071-B58D-B6D8-8FD5A740E22E}"/>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6" name="Footer Placeholder 5">
            <a:extLst>
              <a:ext uri="{FF2B5EF4-FFF2-40B4-BE49-F238E27FC236}">
                <a16:creationId xmlns:a16="http://schemas.microsoft.com/office/drawing/2014/main" id="{C898D18C-9B55-A7FF-68B5-9D55302483F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BAD443B2-EF16-D087-AF69-7685EB632477}"/>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650684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A56F-5955-23CD-9798-8865957D431F}"/>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31E065E1-3D01-C57C-B9B8-B980E1D98D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91CE9D-47B3-7311-787A-A21ABF09BE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4F0D0EAB-4844-4093-A973-E46AA03BF9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018789-AF59-5E68-D2A8-8DEEAF1CF0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A7072AF9-07B2-1950-0EB7-60CCE70733A2}"/>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8" name="Footer Placeholder 7">
            <a:extLst>
              <a:ext uri="{FF2B5EF4-FFF2-40B4-BE49-F238E27FC236}">
                <a16:creationId xmlns:a16="http://schemas.microsoft.com/office/drawing/2014/main" id="{B51EF2A1-8733-4CA4-F0E2-22B868A9525E}"/>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FEFDFDE8-A57E-A284-C3FE-5F9C93A43B52}"/>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2743018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D36E7-6EFE-8CD7-C241-CDC2BDC2EDD0}"/>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A0A6FED7-1B54-3D9F-95E5-C7EADE3ADD6F}"/>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4" name="Footer Placeholder 3">
            <a:extLst>
              <a:ext uri="{FF2B5EF4-FFF2-40B4-BE49-F238E27FC236}">
                <a16:creationId xmlns:a16="http://schemas.microsoft.com/office/drawing/2014/main" id="{5A72A494-1DD4-B08A-D8A7-E2253B63C3F1}"/>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36B70980-C004-77B2-FDB9-8EB97855D5F4}"/>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2597981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BCF7A2-AD7D-1819-FB8E-BE67A9358F34}"/>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3" name="Footer Placeholder 2">
            <a:extLst>
              <a:ext uri="{FF2B5EF4-FFF2-40B4-BE49-F238E27FC236}">
                <a16:creationId xmlns:a16="http://schemas.microsoft.com/office/drawing/2014/main" id="{8A67A65F-CE68-44BC-413F-EE62D48202A0}"/>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C3F9DDE-2914-EAC9-F9C7-DDBFBC7D7D6C}"/>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2240388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DB2B4-B176-7B4D-3CB3-F25AFCF50C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837C8304-CCE4-C76F-63F3-FFFFE8BC95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80252A0F-EE08-9F95-4903-ABEBB011B8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AEE57A-6C8A-F61E-91B2-8B42FEB50FE0}"/>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6" name="Footer Placeholder 5">
            <a:extLst>
              <a:ext uri="{FF2B5EF4-FFF2-40B4-BE49-F238E27FC236}">
                <a16:creationId xmlns:a16="http://schemas.microsoft.com/office/drawing/2014/main" id="{4B3D89F6-5F71-574B-9E51-FAE9512EB4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BDF2D5D-2516-6FCD-6691-B5DC77EA6917}"/>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2429701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8A1A5-4939-F258-3CEC-C9B50D369E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007C5860-55B8-A181-FCC3-1E622E587B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E2732950-7F27-F7FA-6A95-39DAE2CCF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48B036-7BA6-1665-5A23-78E3D17DC0AC}"/>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6" name="Footer Placeholder 5">
            <a:extLst>
              <a:ext uri="{FF2B5EF4-FFF2-40B4-BE49-F238E27FC236}">
                <a16:creationId xmlns:a16="http://schemas.microsoft.com/office/drawing/2014/main" id="{E7F0E2AB-6DB0-8987-C036-66F37307AC98}"/>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A30CF10-4CCB-D086-96B9-9C2BA82619EA}"/>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4204991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1BCE1-9767-63C9-AC04-5E2ECFBF0086}"/>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B873A632-7244-B862-E097-78948F57F2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AD234A-9DFB-84D8-2D81-81A27E0E474F}"/>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5" name="Footer Placeholder 4">
            <a:extLst>
              <a:ext uri="{FF2B5EF4-FFF2-40B4-BE49-F238E27FC236}">
                <a16:creationId xmlns:a16="http://schemas.microsoft.com/office/drawing/2014/main" id="{50F012AF-636A-FF81-D965-9D061A5C73F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1A41549-831C-B2E1-846A-85568EBF8CCF}"/>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2622189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4C53B-D3BF-3615-EE0A-CDAF6BB170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376BE75E-232B-F2EA-EEC8-B3F07782FD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78426E4-3CC2-A4DD-49B2-912B1EE22BD2}"/>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5" name="Footer Placeholder 4">
            <a:extLst>
              <a:ext uri="{FF2B5EF4-FFF2-40B4-BE49-F238E27FC236}">
                <a16:creationId xmlns:a16="http://schemas.microsoft.com/office/drawing/2014/main" id="{0EE273DA-46F9-954E-B365-A4784B758C8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150DE3F-3297-7211-642E-721CCE648F12}"/>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4860638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Slide design 1">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4C4765B-032F-45C1-9083-819B3F0057C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9" name="Picture 8" descr="Te Kawa Mataaho logo in white">
            <a:extLst>
              <a:ext uri="{FF2B5EF4-FFF2-40B4-BE49-F238E27FC236}">
                <a16:creationId xmlns:a16="http://schemas.microsoft.com/office/drawing/2014/main" id="{A79ADDEC-97AC-4BC9-A366-F7FEE2D3F1B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7008" y="439770"/>
            <a:ext cx="2653878" cy="788033"/>
          </a:xfrm>
          <a:prstGeom prst="rect">
            <a:avLst/>
          </a:prstGeom>
        </p:spPr>
      </p:pic>
      <p:sp>
        <p:nvSpPr>
          <p:cNvPr id="10" name="Title 1">
            <a:extLst>
              <a:ext uri="{FF2B5EF4-FFF2-40B4-BE49-F238E27FC236}">
                <a16:creationId xmlns:a16="http://schemas.microsoft.com/office/drawing/2014/main" id="{10ED233D-3851-449F-B170-FBD9CB729D36}"/>
              </a:ext>
            </a:extLst>
          </p:cNvPr>
          <p:cNvSpPr>
            <a:spLocks noGrp="1"/>
          </p:cNvSpPr>
          <p:nvPr>
            <p:ph type="title" hasCustomPrompt="1"/>
          </p:nvPr>
        </p:nvSpPr>
        <p:spPr>
          <a:xfrm>
            <a:off x="831850" y="2238044"/>
            <a:ext cx="6483350" cy="1674526"/>
          </a:xfrm>
          <a:prstGeom prst="rect">
            <a:avLst/>
          </a:prstGeom>
        </p:spPr>
        <p:txBody>
          <a:bodyPr anchor="b"/>
          <a:lstStyle>
            <a:lvl1pPr>
              <a:defRPr sz="4400" b="1" i="0">
                <a:solidFill>
                  <a:schemeClr val="bg1"/>
                </a:solidFill>
                <a:latin typeface="Source Sans Pro SemiBold" panose="020B0503030403020204" pitchFamily="34" charset="0"/>
                <a:ea typeface="Source Sans Pro SemiBold" panose="020B0503030403020204" pitchFamily="34" charset="0"/>
              </a:defRPr>
            </a:lvl1pPr>
          </a:lstStyle>
          <a:p>
            <a:r>
              <a:rPr lang="en-US"/>
              <a:t>Presentation title</a:t>
            </a:r>
            <a:endParaRPr lang="en-NZ"/>
          </a:p>
        </p:txBody>
      </p:sp>
      <p:sp>
        <p:nvSpPr>
          <p:cNvPr id="11" name="Text Placeholder 2">
            <a:extLst>
              <a:ext uri="{FF2B5EF4-FFF2-40B4-BE49-F238E27FC236}">
                <a16:creationId xmlns:a16="http://schemas.microsoft.com/office/drawing/2014/main" id="{9334857E-BAD4-4C40-A01A-9DEC4D3D5253}"/>
              </a:ext>
            </a:extLst>
          </p:cNvPr>
          <p:cNvSpPr>
            <a:spLocks noGrp="1"/>
          </p:cNvSpPr>
          <p:nvPr>
            <p:ph type="body" idx="1" hasCustomPrompt="1"/>
          </p:nvPr>
        </p:nvSpPr>
        <p:spPr>
          <a:xfrm>
            <a:off x="831850" y="4347571"/>
            <a:ext cx="3206750" cy="1500187"/>
          </a:xfrm>
          <a:prstGeom prst="rect">
            <a:avLst/>
          </a:prstGeom>
        </p:spPr>
        <p:txBody>
          <a:bodyPr/>
          <a:lstStyle>
            <a:lvl1pPr marL="0" indent="0">
              <a:buNone/>
              <a:defRPr sz="1800">
                <a:solidFill>
                  <a:schemeClr val="bg1"/>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Presenter name here</a:t>
            </a:r>
          </a:p>
          <a:p>
            <a:pPr lvl="0"/>
            <a:r>
              <a:rPr lang="en-US"/>
              <a:t>Business unit here</a:t>
            </a:r>
          </a:p>
        </p:txBody>
      </p:sp>
    </p:spTree>
    <p:extLst>
      <p:ext uri="{BB962C8B-B14F-4D97-AF65-F5344CB8AC3E}">
        <p14:creationId xmlns:p14="http://schemas.microsoft.com/office/powerpoint/2010/main" val="1853192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Content Slide option 1">
    <p:spTree>
      <p:nvGrpSpPr>
        <p:cNvPr id="1" name=""/>
        <p:cNvGrpSpPr/>
        <p:nvPr/>
      </p:nvGrpSpPr>
      <p:grpSpPr>
        <a:xfrm>
          <a:off x="0" y="0"/>
          <a:ext cx="0" cy="0"/>
          <a:chOff x="0" y="0"/>
          <a:chExt cx="0" cy="0"/>
        </a:xfrm>
      </p:grpSpPr>
      <p:pic>
        <p:nvPicPr>
          <p:cNvPr id="4" name="Picture 3" descr="A picture containing background pattern&#10;&#10;Description automatically generated">
            <a:extLst>
              <a:ext uri="{FF2B5EF4-FFF2-40B4-BE49-F238E27FC236}">
                <a16:creationId xmlns:a16="http://schemas.microsoft.com/office/drawing/2014/main" id="{70A97227-3A77-2F55-F7DA-663B7F7D40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5AFE997-4C30-4816-8D4E-807F9ED604E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3" name="Text Placeholder 2">
            <a:extLst>
              <a:ext uri="{FF2B5EF4-FFF2-40B4-BE49-F238E27FC236}">
                <a16:creationId xmlns:a16="http://schemas.microsoft.com/office/drawing/2014/main" id="{DEAA413A-3C45-44C2-8CE1-8E41035A7926}"/>
              </a:ext>
            </a:extLst>
          </p:cNvPr>
          <p:cNvSpPr>
            <a:spLocks noGrp="1"/>
          </p:cNvSpPr>
          <p:nvPr>
            <p:ph type="body" idx="1"/>
          </p:nvPr>
        </p:nvSpPr>
        <p:spPr>
          <a:xfrm>
            <a:off x="831849" y="2467367"/>
            <a:ext cx="8837668" cy="3796799"/>
          </a:xfrm>
          <a:prstGeom prst="rect">
            <a:avLst/>
          </a:prstGeom>
        </p:spPr>
        <p:txBody>
          <a:bodyPr/>
          <a:lstStyle>
            <a:lvl1pPr marL="0" indent="0">
              <a:buNone/>
              <a:defRPr sz="1800" b="0" i="0">
                <a:solidFill>
                  <a:srgbClr val="3A4A5A"/>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1738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1">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8EE877A-59D4-440F-8BC7-2D5CB07F1D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CB5D655-B012-AA17-210C-D13A53CB4F91}"/>
              </a:ext>
            </a:extLst>
          </p:cNvPr>
          <p:cNvSpPr>
            <a:spLocks noGrp="1"/>
          </p:cNvSpPr>
          <p:nvPr>
            <p:ph type="title" hasCustomPrompt="1"/>
          </p:nvPr>
        </p:nvSpPr>
        <p:spPr>
          <a:xfrm>
            <a:off x="838199" y="2835485"/>
            <a:ext cx="10515600" cy="593515"/>
          </a:xfrm>
          <a:prstGeom prst="rect">
            <a:avLst/>
          </a:prstGeom>
        </p:spPr>
        <p:txBody>
          <a:bodyPr anchor="b"/>
          <a:lstStyle>
            <a:lvl1pPr algn="l">
              <a:defRPr sz="3600">
                <a:solidFill>
                  <a:schemeClr val="bg1"/>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1233147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3">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6E53EE1D-08EF-C885-58CD-E24CD5DF31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80F46291-23AF-B0AB-F273-E0AEF60340B3}"/>
              </a:ext>
            </a:extLst>
          </p:cNvPr>
          <p:cNvSpPr>
            <a:spLocks noGrp="1"/>
          </p:cNvSpPr>
          <p:nvPr>
            <p:ph type="title" hasCustomPrompt="1"/>
          </p:nvPr>
        </p:nvSpPr>
        <p:spPr>
          <a:xfrm>
            <a:off x="838198" y="2835485"/>
            <a:ext cx="6335487" cy="593515"/>
          </a:xfrm>
          <a:prstGeom prst="rect">
            <a:avLst/>
          </a:prstGeom>
        </p:spPr>
        <p:txBody>
          <a:bodyPr anchor="b"/>
          <a:lstStyle>
            <a:lvl1pPr algn="l">
              <a:defRPr sz="3600">
                <a:solidFill>
                  <a:srgbClr val="452187"/>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3535452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pic>
        <p:nvPicPr>
          <p:cNvPr id="8" name="Picture 7" descr="A picture containing background pattern&#10;&#10;Description automatically generated">
            <a:extLst>
              <a:ext uri="{FF2B5EF4-FFF2-40B4-BE49-F238E27FC236}">
                <a16:creationId xmlns:a16="http://schemas.microsoft.com/office/drawing/2014/main" id="{5D9D6314-0773-B628-4273-4628CADC8C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itle 1">
            <a:extLst>
              <a:ext uri="{FF2B5EF4-FFF2-40B4-BE49-F238E27FC236}">
                <a16:creationId xmlns:a16="http://schemas.microsoft.com/office/drawing/2014/main" id="{C6DD765D-0F65-440D-D995-8805C7EC3F2C}"/>
              </a:ext>
            </a:extLst>
          </p:cNvPr>
          <p:cNvSpPr>
            <a:spLocks noGrp="1"/>
          </p:cNvSpPr>
          <p:nvPr>
            <p:ph type="title" hasCustomPrompt="1"/>
          </p:nvPr>
        </p:nvSpPr>
        <p:spPr>
          <a:xfrm>
            <a:off x="838199" y="2835485"/>
            <a:ext cx="10515600" cy="593515"/>
          </a:xfrm>
          <a:prstGeom prst="rect">
            <a:avLst/>
          </a:prstGeom>
        </p:spPr>
        <p:txBody>
          <a:bodyPr anchor="b"/>
          <a:lstStyle>
            <a:lvl1pPr algn="l">
              <a:defRPr sz="3600">
                <a:solidFill>
                  <a:srgbClr val="452187"/>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203923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ntent Slide option 1">
    <p:spTree>
      <p:nvGrpSpPr>
        <p:cNvPr id="1" name=""/>
        <p:cNvGrpSpPr/>
        <p:nvPr/>
      </p:nvGrpSpPr>
      <p:grpSpPr>
        <a:xfrm>
          <a:off x="0" y="0"/>
          <a:ext cx="0" cy="0"/>
          <a:chOff x="0" y="0"/>
          <a:chExt cx="0" cy="0"/>
        </a:xfrm>
      </p:grpSpPr>
      <p:pic>
        <p:nvPicPr>
          <p:cNvPr id="4" name="Picture 3" descr="A picture containing background pattern&#10;&#10;Description automatically generated">
            <a:extLst>
              <a:ext uri="{FF2B5EF4-FFF2-40B4-BE49-F238E27FC236}">
                <a16:creationId xmlns:a16="http://schemas.microsoft.com/office/drawing/2014/main" id="{70A97227-3A77-2F55-F7DA-663B7F7D40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5AFE997-4C30-4816-8D4E-807F9ED604E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3" name="Text Placeholder 2">
            <a:extLst>
              <a:ext uri="{FF2B5EF4-FFF2-40B4-BE49-F238E27FC236}">
                <a16:creationId xmlns:a16="http://schemas.microsoft.com/office/drawing/2014/main" id="{DEAA413A-3C45-44C2-8CE1-8E41035A7926}"/>
              </a:ext>
            </a:extLst>
          </p:cNvPr>
          <p:cNvSpPr>
            <a:spLocks noGrp="1"/>
          </p:cNvSpPr>
          <p:nvPr>
            <p:ph type="body" idx="1"/>
          </p:nvPr>
        </p:nvSpPr>
        <p:spPr>
          <a:xfrm>
            <a:off x="831849" y="2467367"/>
            <a:ext cx="8837668" cy="3796799"/>
          </a:xfrm>
          <a:prstGeom prst="rect">
            <a:avLst/>
          </a:prstGeom>
        </p:spPr>
        <p:txBody>
          <a:bodyPr/>
          <a:lstStyle>
            <a:lvl1pPr marL="0" indent="0">
              <a:buNone/>
              <a:defRPr sz="1800" b="0" i="0">
                <a:solidFill>
                  <a:srgbClr val="3A4A5A"/>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7982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ank you (end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0547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4FCED-2243-A537-DD93-F6C5826657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5B6AEEDE-4A3B-1DE3-F9B3-AD300F0BFC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95636372-6DE2-1E72-18E4-2BE31136BA27}"/>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5" name="Footer Placeholder 4">
            <a:extLst>
              <a:ext uri="{FF2B5EF4-FFF2-40B4-BE49-F238E27FC236}">
                <a16:creationId xmlns:a16="http://schemas.microsoft.com/office/drawing/2014/main" id="{978EFE3A-D829-95CA-C6F8-5E5F63D4A4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BF04098-6FDD-81FA-3EE5-7F285154B9F4}"/>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3193629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0231E-BF77-83DF-4365-FD08C6F7C0D3}"/>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D484DD98-4F6D-E46A-E60B-15C4451432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FA6FCBB-1B84-5AC2-9E10-0303760C5957}"/>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5" name="Footer Placeholder 4">
            <a:extLst>
              <a:ext uri="{FF2B5EF4-FFF2-40B4-BE49-F238E27FC236}">
                <a16:creationId xmlns:a16="http://schemas.microsoft.com/office/drawing/2014/main" id="{ECE7F783-6F42-0958-823C-5FF292F44986}"/>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1DC8458-B67F-9A1C-DD99-A5896C37AE0F}"/>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3804861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9260E-3DA1-EB19-5F01-1A07EE5161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E2F1FBF1-41FC-7546-983E-22221B6296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3BA205-25BD-3895-3DA0-5ACB32A018B2}"/>
              </a:ext>
            </a:extLst>
          </p:cNvPr>
          <p:cNvSpPr>
            <a:spLocks noGrp="1"/>
          </p:cNvSpPr>
          <p:nvPr>
            <p:ph type="dt" sz="half" idx="10"/>
          </p:nvPr>
        </p:nvSpPr>
        <p:spPr/>
        <p:txBody>
          <a:bodyPr/>
          <a:lstStyle/>
          <a:p>
            <a:fld id="{9547F6EE-A81E-48FE-8008-BAF853201430}" type="datetimeFigureOut">
              <a:rPr lang="en-NZ" smtClean="0"/>
              <a:t>1/06/2023</a:t>
            </a:fld>
            <a:endParaRPr lang="en-NZ"/>
          </a:p>
        </p:txBody>
      </p:sp>
      <p:sp>
        <p:nvSpPr>
          <p:cNvPr id="5" name="Footer Placeholder 4">
            <a:extLst>
              <a:ext uri="{FF2B5EF4-FFF2-40B4-BE49-F238E27FC236}">
                <a16:creationId xmlns:a16="http://schemas.microsoft.com/office/drawing/2014/main" id="{B118731A-EEE6-D57B-A384-732256D2BC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BA340B5-5A6A-0ED3-0C3A-67E53796E195}"/>
              </a:ext>
            </a:extLst>
          </p:cNvPr>
          <p:cNvSpPr>
            <a:spLocks noGrp="1"/>
          </p:cNvSpPr>
          <p:nvPr>
            <p:ph type="sldNum" sz="quarter" idx="12"/>
          </p:nvPr>
        </p:nvSpPr>
        <p:spPr/>
        <p:txBody>
          <a:bodyPr/>
          <a:lstStyle/>
          <a:p>
            <a:fld id="{9CACFCE4-9561-4141-ABED-5E37728B76D6}" type="slidenum">
              <a:rPr lang="en-NZ" smtClean="0"/>
              <a:t>‹#›</a:t>
            </a:fld>
            <a:endParaRPr lang="en-NZ"/>
          </a:p>
        </p:txBody>
      </p:sp>
    </p:spTree>
    <p:extLst>
      <p:ext uri="{BB962C8B-B14F-4D97-AF65-F5344CB8AC3E}">
        <p14:creationId xmlns:p14="http://schemas.microsoft.com/office/powerpoint/2010/main" val="218188639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8618281"/>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1525387"/>
      </p:ext>
    </p:extLst>
  </p:cSld>
  <p:clrMap bg1="lt1" tx1="dk1" bg2="lt2" tx2="dk2" accent1="accent1" accent2="accent2" accent3="accent3" accent4="accent4" accent5="accent5" accent6="accent6" hlink="hlink" folHlink="folHlink"/>
  <p:sldLayoutIdLst>
    <p:sldLayoutId id="2147483665" r:id="rId1"/>
    <p:sldLayoutId id="2147483668" r:id="rId2"/>
    <p:sldLayoutId id="2147483667" r:id="rId3"/>
    <p:sldLayoutId id="214748367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70E7282-9F0B-D86B-07E3-CE63289445D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3" name="Picture 2" descr="Te Kawa Mataaho logo in white">
            <a:extLst>
              <a:ext uri="{FF2B5EF4-FFF2-40B4-BE49-F238E27FC236}">
                <a16:creationId xmlns:a16="http://schemas.microsoft.com/office/drawing/2014/main" id="{0CD55C28-0B1E-9430-775E-6028564A66A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37008" y="439770"/>
            <a:ext cx="2653878" cy="788033"/>
          </a:xfrm>
          <a:prstGeom prst="rect">
            <a:avLst/>
          </a:prstGeom>
        </p:spPr>
      </p:pic>
      <p:sp>
        <p:nvSpPr>
          <p:cNvPr id="8" name="TextBox 7">
            <a:extLst>
              <a:ext uri="{FF2B5EF4-FFF2-40B4-BE49-F238E27FC236}">
                <a16:creationId xmlns:a16="http://schemas.microsoft.com/office/drawing/2014/main" id="{BC2F28C1-FAB0-4CA3-BC6A-A6ED77D34873}"/>
              </a:ext>
            </a:extLst>
          </p:cNvPr>
          <p:cNvSpPr txBox="1"/>
          <p:nvPr userDrawn="1"/>
        </p:nvSpPr>
        <p:spPr>
          <a:xfrm>
            <a:off x="721895" y="2801976"/>
            <a:ext cx="6256421" cy="1446550"/>
          </a:xfrm>
          <a:prstGeom prst="rect">
            <a:avLst/>
          </a:prstGeom>
          <a:noFill/>
        </p:spPr>
        <p:txBody>
          <a:bodyPr wrap="square" rtlCol="0" anchor="ctr">
            <a:spAutoFit/>
          </a:bodyPr>
          <a:lstStyle/>
          <a:p>
            <a:pPr>
              <a:lnSpc>
                <a:spcPct val="100000"/>
              </a:lnSpc>
            </a:pPr>
            <a:r>
              <a:rPr lang="en-NZ" sz="4400" b="0" i="0">
                <a:solidFill>
                  <a:schemeClr val="bg1"/>
                </a:solidFill>
                <a:latin typeface="Source Sans Pro" panose="020B0503030403020204" pitchFamily="34" charset="0"/>
                <a:ea typeface="Source Sans Pro" panose="020B0503030403020204" pitchFamily="34" charset="0"/>
              </a:rPr>
              <a:t>T</a:t>
            </a:r>
            <a:r>
              <a:rPr lang="mi-NZ" sz="4400" b="0" i="0">
                <a:solidFill>
                  <a:schemeClr val="bg1"/>
                </a:solidFill>
                <a:latin typeface="Source Sans Pro" panose="020B0503030403020204" pitchFamily="34" charset="0"/>
                <a:ea typeface="Source Sans Pro" panose="020B0503030403020204" pitchFamily="34" charset="0"/>
              </a:rPr>
              <a:t>ēnā rawa atu koe</a:t>
            </a:r>
          </a:p>
          <a:p>
            <a:pPr>
              <a:lnSpc>
                <a:spcPct val="100000"/>
              </a:lnSpc>
            </a:pPr>
            <a:r>
              <a:rPr lang="mi-NZ" sz="4400" b="0" i="0">
                <a:solidFill>
                  <a:schemeClr val="bg1"/>
                </a:solidFill>
                <a:latin typeface="Source Sans Pro SemiBold" panose="020B0503030403020204" pitchFamily="34" charset="0"/>
                <a:ea typeface="Source Sans Pro SemiBold" panose="020B0503030403020204" pitchFamily="34" charset="0"/>
              </a:rPr>
              <a:t>Thank you very much</a:t>
            </a:r>
            <a:endParaRPr lang="en-NZ" sz="4400" b="0" i="0">
              <a:solidFill>
                <a:schemeClr val="bg1"/>
              </a:solidFill>
              <a:latin typeface="Source Sans Pro SemiBold" panose="020B0503030403020204" pitchFamily="34" charset="0"/>
              <a:ea typeface="Source Sans Pro SemiBold" panose="020B0503030403020204" pitchFamily="34" charset="0"/>
            </a:endParaRPr>
          </a:p>
        </p:txBody>
      </p:sp>
    </p:spTree>
    <p:extLst>
      <p:ext uri="{BB962C8B-B14F-4D97-AF65-F5344CB8AC3E}">
        <p14:creationId xmlns:p14="http://schemas.microsoft.com/office/powerpoint/2010/main" val="4141364724"/>
      </p:ext>
    </p:extLst>
  </p:cSld>
  <p:clrMap bg1="lt1" tx1="dk1" bg2="lt2" tx2="dk2" accent1="accent1" accent2="accent2" accent3="accent3" accent4="accent4" accent5="accent5" accent6="accent6" hlink="hlink" folHlink="folHlink"/>
  <p:sldLayoutIdLst>
    <p:sldLayoutId id="214748367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5D0619-6E45-10BA-5E54-C2741563F7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FBA8B92-DED1-BC4A-6DD6-90EC14C0CD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5AE85ECC-7B17-E7FF-2BD7-8443F63F58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7F6EE-A81E-48FE-8008-BAF853201430}" type="datetimeFigureOut">
              <a:rPr lang="en-NZ" smtClean="0"/>
              <a:t>1/06/2023</a:t>
            </a:fld>
            <a:endParaRPr lang="en-NZ"/>
          </a:p>
        </p:txBody>
      </p:sp>
      <p:sp>
        <p:nvSpPr>
          <p:cNvPr id="5" name="Footer Placeholder 4">
            <a:extLst>
              <a:ext uri="{FF2B5EF4-FFF2-40B4-BE49-F238E27FC236}">
                <a16:creationId xmlns:a16="http://schemas.microsoft.com/office/drawing/2014/main" id="{20FA450D-E989-AD42-7295-0FF018721F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3B1A2CB3-FEC9-BDB3-BB26-86EF9A0E8D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ACFCE4-9561-4141-ABED-5E37728B76D6}" type="slidenum">
              <a:rPr lang="en-NZ" smtClean="0"/>
              <a:t>‹#›</a:t>
            </a:fld>
            <a:endParaRPr lang="en-NZ"/>
          </a:p>
        </p:txBody>
      </p:sp>
    </p:spTree>
    <p:extLst>
      <p:ext uri="{BB962C8B-B14F-4D97-AF65-F5344CB8AC3E}">
        <p14:creationId xmlns:p14="http://schemas.microsoft.com/office/powerpoint/2010/main" val="385902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8" r:id="rId12"/>
    <p:sldLayoutId id="214748367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8" Type="http://schemas.openxmlformats.org/officeDocument/2006/relationships/hyperlink" Target="https://www.publicservice.govt.nz/guidance/guide-he-aratohu/standards-of-integrity-and-conduct/" TargetMode="External"/><Relationship Id="rId3" Type="http://schemas.openxmlformats.org/officeDocument/2006/relationships/hyperlink" Target="https://dpmc.govt.nz/our-business-units/cabinet-office/supporting-work-cabinet/cabinet-manual" TargetMode="External"/><Relationship Id="rId7" Type="http://schemas.openxmlformats.org/officeDocument/2006/relationships/hyperlink" Target="https://www.publicservice.govt.nz/guidance/guide-he-aratohu/guidance/social-media/" TargetMode="External"/><Relationship Id="rId2" Type="http://schemas.openxmlformats.org/officeDocument/2006/relationships/notesSlide" Target="../notesSlides/notesSlide6.xml"/><Relationship Id="rId1" Type="http://schemas.openxmlformats.org/officeDocument/2006/relationships/slideLayout" Target="../slideLayouts/slideLayout19.xml"/><Relationship Id="rId6" Type="http://schemas.openxmlformats.org/officeDocument/2006/relationships/hyperlink" Target="https://www.publicservice.govt.nz/guidance/guide-he-aratohu/guidance/guidelines-for-government-advertising/" TargetMode="External"/><Relationship Id="rId5" Type="http://schemas.openxmlformats.org/officeDocument/2006/relationships/hyperlink" Target="https://www.publicservice.govt.nz/guidance/general-election-guidance-2023/" TargetMode="External"/><Relationship Id="rId4" Type="http://schemas.openxmlformats.org/officeDocument/2006/relationships/hyperlink" Target="https://dpmc.govt.nz/publications/co-23-1-government-decisions-and-actions-pre-election-period-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28F65-BCD1-3162-0515-B2C0441E0CF1}"/>
              </a:ext>
            </a:extLst>
          </p:cNvPr>
          <p:cNvSpPr>
            <a:spLocks noGrp="1"/>
          </p:cNvSpPr>
          <p:nvPr>
            <p:ph type="title"/>
          </p:nvPr>
        </p:nvSpPr>
        <p:spPr/>
        <p:txBody>
          <a:bodyPr/>
          <a:lstStyle/>
          <a:p>
            <a:r>
              <a:rPr lang="en-US" dirty="0"/>
              <a:t>Government Advertising</a:t>
            </a:r>
          </a:p>
        </p:txBody>
      </p:sp>
      <p:sp>
        <p:nvSpPr>
          <p:cNvPr id="3" name="Text Placeholder 2">
            <a:extLst>
              <a:ext uri="{FF2B5EF4-FFF2-40B4-BE49-F238E27FC236}">
                <a16:creationId xmlns:a16="http://schemas.microsoft.com/office/drawing/2014/main" id="{058593F0-5ADA-AF17-9987-EFA46963F184}"/>
              </a:ext>
            </a:extLst>
          </p:cNvPr>
          <p:cNvSpPr>
            <a:spLocks noGrp="1"/>
          </p:cNvSpPr>
          <p:nvPr>
            <p:ph type="body" idx="1"/>
          </p:nvPr>
        </p:nvSpPr>
        <p:spPr>
          <a:xfrm>
            <a:off x="831850" y="4347571"/>
            <a:ext cx="6659620" cy="1500187"/>
          </a:xfrm>
        </p:spPr>
        <p:txBody>
          <a:bodyPr/>
          <a:lstStyle/>
          <a:p>
            <a:r>
              <a:rPr lang="en-US" err="1"/>
              <a:t>Te</a:t>
            </a:r>
            <a:r>
              <a:rPr lang="en-US"/>
              <a:t> Kawa </a:t>
            </a:r>
            <a:r>
              <a:rPr lang="en-US" err="1"/>
              <a:t>Mataaho</a:t>
            </a:r>
            <a:r>
              <a:rPr lang="en-US"/>
              <a:t> Public Service Commission</a:t>
            </a:r>
          </a:p>
          <a:p>
            <a:endParaRPr lang="en-US"/>
          </a:p>
          <a:p>
            <a:r>
              <a:rPr lang="en-US"/>
              <a:t>Cabinet Office, Department of Prime Minister and Cabinet</a:t>
            </a:r>
          </a:p>
        </p:txBody>
      </p:sp>
      <p:pic>
        <p:nvPicPr>
          <p:cNvPr id="4" name="Picture 5" descr="Logo&#10;&#10;Description automatically generated">
            <a:extLst>
              <a:ext uri="{FF2B5EF4-FFF2-40B4-BE49-F238E27FC236}">
                <a16:creationId xmlns:a16="http://schemas.microsoft.com/office/drawing/2014/main" id="{8BFF5EDC-2168-5B76-5C73-3FD2EA9FA1D7}"/>
              </a:ext>
            </a:extLst>
          </p:cNvPr>
          <p:cNvPicPr>
            <a:picLocks noChangeAspect="1"/>
          </p:cNvPicPr>
          <p:nvPr/>
        </p:nvPicPr>
        <p:blipFill>
          <a:blip r:embed="rId3"/>
          <a:stretch>
            <a:fillRect/>
          </a:stretch>
        </p:blipFill>
        <p:spPr>
          <a:xfrm>
            <a:off x="3470549" y="190008"/>
            <a:ext cx="1204420" cy="1369958"/>
          </a:xfrm>
          <a:prstGeom prst="rect">
            <a:avLst/>
          </a:prstGeom>
        </p:spPr>
      </p:pic>
    </p:spTree>
    <p:extLst>
      <p:ext uri="{BB962C8B-B14F-4D97-AF65-F5344CB8AC3E}">
        <p14:creationId xmlns:p14="http://schemas.microsoft.com/office/powerpoint/2010/main" val="2118363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99BA-60F7-79C3-4387-4EA681B07EB8}"/>
              </a:ext>
            </a:extLst>
          </p:cNvPr>
          <p:cNvSpPr>
            <a:spLocks noGrp="1"/>
          </p:cNvSpPr>
          <p:nvPr>
            <p:ph type="title"/>
          </p:nvPr>
        </p:nvSpPr>
        <p:spPr/>
        <p:txBody>
          <a:bodyPr/>
          <a:lstStyle/>
          <a:p>
            <a:r>
              <a:rPr lang="mi-NZ" dirty="0"/>
              <a:t>Who is involved</a:t>
            </a:r>
            <a:endParaRPr lang="en-US" sz="5400" dirty="0"/>
          </a:p>
        </p:txBody>
      </p:sp>
      <p:sp>
        <p:nvSpPr>
          <p:cNvPr id="3" name="Text Placeholder 2">
            <a:extLst>
              <a:ext uri="{FF2B5EF4-FFF2-40B4-BE49-F238E27FC236}">
                <a16:creationId xmlns:a16="http://schemas.microsoft.com/office/drawing/2014/main" id="{85AF5F18-A038-580E-02EF-00BC8109899A}"/>
              </a:ext>
            </a:extLst>
          </p:cNvPr>
          <p:cNvSpPr>
            <a:spLocks noGrp="1"/>
          </p:cNvSpPr>
          <p:nvPr>
            <p:ph type="body" idx="1"/>
          </p:nvPr>
        </p:nvSpPr>
        <p:spPr/>
        <p:txBody>
          <a:bodyPr/>
          <a:lstStyle/>
          <a:p>
            <a:pPr>
              <a:lnSpc>
                <a:spcPct val="107000"/>
              </a:lnSpc>
              <a:spcAft>
                <a:spcPts val="800"/>
              </a:spcAft>
            </a:pPr>
            <a:r>
              <a:rPr lang="en-NZ" sz="1800" dirty="0">
                <a:effectLst/>
                <a:latin typeface="Source Sans Pro" panose="020B0503030403020204" pitchFamily="34" charset="0"/>
                <a:ea typeface="Calibri" panose="020F0502020204030204" pitchFamily="34" charset="0"/>
                <a:cs typeface="Arial" panose="020B0604020202020204" pitchFamily="34" charset="0"/>
              </a:rPr>
              <a:t>Ask yourself:</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buFont typeface="Symbol" panose="05050102010706020507" pitchFamily="18" charset="2"/>
              <a:buChar char=""/>
            </a:pPr>
            <a:r>
              <a:rPr lang="en-NZ" sz="1800" dirty="0">
                <a:effectLst/>
                <a:latin typeface="Source Sans Pro" panose="020B0503030403020204" pitchFamily="34" charset="0"/>
                <a:ea typeface="Calibri" panose="020F0502020204030204" pitchFamily="34" charset="0"/>
                <a:cs typeface="Arial" panose="020B0604020202020204" pitchFamily="34" charset="0"/>
              </a:rPr>
              <a:t>Will my chief executive be comfortable with the proposed approach and are they across this?</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NZ" sz="1800" dirty="0">
                <a:effectLst/>
                <a:latin typeface="Source Sans Pro" panose="020B0503030403020204" pitchFamily="34" charset="0"/>
                <a:ea typeface="Calibri" panose="020F0502020204030204" pitchFamily="34" charset="0"/>
                <a:cs typeface="Arial" panose="020B0604020202020204" pitchFamily="34" charset="0"/>
              </a:rPr>
              <a:t>Are all the relevant people aware of and involved in the advertising at the appropriate time?</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NZ" sz="1800" dirty="0">
                <a:effectLst/>
                <a:latin typeface="Source Sans Pro" panose="020B0503030403020204" pitchFamily="34" charset="0"/>
                <a:ea typeface="Calibri" panose="020F0502020204030204" pitchFamily="34" charset="0"/>
                <a:cs typeface="Arial" panose="020B0604020202020204" pitchFamily="34" charset="0"/>
              </a:rPr>
              <a:t>Is everyone involved aware of how the Guidelines, this supplementary guidance, and the principle of political neutrality apply to the advertising?</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mi-NZ" dirty="0"/>
          </a:p>
        </p:txBody>
      </p:sp>
    </p:spTree>
    <p:extLst>
      <p:ext uri="{BB962C8B-B14F-4D97-AF65-F5344CB8AC3E}">
        <p14:creationId xmlns:p14="http://schemas.microsoft.com/office/powerpoint/2010/main" val="2796684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99BA-60F7-79C3-4387-4EA681B07EB8}"/>
              </a:ext>
            </a:extLst>
          </p:cNvPr>
          <p:cNvSpPr>
            <a:spLocks noGrp="1"/>
          </p:cNvSpPr>
          <p:nvPr>
            <p:ph type="title"/>
          </p:nvPr>
        </p:nvSpPr>
        <p:spPr/>
        <p:txBody>
          <a:bodyPr/>
          <a:lstStyle/>
          <a:p>
            <a:r>
              <a:rPr lang="mi-NZ" dirty="0"/>
              <a:t>Presentation</a:t>
            </a:r>
            <a:endParaRPr lang="en-US" sz="5400" dirty="0"/>
          </a:p>
        </p:txBody>
      </p:sp>
      <p:sp>
        <p:nvSpPr>
          <p:cNvPr id="3" name="Text Placeholder 2">
            <a:extLst>
              <a:ext uri="{FF2B5EF4-FFF2-40B4-BE49-F238E27FC236}">
                <a16:creationId xmlns:a16="http://schemas.microsoft.com/office/drawing/2014/main" id="{85AF5F18-A038-580E-02EF-00BC8109899A}"/>
              </a:ext>
            </a:extLst>
          </p:cNvPr>
          <p:cNvSpPr>
            <a:spLocks noGrp="1"/>
          </p:cNvSpPr>
          <p:nvPr>
            <p:ph type="body" idx="1"/>
          </p:nvPr>
        </p:nvSpPr>
        <p:spPr/>
        <p:txBody>
          <a:bodyPr/>
          <a:lstStyle/>
          <a:p>
            <a:pPr>
              <a:lnSpc>
                <a:spcPct val="107000"/>
              </a:lnSpc>
              <a:spcAft>
                <a:spcPts val="800"/>
              </a:spcAft>
            </a:pPr>
            <a:r>
              <a:rPr lang="en-NZ" sz="1800" dirty="0">
                <a:effectLst/>
                <a:latin typeface="Source Sans Pro" panose="020B0503030403020204" pitchFamily="34" charset="0"/>
                <a:ea typeface="Calibri" panose="020F0502020204030204" pitchFamily="34" charset="0"/>
                <a:cs typeface="Arial" panose="020B0604020202020204" pitchFamily="34" charset="0"/>
              </a:rPr>
              <a:t>Ask yourself:</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NZ" sz="1800" dirty="0">
                <a:effectLst/>
                <a:latin typeface="Source Sans Pro" panose="020B0503030403020204" pitchFamily="34" charset="0"/>
                <a:ea typeface="Calibri" panose="020F0502020204030204" pitchFamily="34" charset="0"/>
                <a:cs typeface="Arial" panose="020B0604020202020204" pitchFamily="34" charset="0"/>
              </a:rPr>
              <a:t>Is the advertising politically neutral?</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NZ" sz="1800" dirty="0">
                <a:effectLst/>
                <a:latin typeface="Source Sans Pro" panose="020B0503030403020204" pitchFamily="34" charset="0"/>
                <a:ea typeface="Calibri" panose="020F0502020204030204" pitchFamily="34" charset="0"/>
                <a:cs typeface="Arial" panose="020B0604020202020204" pitchFamily="34" charset="0"/>
              </a:rPr>
              <a:t>Does the advertising align with the presentation criteria set out in the Guidelines?</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mi-NZ" dirty="0"/>
          </a:p>
        </p:txBody>
      </p:sp>
    </p:spTree>
    <p:extLst>
      <p:ext uri="{BB962C8B-B14F-4D97-AF65-F5344CB8AC3E}">
        <p14:creationId xmlns:p14="http://schemas.microsoft.com/office/powerpoint/2010/main" val="1186196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75299-848A-8D68-38A9-9365C2456F9D}"/>
              </a:ext>
            </a:extLst>
          </p:cNvPr>
          <p:cNvSpPr>
            <a:spLocks noGrp="1"/>
          </p:cNvSpPr>
          <p:nvPr>
            <p:ph type="title"/>
          </p:nvPr>
        </p:nvSpPr>
        <p:spPr/>
        <p:txBody>
          <a:bodyPr/>
          <a:lstStyle/>
          <a:p>
            <a:br>
              <a:rPr lang="en-US" dirty="0"/>
            </a:br>
            <a:r>
              <a:rPr lang="en-US" dirty="0"/>
              <a:t>Social media guidance</a:t>
            </a:r>
          </a:p>
        </p:txBody>
      </p:sp>
    </p:spTree>
    <p:extLst>
      <p:ext uri="{BB962C8B-B14F-4D97-AF65-F5344CB8AC3E}">
        <p14:creationId xmlns:p14="http://schemas.microsoft.com/office/powerpoint/2010/main" val="1486934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5AF5F18-A038-580E-02EF-00BC8109899A}"/>
              </a:ext>
            </a:extLst>
          </p:cNvPr>
          <p:cNvSpPr>
            <a:spLocks noGrp="1"/>
          </p:cNvSpPr>
          <p:nvPr>
            <p:ph type="body" idx="1"/>
          </p:nvPr>
        </p:nvSpPr>
        <p:spPr/>
        <p:txBody>
          <a:bodyPr/>
          <a:lstStyle/>
          <a:p>
            <a:pPr>
              <a:lnSpc>
                <a:spcPct val="107000"/>
              </a:lnSpc>
              <a:spcAft>
                <a:spcPts val="800"/>
              </a:spcAft>
            </a:pPr>
            <a:r>
              <a:rPr lang="en-NZ" dirty="0">
                <a:ea typeface="Calibri" panose="020F0502020204030204" pitchFamily="34" charset="0"/>
                <a:cs typeface="Arial" panose="020B0604020202020204" pitchFamily="34" charset="0"/>
              </a:rPr>
              <a:t>Guidance covers:</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NZ" dirty="0">
                <a:ea typeface="Calibri" panose="020F0502020204030204" pitchFamily="34" charset="0"/>
                <a:cs typeface="Arial" panose="020B0604020202020204" pitchFamily="34" charset="0"/>
              </a:rPr>
              <a:t>Posting and sharing content</a:t>
            </a:r>
          </a:p>
          <a:p>
            <a:pPr marL="342900" lvl="0" indent="-342900">
              <a:lnSpc>
                <a:spcPct val="107000"/>
              </a:lnSpc>
              <a:buFont typeface="Symbol" panose="05050102010706020507" pitchFamily="18" charset="2"/>
              <a:buChar char=""/>
            </a:pPr>
            <a:r>
              <a:rPr lang="en-NZ" dirty="0">
                <a:ea typeface="Calibri" panose="020F0502020204030204" pitchFamily="34" charset="0"/>
                <a:cs typeface="Arial" panose="020B0604020202020204" pitchFamily="34" charset="0"/>
              </a:rPr>
              <a:t>Following and interacting with other social media account</a:t>
            </a:r>
          </a:p>
          <a:p>
            <a:pPr marL="342900" lvl="0" indent="-342900">
              <a:lnSpc>
                <a:spcPct val="107000"/>
              </a:lnSpc>
              <a:buFont typeface="Symbol" panose="05050102010706020507" pitchFamily="18" charset="2"/>
              <a:buChar char=""/>
            </a:pPr>
            <a:r>
              <a:rPr lang="en-NZ" dirty="0">
                <a:effectLst/>
                <a:latin typeface="Source Sans Pro" panose="020B0503030403020204" pitchFamily="34" charset="0"/>
                <a:ea typeface="Times New Roman" panose="02020603050405020304" pitchFamily="18" charset="0"/>
                <a:cs typeface="Times New Roman" panose="02020603050405020304" pitchFamily="18" charset="0"/>
              </a:rPr>
              <a:t>Responding to, moderating and deleting comments made by other</a:t>
            </a:r>
            <a:r>
              <a:rPr lang="en-NZ" dirty="0">
                <a:ea typeface="Calibri" panose="020F0502020204030204" pitchFamily="34" charset="0"/>
                <a:cs typeface="Arial" panose="020B0604020202020204" pitchFamily="34" charset="0"/>
              </a:rPr>
              <a:t>s</a:t>
            </a:r>
          </a:p>
          <a:p>
            <a:pPr marL="342900" lvl="0" indent="-342900">
              <a:lnSpc>
                <a:spcPct val="107000"/>
              </a:lnSpc>
              <a:buFont typeface="Symbol" panose="05050102010706020507" pitchFamily="18" charset="2"/>
              <a:buChar char=""/>
            </a:pPr>
            <a:endParaRPr lang="en-NZ" dirty="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endParaRPr lang="en-NZ"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95803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A1B2F57-B72F-2D85-8DD1-CDCAB6D31152}"/>
              </a:ext>
            </a:extLst>
          </p:cNvPr>
          <p:cNvSpPr>
            <a:spLocks noGrp="1"/>
          </p:cNvSpPr>
          <p:nvPr>
            <p:ph type="title"/>
          </p:nvPr>
        </p:nvSpPr>
        <p:spPr>
          <a:xfrm>
            <a:off x="771931" y="1565882"/>
            <a:ext cx="4908502" cy="1477328"/>
          </a:xfrm>
        </p:spPr>
        <p:txBody>
          <a:bodyPr/>
          <a:lstStyle/>
          <a:p>
            <a:pPr algn="ctr"/>
            <a:r>
              <a:rPr lang="en-US" sz="4000" err="1"/>
              <a:t>T</a:t>
            </a:r>
            <a:r>
              <a:rPr lang="en-US" sz="4000" err="1">
                <a:latin typeface="Calibri" panose="020F0502020204030204" pitchFamily="34" charset="0"/>
                <a:cs typeface="Calibri" panose="020F0502020204030204" pitchFamily="34" charset="0"/>
              </a:rPr>
              <a:t>ēnā</a:t>
            </a:r>
            <a:r>
              <a:rPr lang="en-US" sz="4000">
                <a:latin typeface="Calibri" panose="020F0502020204030204" pitchFamily="34" charset="0"/>
                <a:cs typeface="Calibri" panose="020F0502020204030204" pitchFamily="34" charset="0"/>
              </a:rPr>
              <a:t> </a:t>
            </a:r>
            <a:r>
              <a:rPr lang="en-US" sz="4000" err="1">
                <a:latin typeface="Calibri" panose="020F0502020204030204" pitchFamily="34" charset="0"/>
                <a:cs typeface="Calibri" panose="020F0502020204030204" pitchFamily="34" charset="0"/>
              </a:rPr>
              <a:t>rawa</a:t>
            </a:r>
            <a:r>
              <a:rPr lang="en-US" sz="4000">
                <a:latin typeface="Calibri" panose="020F0502020204030204" pitchFamily="34" charset="0"/>
                <a:cs typeface="Calibri" panose="020F0502020204030204" pitchFamily="34" charset="0"/>
              </a:rPr>
              <a:t> </a:t>
            </a:r>
            <a:r>
              <a:rPr lang="en-US" sz="4000" err="1">
                <a:latin typeface="Calibri" panose="020F0502020204030204" pitchFamily="34" charset="0"/>
                <a:cs typeface="Calibri" panose="020F0502020204030204" pitchFamily="34" charset="0"/>
              </a:rPr>
              <a:t>atu</a:t>
            </a:r>
            <a:r>
              <a:rPr lang="en-US" sz="4000">
                <a:latin typeface="Calibri" panose="020F0502020204030204" pitchFamily="34" charset="0"/>
                <a:cs typeface="Calibri" panose="020F0502020204030204" pitchFamily="34" charset="0"/>
              </a:rPr>
              <a:t> koutou</a:t>
            </a:r>
            <a:br>
              <a:rPr lang="en-US" sz="4000">
                <a:latin typeface="Calibri" panose="020F0502020204030204" pitchFamily="34" charset="0"/>
                <a:cs typeface="Calibri" panose="020F0502020204030204" pitchFamily="34" charset="0"/>
              </a:rPr>
            </a:br>
            <a:r>
              <a:rPr lang="en-US" sz="4000">
                <a:latin typeface="Calibri" panose="020F0502020204030204" pitchFamily="34" charset="0"/>
                <a:cs typeface="Calibri" panose="020F0502020204030204" pitchFamily="34" charset="0"/>
              </a:rPr>
              <a:t>Thank you very much</a:t>
            </a:r>
            <a:endParaRPr lang="en-US"/>
          </a:p>
        </p:txBody>
      </p:sp>
      <p:sp>
        <p:nvSpPr>
          <p:cNvPr id="2" name="TextBox 1">
            <a:extLst>
              <a:ext uri="{FF2B5EF4-FFF2-40B4-BE49-F238E27FC236}">
                <a16:creationId xmlns:a16="http://schemas.microsoft.com/office/drawing/2014/main" id="{F33006AF-1169-13F3-5C59-C01D401C16ED}"/>
              </a:ext>
            </a:extLst>
          </p:cNvPr>
          <p:cNvSpPr txBox="1"/>
          <p:nvPr/>
        </p:nvSpPr>
        <p:spPr>
          <a:xfrm>
            <a:off x="843802" y="3534180"/>
            <a:ext cx="4908502" cy="1938992"/>
          </a:xfrm>
          <a:prstGeom prst="rect">
            <a:avLst/>
          </a:prstGeom>
          <a:noFill/>
        </p:spPr>
        <p:txBody>
          <a:bodyPr wrap="square" rtlCol="0">
            <a:spAutoFit/>
          </a:bodyPr>
          <a:lstStyle/>
          <a:p>
            <a:r>
              <a:rPr lang="en-NZ" sz="2000">
                <a:solidFill>
                  <a:schemeClr val="bg1"/>
                </a:solidFill>
              </a:rPr>
              <a:t>If you have specific queries about how your work might be impacted by the heightened sensitivity of an election year, please refer to our Election Guidance and don’t hesitate to reach out to others within your agency for support.</a:t>
            </a:r>
          </a:p>
        </p:txBody>
      </p:sp>
      <p:pic>
        <p:nvPicPr>
          <p:cNvPr id="4" name="Picture 2">
            <a:extLst>
              <a:ext uri="{FF2B5EF4-FFF2-40B4-BE49-F238E27FC236}">
                <a16:creationId xmlns:a16="http://schemas.microsoft.com/office/drawing/2014/main" id="{19277B6A-6A3D-D060-F6F3-80B7628A0E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3618" y="271677"/>
            <a:ext cx="971550" cy="1095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3605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64A1-27C9-A132-D9BF-2C882FF6AE8D}"/>
              </a:ext>
            </a:extLst>
          </p:cNvPr>
          <p:cNvSpPr>
            <a:spLocks noGrp="1"/>
          </p:cNvSpPr>
          <p:nvPr>
            <p:ph type="title"/>
          </p:nvPr>
        </p:nvSpPr>
        <p:spPr>
          <a:xfrm>
            <a:off x="831849" y="1568406"/>
            <a:ext cx="10515600" cy="558799"/>
          </a:xfrm>
        </p:spPr>
        <p:txBody>
          <a:bodyPr>
            <a:normAutofit fontScale="90000"/>
          </a:bodyPr>
          <a:lstStyle/>
          <a:p>
            <a:r>
              <a:rPr lang="mi-NZ"/>
              <a:t>Guidance</a:t>
            </a:r>
            <a:endParaRPr lang="en-NZ"/>
          </a:p>
        </p:txBody>
      </p:sp>
      <p:sp>
        <p:nvSpPr>
          <p:cNvPr id="3" name="Text Placeholder 2">
            <a:extLst>
              <a:ext uri="{FF2B5EF4-FFF2-40B4-BE49-F238E27FC236}">
                <a16:creationId xmlns:a16="http://schemas.microsoft.com/office/drawing/2014/main" id="{8C33BD45-C9C0-5FA6-AAE6-A784E322299B}"/>
              </a:ext>
            </a:extLst>
          </p:cNvPr>
          <p:cNvSpPr>
            <a:spLocks noGrp="1"/>
          </p:cNvSpPr>
          <p:nvPr>
            <p:ph type="body" idx="1"/>
          </p:nvPr>
        </p:nvSpPr>
        <p:spPr/>
        <p:txBody>
          <a:bodyPr/>
          <a:lstStyle/>
          <a:p>
            <a:pPr marL="285750" indent="-285750">
              <a:buFont typeface="Arial" panose="020B0604020202020204" pitchFamily="34" charset="0"/>
              <a:buChar char="•"/>
            </a:pPr>
            <a:r>
              <a:rPr lang="en-US" sz="2000">
                <a:hlinkClick r:id="rId3"/>
              </a:rPr>
              <a:t>Cabinet Manual | Department of the Prime Minister and Cabinet (DPMC)</a:t>
            </a:r>
            <a:endParaRPr lang="mi-NZ" sz="2000"/>
          </a:p>
          <a:p>
            <a:pPr marL="285750" indent="-285750">
              <a:buFont typeface="Arial" panose="020B0604020202020204" pitchFamily="34" charset="0"/>
              <a:buChar char="•"/>
            </a:pPr>
            <a:r>
              <a:rPr lang="en-US" sz="2000">
                <a:hlinkClick r:id="rId4"/>
              </a:rPr>
              <a:t>CO (23) 1: Government Decisions and Actions in the Pre-election Period | Department of the Prime Minister and Cabinet (DPMC)</a:t>
            </a:r>
            <a:endParaRPr lang="en-US" sz="2000"/>
          </a:p>
          <a:p>
            <a:pPr marL="285750" indent="-285750">
              <a:buFont typeface="Arial" panose="020B0604020202020204" pitchFamily="34" charset="0"/>
              <a:buChar char="•"/>
            </a:pPr>
            <a:r>
              <a:rPr lang="en-US" sz="2000">
                <a:hlinkClick r:id="rId5"/>
              </a:rPr>
              <a:t>General Election Guidance 2023 - </a:t>
            </a:r>
            <a:r>
              <a:rPr lang="en-US" sz="2000" err="1">
                <a:hlinkClick r:id="rId5"/>
              </a:rPr>
              <a:t>Te</a:t>
            </a:r>
            <a:r>
              <a:rPr lang="en-US" sz="2000">
                <a:hlinkClick r:id="rId5"/>
              </a:rPr>
              <a:t> Kawa </a:t>
            </a:r>
            <a:r>
              <a:rPr lang="en-US" sz="2000" err="1">
                <a:hlinkClick r:id="rId5"/>
              </a:rPr>
              <a:t>Mataaho</a:t>
            </a:r>
            <a:r>
              <a:rPr lang="en-US" sz="2000">
                <a:hlinkClick r:id="rId5"/>
              </a:rPr>
              <a:t> Public Service Commission</a:t>
            </a:r>
            <a:endParaRPr lang="en-US" sz="2000"/>
          </a:p>
          <a:p>
            <a:pPr marL="285750" indent="-285750">
              <a:buFont typeface="Arial" panose="020B0604020202020204" pitchFamily="34" charset="0"/>
              <a:buChar char="•"/>
            </a:pPr>
            <a:r>
              <a:rPr lang="en-US" sz="2000">
                <a:hlinkClick r:id="rId6"/>
              </a:rPr>
              <a:t>Guidelines for Government Advertising - </a:t>
            </a:r>
            <a:r>
              <a:rPr lang="en-US" sz="2000" err="1">
                <a:hlinkClick r:id="rId6"/>
              </a:rPr>
              <a:t>Te</a:t>
            </a:r>
            <a:r>
              <a:rPr lang="en-US" sz="2000">
                <a:hlinkClick r:id="rId6"/>
              </a:rPr>
              <a:t> Kawa </a:t>
            </a:r>
            <a:r>
              <a:rPr lang="en-US" sz="2000" err="1">
                <a:hlinkClick r:id="rId6"/>
              </a:rPr>
              <a:t>Mataaho</a:t>
            </a:r>
            <a:r>
              <a:rPr lang="en-US" sz="2000">
                <a:hlinkClick r:id="rId6"/>
              </a:rPr>
              <a:t> Public Service Commission</a:t>
            </a:r>
            <a:endParaRPr lang="en-US" sz="2000"/>
          </a:p>
          <a:p>
            <a:pPr marL="285750" indent="-285750">
              <a:buFont typeface="Arial" panose="020B0604020202020204" pitchFamily="34" charset="0"/>
              <a:buChar char="•"/>
            </a:pPr>
            <a:r>
              <a:rPr lang="en-NZ" sz="2000">
                <a:hlinkClick r:id="rId7"/>
              </a:rPr>
              <a:t>Social media - </a:t>
            </a:r>
            <a:r>
              <a:rPr lang="en-NZ" sz="2000" err="1">
                <a:hlinkClick r:id="rId7"/>
              </a:rPr>
              <a:t>Te</a:t>
            </a:r>
            <a:r>
              <a:rPr lang="en-NZ" sz="2000">
                <a:hlinkClick r:id="rId7"/>
              </a:rPr>
              <a:t> Kawa </a:t>
            </a:r>
            <a:r>
              <a:rPr lang="en-NZ" sz="2000" err="1">
                <a:hlinkClick r:id="rId7"/>
              </a:rPr>
              <a:t>Mataaho</a:t>
            </a:r>
            <a:r>
              <a:rPr lang="en-NZ" sz="2000">
                <a:hlinkClick r:id="rId7"/>
              </a:rPr>
              <a:t> Public Service Commission</a:t>
            </a:r>
            <a:endParaRPr lang="en-NZ" sz="2000"/>
          </a:p>
          <a:p>
            <a:pPr marL="285750" indent="-285750">
              <a:buFont typeface="Arial" panose="020B0604020202020204" pitchFamily="34" charset="0"/>
              <a:buChar char="•"/>
            </a:pPr>
            <a:r>
              <a:rPr lang="en-US" sz="2000">
                <a:hlinkClick r:id="rId8"/>
              </a:rPr>
              <a:t>Standards of Integrity and Conduct - </a:t>
            </a:r>
            <a:r>
              <a:rPr lang="en-US" sz="2000" err="1">
                <a:hlinkClick r:id="rId8"/>
              </a:rPr>
              <a:t>Te</a:t>
            </a:r>
            <a:r>
              <a:rPr lang="en-US" sz="2000">
                <a:hlinkClick r:id="rId8"/>
              </a:rPr>
              <a:t> Kawa </a:t>
            </a:r>
            <a:r>
              <a:rPr lang="en-US" sz="2000" err="1">
                <a:hlinkClick r:id="rId8"/>
              </a:rPr>
              <a:t>Mataaho</a:t>
            </a:r>
            <a:r>
              <a:rPr lang="en-US" sz="2000">
                <a:hlinkClick r:id="rId8"/>
              </a:rPr>
              <a:t> Public Service Commission</a:t>
            </a:r>
            <a:endParaRPr lang="en-NZ" sz="2000"/>
          </a:p>
        </p:txBody>
      </p:sp>
    </p:spTree>
    <p:extLst>
      <p:ext uri="{BB962C8B-B14F-4D97-AF65-F5344CB8AC3E}">
        <p14:creationId xmlns:p14="http://schemas.microsoft.com/office/powerpoint/2010/main" val="447302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5E35-D57E-332D-DD34-884387167664}"/>
              </a:ext>
            </a:extLst>
          </p:cNvPr>
          <p:cNvSpPr>
            <a:spLocks noGrp="1"/>
          </p:cNvSpPr>
          <p:nvPr>
            <p:ph type="title"/>
          </p:nvPr>
        </p:nvSpPr>
        <p:spPr/>
        <p:txBody>
          <a:bodyPr/>
          <a:lstStyle/>
          <a:p>
            <a:r>
              <a:rPr lang="mi-NZ"/>
              <a:t>Election team </a:t>
            </a:r>
            <a:endParaRPr lang="en-NZ"/>
          </a:p>
        </p:txBody>
      </p:sp>
      <p:sp>
        <p:nvSpPr>
          <p:cNvPr id="3" name="Text Placeholder 2">
            <a:extLst>
              <a:ext uri="{FF2B5EF4-FFF2-40B4-BE49-F238E27FC236}">
                <a16:creationId xmlns:a16="http://schemas.microsoft.com/office/drawing/2014/main" id="{B80D0F06-CEB7-5C1A-05AA-785B221EBE10}"/>
              </a:ext>
            </a:extLst>
          </p:cNvPr>
          <p:cNvSpPr>
            <a:spLocks noGrp="1"/>
          </p:cNvSpPr>
          <p:nvPr>
            <p:ph type="body" idx="1"/>
          </p:nvPr>
        </p:nvSpPr>
        <p:spPr>
          <a:xfrm>
            <a:off x="831849" y="2467367"/>
            <a:ext cx="9062164" cy="3796799"/>
          </a:xfrm>
        </p:spPr>
        <p:txBody>
          <a:bodyPr/>
          <a:lstStyle/>
          <a:p>
            <a:r>
              <a:rPr lang="mi-NZ"/>
              <a:t>Cabinet Office </a:t>
            </a:r>
          </a:p>
          <a:p>
            <a:pPr lvl="1">
              <a:lnSpc>
                <a:spcPct val="150000"/>
              </a:lnSpc>
            </a:pPr>
            <a:r>
              <a:rPr lang="en-NZ" i="1">
                <a:effectLst/>
                <a:latin typeface="Source Sans Pro" panose="020B0503030403020204" pitchFamily="34" charset="0"/>
                <a:ea typeface="Calibri" panose="020F0502020204030204" pitchFamily="34" charset="0"/>
                <a:cs typeface="Arial" panose="020B0604020202020204" pitchFamily="34" charset="0"/>
              </a:rPr>
              <a:t>gives advice on elections and government formation, usually focusing on things that touch Ministers, such as pre-election period restraints and post-election constitutional conventions, as set out in the Cabinet Manual.</a:t>
            </a:r>
            <a:endParaRPr lang="mi-NZ"/>
          </a:p>
          <a:p>
            <a:r>
              <a:rPr lang="mi-NZ"/>
              <a:t>Te Kawa Mataaho</a:t>
            </a:r>
          </a:p>
          <a:p>
            <a:pPr lvl="1">
              <a:lnSpc>
                <a:spcPct val="150000"/>
              </a:lnSpc>
            </a:pPr>
            <a:r>
              <a:rPr lang="en-NZ" i="1">
                <a:effectLst/>
                <a:latin typeface="Source Sans Pro" panose="020B0503030403020204" pitchFamily="34" charset="0"/>
                <a:ea typeface="Calibri" panose="020F0502020204030204" pitchFamily="34" charset="0"/>
                <a:cs typeface="Arial" panose="020B0604020202020204" pitchFamily="34" charset="0"/>
              </a:rPr>
              <a:t>supports the Public Service Commissioner as Head of Service, to lead the Public Service and wider public sector to work as one system to deliver better services and outcomes. This includes promoting the integrity of the Public Service.</a:t>
            </a:r>
            <a:endParaRPr lang="en-NZ" i="1">
              <a:effectLst/>
              <a:latin typeface="Calibri" panose="020F0502020204030204" pitchFamily="34" charset="0"/>
              <a:ea typeface="Calibri" panose="020F0502020204030204" pitchFamily="34" charset="0"/>
              <a:cs typeface="Arial" panose="020B0604020202020204" pitchFamily="34" charset="0"/>
            </a:endParaRPr>
          </a:p>
          <a:p>
            <a:endParaRPr lang="mi-NZ"/>
          </a:p>
        </p:txBody>
      </p:sp>
    </p:spTree>
    <p:extLst>
      <p:ext uri="{BB962C8B-B14F-4D97-AF65-F5344CB8AC3E}">
        <p14:creationId xmlns:p14="http://schemas.microsoft.com/office/powerpoint/2010/main" val="1915956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99BA-60F7-79C3-4387-4EA681B07EB8}"/>
              </a:ext>
            </a:extLst>
          </p:cNvPr>
          <p:cNvSpPr>
            <a:spLocks noGrp="1"/>
          </p:cNvSpPr>
          <p:nvPr>
            <p:ph type="title"/>
          </p:nvPr>
        </p:nvSpPr>
        <p:spPr/>
        <p:txBody>
          <a:bodyPr/>
          <a:lstStyle/>
          <a:p>
            <a:r>
              <a:rPr lang="en-US"/>
              <a:t>Political neutrality </a:t>
            </a:r>
          </a:p>
        </p:txBody>
      </p:sp>
      <p:sp>
        <p:nvSpPr>
          <p:cNvPr id="3" name="Text Placeholder 2">
            <a:extLst>
              <a:ext uri="{FF2B5EF4-FFF2-40B4-BE49-F238E27FC236}">
                <a16:creationId xmlns:a16="http://schemas.microsoft.com/office/drawing/2014/main" id="{85AF5F18-A038-580E-02EF-00BC8109899A}"/>
              </a:ext>
            </a:extLst>
          </p:cNvPr>
          <p:cNvSpPr>
            <a:spLocks noGrp="1"/>
          </p:cNvSpPr>
          <p:nvPr>
            <p:ph type="body" idx="1"/>
          </p:nvPr>
        </p:nvSpPr>
        <p:spPr/>
        <p:txBody>
          <a:bodyPr/>
          <a:lstStyle/>
          <a:p>
            <a:pPr marL="285750" indent="-285750">
              <a:buFont typeface="Arial" panose="020B0604020202020204" pitchFamily="34" charset="0"/>
              <a:buChar char="•"/>
            </a:pPr>
            <a:r>
              <a:rPr lang="en-US"/>
              <a:t>What is it?</a:t>
            </a:r>
          </a:p>
          <a:p>
            <a:pPr marL="285750" indent="-285750">
              <a:buFont typeface="Arial" panose="020B0604020202020204" pitchFamily="34" charset="0"/>
              <a:buChar char="•"/>
            </a:pPr>
            <a:r>
              <a:rPr lang="en-US"/>
              <a:t>Why is it important?</a:t>
            </a:r>
          </a:p>
        </p:txBody>
      </p:sp>
    </p:spTree>
    <p:extLst>
      <p:ext uri="{BB962C8B-B14F-4D97-AF65-F5344CB8AC3E}">
        <p14:creationId xmlns:p14="http://schemas.microsoft.com/office/powerpoint/2010/main" val="255566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5E35-D57E-332D-DD34-884387167664}"/>
              </a:ext>
            </a:extLst>
          </p:cNvPr>
          <p:cNvSpPr>
            <a:spLocks noGrp="1"/>
          </p:cNvSpPr>
          <p:nvPr>
            <p:ph type="title"/>
          </p:nvPr>
        </p:nvSpPr>
        <p:spPr/>
        <p:txBody>
          <a:bodyPr lIns="91440" tIns="45720" rIns="91440" bIns="45720" anchor="b"/>
          <a:lstStyle/>
          <a:p>
            <a:r>
              <a:rPr lang="mi-NZ">
                <a:latin typeface="Source Sans Pro"/>
                <a:ea typeface="Source Sans Pro"/>
              </a:rPr>
              <a:t>What support is available</a:t>
            </a:r>
            <a:endParaRPr lang="en-NZ"/>
          </a:p>
        </p:txBody>
      </p:sp>
      <p:sp>
        <p:nvSpPr>
          <p:cNvPr id="5" name="Text Placeholder 4">
            <a:extLst>
              <a:ext uri="{FF2B5EF4-FFF2-40B4-BE49-F238E27FC236}">
                <a16:creationId xmlns:a16="http://schemas.microsoft.com/office/drawing/2014/main" id="{A17183FB-064B-7AAB-D016-C531EB0D0E1A}"/>
              </a:ext>
            </a:extLst>
          </p:cNvPr>
          <p:cNvSpPr>
            <a:spLocks noGrp="1"/>
          </p:cNvSpPr>
          <p:nvPr>
            <p:ph type="body" idx="1"/>
          </p:nvPr>
        </p:nvSpPr>
        <p:spPr/>
        <p:txBody>
          <a:bodyPr/>
          <a:lstStyle/>
          <a:p>
            <a:pPr marL="285750" indent="-285750">
              <a:buFont typeface="Arial" panose="020B0604020202020204" pitchFamily="34" charset="0"/>
              <a:buChar char="•"/>
            </a:pPr>
            <a:r>
              <a:rPr lang="mi-NZ"/>
              <a:t>Guidance</a:t>
            </a:r>
          </a:p>
          <a:p>
            <a:endParaRPr lang="mi-NZ"/>
          </a:p>
          <a:p>
            <a:pPr marL="285750" indent="-285750">
              <a:buFont typeface="Arial" panose="020B0604020202020204" pitchFamily="34" charset="0"/>
              <a:buChar char="•"/>
            </a:pPr>
            <a:r>
              <a:rPr lang="mi-NZ"/>
              <a:t>Support within agencies</a:t>
            </a:r>
          </a:p>
          <a:p>
            <a:pPr marL="285750" indent="-285750">
              <a:buFont typeface="Arial" panose="020B0604020202020204" pitchFamily="34" charset="0"/>
              <a:buChar char="•"/>
            </a:pPr>
            <a:endParaRPr lang="mi-NZ"/>
          </a:p>
          <a:p>
            <a:pPr marL="285750" indent="-285750">
              <a:buFont typeface="Arial" panose="020B0604020202020204" pitchFamily="34" charset="0"/>
              <a:buChar char="•"/>
            </a:pPr>
            <a:r>
              <a:rPr lang="mi-NZ"/>
              <a:t>Role of Te Kawa Mataaho + Cabinet Office</a:t>
            </a:r>
            <a:endParaRPr lang="en-NZ"/>
          </a:p>
        </p:txBody>
      </p:sp>
    </p:spTree>
    <p:extLst>
      <p:ext uri="{BB962C8B-B14F-4D97-AF65-F5344CB8AC3E}">
        <p14:creationId xmlns:p14="http://schemas.microsoft.com/office/powerpoint/2010/main" val="79707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5E35-D57E-332D-DD34-884387167664}"/>
              </a:ext>
            </a:extLst>
          </p:cNvPr>
          <p:cNvSpPr>
            <a:spLocks noGrp="1"/>
          </p:cNvSpPr>
          <p:nvPr>
            <p:ph type="title"/>
          </p:nvPr>
        </p:nvSpPr>
        <p:spPr/>
        <p:txBody>
          <a:bodyPr/>
          <a:lstStyle/>
          <a:p>
            <a:r>
              <a:rPr lang="mi-NZ"/>
              <a:t>Cabinet Office, DPMC</a:t>
            </a:r>
            <a:endParaRPr lang="en-NZ"/>
          </a:p>
        </p:txBody>
      </p:sp>
      <p:sp>
        <p:nvSpPr>
          <p:cNvPr id="3" name="Text Placeholder 2">
            <a:extLst>
              <a:ext uri="{FF2B5EF4-FFF2-40B4-BE49-F238E27FC236}">
                <a16:creationId xmlns:a16="http://schemas.microsoft.com/office/drawing/2014/main" id="{B80D0F06-CEB7-5C1A-05AA-785B221EBE10}"/>
              </a:ext>
            </a:extLst>
          </p:cNvPr>
          <p:cNvSpPr>
            <a:spLocks noGrp="1"/>
          </p:cNvSpPr>
          <p:nvPr>
            <p:ph type="body" idx="1"/>
          </p:nvPr>
        </p:nvSpPr>
        <p:spPr/>
        <p:txBody>
          <a:bodyPr/>
          <a:lstStyle/>
          <a:p>
            <a:pPr marL="285750" indent="-285750">
              <a:buFont typeface="Arial" panose="020B0604020202020204" pitchFamily="34" charset="0"/>
              <a:buChar char="•"/>
            </a:pPr>
            <a:r>
              <a:rPr lang="mi-NZ" dirty="0"/>
              <a:t>Pre-election period</a:t>
            </a:r>
          </a:p>
          <a:p>
            <a:pPr marL="285750" indent="-285750">
              <a:buFont typeface="Arial" panose="020B0604020202020204" pitchFamily="34" charset="0"/>
              <a:buChar char="•"/>
            </a:pPr>
            <a:endParaRPr lang="mi-NZ" dirty="0"/>
          </a:p>
          <a:p>
            <a:pPr marL="285750" indent="-285750">
              <a:buFont typeface="Arial" panose="020B0604020202020204" pitchFamily="34" charset="0"/>
              <a:buChar char="•"/>
            </a:pPr>
            <a:r>
              <a:rPr lang="mi-NZ" dirty="0"/>
              <a:t>Areas of voluntary restraint</a:t>
            </a:r>
          </a:p>
          <a:p>
            <a:pPr marL="285750" indent="-285750">
              <a:buFont typeface="Arial" panose="020B0604020202020204" pitchFamily="34" charset="0"/>
              <a:buChar char="•"/>
            </a:pPr>
            <a:endParaRPr lang="mi-NZ" dirty="0"/>
          </a:p>
          <a:p>
            <a:pPr marL="285750" indent="-285750">
              <a:buFont typeface="Arial" panose="020B0604020202020204" pitchFamily="34" charset="0"/>
              <a:buChar char="•"/>
            </a:pPr>
            <a:r>
              <a:rPr lang="mi-NZ" dirty="0"/>
              <a:t>Guidelines for Government Advertising </a:t>
            </a:r>
          </a:p>
        </p:txBody>
      </p:sp>
    </p:spTree>
    <p:extLst>
      <p:ext uri="{BB962C8B-B14F-4D97-AF65-F5344CB8AC3E}">
        <p14:creationId xmlns:p14="http://schemas.microsoft.com/office/powerpoint/2010/main" val="3237983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75299-848A-8D68-38A9-9365C2456F9D}"/>
              </a:ext>
            </a:extLst>
          </p:cNvPr>
          <p:cNvSpPr>
            <a:spLocks noGrp="1"/>
          </p:cNvSpPr>
          <p:nvPr>
            <p:ph type="title"/>
          </p:nvPr>
        </p:nvSpPr>
        <p:spPr>
          <a:xfrm>
            <a:off x="838199" y="2362200"/>
            <a:ext cx="5689602" cy="2096783"/>
          </a:xfrm>
        </p:spPr>
        <p:txBody>
          <a:bodyPr/>
          <a:lstStyle/>
          <a:p>
            <a:br>
              <a:rPr lang="en-US" dirty="0"/>
            </a:br>
            <a:r>
              <a:rPr lang="en-US" dirty="0"/>
              <a:t>Supplementary Guidance on Interpreting and Applying the Guidelines for Government Advertising</a:t>
            </a:r>
          </a:p>
        </p:txBody>
      </p:sp>
    </p:spTree>
    <p:extLst>
      <p:ext uri="{BB962C8B-B14F-4D97-AF65-F5344CB8AC3E}">
        <p14:creationId xmlns:p14="http://schemas.microsoft.com/office/powerpoint/2010/main" val="753165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99BA-60F7-79C3-4387-4EA681B07EB8}"/>
              </a:ext>
            </a:extLst>
          </p:cNvPr>
          <p:cNvSpPr>
            <a:spLocks noGrp="1"/>
          </p:cNvSpPr>
          <p:nvPr>
            <p:ph type="title"/>
          </p:nvPr>
        </p:nvSpPr>
        <p:spPr/>
        <p:txBody>
          <a:bodyPr/>
          <a:lstStyle/>
          <a:p>
            <a:r>
              <a:rPr lang="mi-NZ" dirty="0"/>
              <a:t>Purpose of the advertising</a:t>
            </a:r>
            <a:endParaRPr lang="en-US" dirty="0"/>
          </a:p>
        </p:txBody>
      </p:sp>
      <p:sp>
        <p:nvSpPr>
          <p:cNvPr id="3" name="Text Placeholder 2">
            <a:extLst>
              <a:ext uri="{FF2B5EF4-FFF2-40B4-BE49-F238E27FC236}">
                <a16:creationId xmlns:a16="http://schemas.microsoft.com/office/drawing/2014/main" id="{85AF5F18-A038-580E-02EF-00BC8109899A}"/>
              </a:ext>
            </a:extLst>
          </p:cNvPr>
          <p:cNvSpPr>
            <a:spLocks noGrp="1"/>
          </p:cNvSpPr>
          <p:nvPr>
            <p:ph type="body" idx="1"/>
          </p:nvPr>
        </p:nvSpPr>
        <p:spPr/>
        <p:txBody>
          <a:bodyPr/>
          <a:lstStyle/>
          <a:p>
            <a:r>
              <a:rPr lang="mi-NZ" dirty="0"/>
              <a:t>Ask yourself:</a:t>
            </a:r>
          </a:p>
          <a:p>
            <a:pPr marL="285750" indent="-285750">
              <a:buFont typeface="Arial" panose="020B0604020202020204" pitchFamily="34" charset="0"/>
              <a:buChar char="•"/>
            </a:pPr>
            <a:r>
              <a:rPr lang="en-US" dirty="0"/>
              <a:t>Does the advertising clearly relate to the agency’s functions?</a:t>
            </a:r>
          </a:p>
          <a:p>
            <a:pPr marL="285750" indent="-285750">
              <a:buFont typeface="Arial" panose="020B0604020202020204" pitchFamily="34" charset="0"/>
              <a:buChar char="•"/>
            </a:pPr>
            <a:r>
              <a:rPr lang="en-US" dirty="0"/>
              <a:t>Does the advertising fall into one of the four broad categories of justifiable information needs set out in the Guidelines?</a:t>
            </a:r>
          </a:p>
          <a:p>
            <a:pPr marL="285750" indent="-285750">
              <a:buFont typeface="Arial" panose="020B0604020202020204" pitchFamily="34" charset="0"/>
              <a:buChar char="•"/>
            </a:pPr>
            <a:r>
              <a:rPr lang="en-US" dirty="0"/>
              <a:t>Does the public need to know this? </a:t>
            </a:r>
          </a:p>
          <a:p>
            <a:pPr marL="285750" indent="-285750">
              <a:buFont typeface="Arial" panose="020B0604020202020204" pitchFamily="34" charset="0"/>
              <a:buChar char="•"/>
            </a:pPr>
            <a:r>
              <a:rPr lang="en-US" dirty="0"/>
              <a:t>Is the spending of public funds justified in this case?</a:t>
            </a:r>
          </a:p>
        </p:txBody>
      </p:sp>
    </p:spTree>
    <p:extLst>
      <p:ext uri="{BB962C8B-B14F-4D97-AF65-F5344CB8AC3E}">
        <p14:creationId xmlns:p14="http://schemas.microsoft.com/office/powerpoint/2010/main" val="3221846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99BA-60F7-79C3-4387-4EA681B07EB8}"/>
              </a:ext>
            </a:extLst>
          </p:cNvPr>
          <p:cNvSpPr>
            <a:spLocks noGrp="1"/>
          </p:cNvSpPr>
          <p:nvPr>
            <p:ph type="title"/>
          </p:nvPr>
        </p:nvSpPr>
        <p:spPr/>
        <p:txBody>
          <a:bodyPr/>
          <a:lstStyle/>
          <a:p>
            <a:br>
              <a:rPr lang="mi-NZ" dirty="0"/>
            </a:br>
            <a:r>
              <a:rPr lang="mi-NZ" dirty="0"/>
              <a:t>Timing</a:t>
            </a:r>
            <a:endParaRPr lang="en-US" dirty="0"/>
          </a:p>
        </p:txBody>
      </p:sp>
      <p:sp>
        <p:nvSpPr>
          <p:cNvPr id="3" name="Text Placeholder 2">
            <a:extLst>
              <a:ext uri="{FF2B5EF4-FFF2-40B4-BE49-F238E27FC236}">
                <a16:creationId xmlns:a16="http://schemas.microsoft.com/office/drawing/2014/main" id="{85AF5F18-A038-580E-02EF-00BC8109899A}"/>
              </a:ext>
            </a:extLst>
          </p:cNvPr>
          <p:cNvSpPr>
            <a:spLocks noGrp="1"/>
          </p:cNvSpPr>
          <p:nvPr>
            <p:ph type="body" idx="1"/>
          </p:nvPr>
        </p:nvSpPr>
        <p:spPr/>
        <p:txBody>
          <a:bodyPr/>
          <a:lstStyle/>
          <a:p>
            <a:pPr>
              <a:lnSpc>
                <a:spcPct val="107000"/>
              </a:lnSpc>
              <a:spcAft>
                <a:spcPts val="800"/>
              </a:spcAft>
            </a:pPr>
            <a:r>
              <a:rPr lang="en-NZ" sz="1800" dirty="0">
                <a:effectLst/>
                <a:latin typeface="Source Sans Pro" panose="020B0503030403020204" pitchFamily="34" charset="0"/>
                <a:ea typeface="Calibri" panose="020F0502020204030204" pitchFamily="34" charset="0"/>
                <a:cs typeface="Arial" panose="020B0604020202020204" pitchFamily="34" charset="0"/>
              </a:rPr>
              <a:t>Ask yourself:</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NZ" sz="1800" dirty="0">
                <a:effectLst/>
                <a:latin typeface="Source Sans Pro" panose="020B0503030403020204" pitchFamily="34" charset="0"/>
                <a:ea typeface="Calibri" panose="020F0502020204030204" pitchFamily="34" charset="0"/>
                <a:cs typeface="Arial" panose="020B0604020202020204" pitchFamily="34" charset="0"/>
              </a:rPr>
              <a:t>Does the public need to know this </a:t>
            </a:r>
            <a:r>
              <a:rPr lang="en-NZ" sz="1800" i="1" dirty="0">
                <a:effectLst/>
                <a:latin typeface="Source Sans Pro" panose="020B0503030403020204" pitchFamily="34" charset="0"/>
                <a:ea typeface="Calibri" panose="020F0502020204030204" pitchFamily="34" charset="0"/>
                <a:cs typeface="Arial" panose="020B0604020202020204" pitchFamily="34" charset="0"/>
              </a:rPr>
              <a:t>now</a:t>
            </a:r>
            <a:r>
              <a:rPr lang="en-NZ" sz="1800" dirty="0">
                <a:effectLst/>
                <a:latin typeface="Source Sans Pro" panose="020B0503030403020204" pitchFamily="34" charset="0"/>
                <a:ea typeface="Calibri" panose="020F0502020204030204" pitchFamily="34" charset="0"/>
                <a:cs typeface="Arial" panose="020B0604020202020204" pitchFamily="34" charset="0"/>
              </a:rPr>
              <a:t>?</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NZ" sz="1800" dirty="0">
                <a:effectLst/>
                <a:latin typeface="Source Sans Pro" panose="020B0503030403020204" pitchFamily="34" charset="0"/>
                <a:ea typeface="Calibri" panose="020F0502020204030204" pitchFamily="34" charset="0"/>
                <a:cs typeface="Arial" panose="020B0604020202020204" pitchFamily="34" charset="0"/>
              </a:rPr>
              <a:t>How could the current context impact public perception of this advertising?</a:t>
            </a:r>
            <a:endParaRPr lang="en-NZ"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77283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99BA-60F7-79C3-4387-4EA681B07EB8}"/>
              </a:ext>
            </a:extLst>
          </p:cNvPr>
          <p:cNvSpPr>
            <a:spLocks noGrp="1"/>
          </p:cNvSpPr>
          <p:nvPr>
            <p:ph type="title"/>
          </p:nvPr>
        </p:nvSpPr>
        <p:spPr/>
        <p:txBody>
          <a:bodyPr/>
          <a:lstStyle/>
          <a:p>
            <a:br>
              <a:rPr lang="mi-NZ" sz="2800" dirty="0"/>
            </a:br>
            <a:r>
              <a:rPr lang="mi-NZ" dirty="0"/>
              <a:t>Public understanding</a:t>
            </a:r>
            <a:endParaRPr lang="en-US" dirty="0"/>
          </a:p>
        </p:txBody>
      </p:sp>
      <p:sp>
        <p:nvSpPr>
          <p:cNvPr id="3" name="Text Placeholder 2">
            <a:extLst>
              <a:ext uri="{FF2B5EF4-FFF2-40B4-BE49-F238E27FC236}">
                <a16:creationId xmlns:a16="http://schemas.microsoft.com/office/drawing/2014/main" id="{85AF5F18-A038-580E-02EF-00BC8109899A}"/>
              </a:ext>
            </a:extLst>
          </p:cNvPr>
          <p:cNvSpPr>
            <a:spLocks noGrp="1"/>
          </p:cNvSpPr>
          <p:nvPr>
            <p:ph type="body" idx="1"/>
          </p:nvPr>
        </p:nvSpPr>
        <p:spPr/>
        <p:txBody>
          <a:bodyPr/>
          <a:lstStyle/>
          <a:p>
            <a:pPr>
              <a:lnSpc>
                <a:spcPct val="107000"/>
              </a:lnSpc>
              <a:spcAft>
                <a:spcPts val="800"/>
              </a:spcAft>
            </a:pPr>
            <a:r>
              <a:rPr lang="mi-NZ" sz="1800" dirty="0">
                <a:effectLst/>
                <a:latin typeface="Source Sans Pro" panose="020B0503030403020204" pitchFamily="34" charset="0"/>
                <a:ea typeface="Calibri" panose="020F0502020204030204" pitchFamily="34" charset="0"/>
                <a:cs typeface="Arial" panose="020B0604020202020204" pitchFamily="34" charset="0"/>
              </a:rPr>
              <a:t>Ask yourself: </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mi-NZ" sz="1800" dirty="0">
                <a:effectLst/>
                <a:latin typeface="Source Sans Pro" panose="020B0503030403020204" pitchFamily="34" charset="0"/>
                <a:ea typeface="Calibri" panose="020F0502020204030204" pitchFamily="34" charset="0"/>
                <a:cs typeface="Arial" panose="020B0604020202020204" pitchFamily="34" charset="0"/>
              </a:rPr>
              <a:t>W</a:t>
            </a:r>
            <a:r>
              <a:rPr lang="en-NZ" sz="1800" dirty="0">
                <a:effectLst/>
                <a:latin typeface="Source Sans Pro" panose="020B0503030403020204" pitchFamily="34" charset="0"/>
                <a:ea typeface="Calibri" panose="020F0502020204030204" pitchFamily="34" charset="0"/>
                <a:cs typeface="Arial" panose="020B0604020202020204" pitchFamily="34" charset="0"/>
              </a:rPr>
              <a:t>ill the public be able to understand what they need to know and why they are being told now when they view the advertising? And will this remain true if the public only sees one piece of campaign collateral?</a:t>
            </a:r>
            <a:endParaRPr lang="en-NZ"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NZ" sz="1800" dirty="0">
                <a:effectLst/>
                <a:latin typeface="Source Sans Pro" panose="020B0503030403020204" pitchFamily="34" charset="0"/>
                <a:ea typeface="Calibri" panose="020F0502020204030204" pitchFamily="34" charset="0"/>
                <a:cs typeface="Arial" panose="020B0604020202020204" pitchFamily="34" charset="0"/>
              </a:rPr>
              <a:t>Will it be clear to the public that the advertising is from government?</a:t>
            </a:r>
            <a:endParaRPr lang="en-NZ"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5127709"/>
      </p:ext>
    </p:extLst>
  </p:cSld>
  <p:clrMapOvr>
    <a:masterClrMapping/>
  </p:clrMapOvr>
</p:sld>
</file>

<file path=ppt/theme/theme1.xml><?xml version="1.0" encoding="utf-8"?>
<a:theme xmlns:a="http://schemas.openxmlformats.org/drawingml/2006/main" name="Titl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104E1C8-CB80-4577-A712-0407529FBABE}" vid="{0FCFD8FF-A23E-40B4-8550-0451557A4AD9}"/>
    </a:ext>
  </a:extLst>
</a:theme>
</file>

<file path=ppt/theme/theme2.xml><?xml version="1.0" encoding="utf-8"?>
<a:theme xmlns:a="http://schemas.openxmlformats.org/drawingml/2006/main" name="Divider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104E1C8-CB80-4577-A712-0407529FBABE}" vid="{A5704C27-DFFD-4196-A44F-B96BD4BD7E98}"/>
    </a:ext>
  </a:extLst>
</a:theme>
</file>

<file path=ppt/theme/theme3.xml><?xml version="1.0" encoding="utf-8"?>
<a:theme xmlns:a="http://schemas.openxmlformats.org/drawingml/2006/main" name="End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9104E1C8-CB80-4577-A712-0407529FBABE}" vid="{C46225B7-4AFD-431B-8251-A7ECE0B2D54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63a132e-7922-4f1a-9ebb-16b3e240ff44">TKMIES-566849700-14189</_dlc_DocId>
    <_dlc_DocIdUrl xmlns="063a132e-7922-4f1a-9ebb-16b3e240ff44">
      <Url>https://sscnz.sharepoint.com/sites/IES-SP/_layouts/15/DocIdRedir.aspx?ID=TKMIES-566849700-14189</Url>
      <Description>TKMIES-566849700-14189</Description>
    </_dlc_DocIdUrl>
    <lcf76f155ced4ddcb4097134ff3c332f xmlns="d1246d7f-2a1a-4922-8778-42f58cddf623">
      <Terms xmlns="http://schemas.microsoft.com/office/infopath/2007/PartnerControls"/>
    </lcf76f155ced4ddcb4097134ff3c332f>
    <TaxCatchAll xmlns="063a132e-7922-4f1a-9ebb-16b3e240ff44"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FCA8FB9180A5024498AF533E86DD9A92" ma:contentTypeVersion="16" ma:contentTypeDescription="Create a new document." ma:contentTypeScope="" ma:versionID="7b2d07121810aab1fba2712c538839e0">
  <xsd:schema xmlns:xsd="http://www.w3.org/2001/XMLSchema" xmlns:xs="http://www.w3.org/2001/XMLSchema" xmlns:p="http://schemas.microsoft.com/office/2006/metadata/properties" xmlns:ns2="063a132e-7922-4f1a-9ebb-16b3e240ff44" xmlns:ns3="d1246d7f-2a1a-4922-8778-42f58cddf623" targetNamespace="http://schemas.microsoft.com/office/2006/metadata/properties" ma:root="true" ma:fieldsID="4ecfa699579533501c811c8320a31ecd" ns2:_="" ns3:_="">
    <xsd:import namespace="063a132e-7922-4f1a-9ebb-16b3e240ff44"/>
    <xsd:import namespace="d1246d7f-2a1a-4922-8778-42f58cddf623"/>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lcf76f155ced4ddcb4097134ff3c332f" minOccurs="0"/>
                <xsd:element ref="ns2:TaxCatchAll"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3a132e-7922-4f1a-9ebb-16b3e240ff4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642296d5-8b05-4dab-8fde-c1b189e56efa}" ma:internalName="TaxCatchAll" ma:showField="CatchAllData" ma:web="063a132e-7922-4f1a-9ebb-16b3e240ff4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1246d7f-2a1a-4922-8778-42f58cddf623"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38d99aa-dc1b-4568-bbf8-76f48c855b0a"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17"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B93BBE-805E-4B3A-A52D-77A706D847B3}">
  <ds:schemaRefs>
    <ds:schemaRef ds:uri="http://schemas.microsoft.com/office/2006/documentManagement/types"/>
    <ds:schemaRef ds:uri="http://purl.org/dc/terms/"/>
    <ds:schemaRef ds:uri="http://www.w3.org/XML/1998/namespace"/>
    <ds:schemaRef ds:uri="http://purl.org/dc/dcmitype/"/>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d1246d7f-2a1a-4922-8778-42f58cddf623"/>
    <ds:schemaRef ds:uri="063a132e-7922-4f1a-9ebb-16b3e240ff44"/>
  </ds:schemaRefs>
</ds:datastoreItem>
</file>

<file path=customXml/itemProps2.xml><?xml version="1.0" encoding="utf-8"?>
<ds:datastoreItem xmlns:ds="http://schemas.openxmlformats.org/officeDocument/2006/customXml" ds:itemID="{5BD1ED65-557C-490D-9965-D0205CE5EB30}">
  <ds:schemaRefs>
    <ds:schemaRef ds:uri="http://schemas.microsoft.com/sharepoint/events"/>
  </ds:schemaRefs>
</ds:datastoreItem>
</file>

<file path=customXml/itemProps3.xml><?xml version="1.0" encoding="utf-8"?>
<ds:datastoreItem xmlns:ds="http://schemas.openxmlformats.org/officeDocument/2006/customXml" ds:itemID="{DA554D0B-B2B0-4F37-8520-28C18FDD5B73}">
  <ds:schemaRefs>
    <ds:schemaRef ds:uri="http://schemas.microsoft.com/sharepoint/v3/contenttype/forms"/>
  </ds:schemaRefs>
</ds:datastoreItem>
</file>

<file path=customXml/itemProps4.xml><?xml version="1.0" encoding="utf-8"?>
<ds:datastoreItem xmlns:ds="http://schemas.openxmlformats.org/officeDocument/2006/customXml" ds:itemID="{1AF88683-4899-4BD6-9A7E-D5CEC2637D66}">
  <ds:schemaRefs>
    <ds:schemaRef ds:uri="063a132e-7922-4f1a-9ebb-16b3e240ff44"/>
    <ds:schemaRef ds:uri="d1246d7f-2a1a-4922-8778-42f58cddf62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General PowerPoint Template</Template>
  <TotalTime>49</TotalTime>
  <Words>560</Words>
  <Application>Microsoft Office PowerPoint</Application>
  <PresentationFormat>Widescreen</PresentationFormat>
  <Paragraphs>69</Paragraphs>
  <Slides>15</Slides>
  <Notes>6</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15</vt:i4>
      </vt:variant>
    </vt:vector>
  </HeadingPairs>
  <TitlesOfParts>
    <vt:vector size="25" baseType="lpstr">
      <vt:lpstr>Arial</vt:lpstr>
      <vt:lpstr>Calibri</vt:lpstr>
      <vt:lpstr>Calibri Light</vt:lpstr>
      <vt:lpstr>Source Sans Pro</vt:lpstr>
      <vt:lpstr>Source Sans Pro SemiBold</vt:lpstr>
      <vt:lpstr>Symbol</vt:lpstr>
      <vt:lpstr>Title Slides</vt:lpstr>
      <vt:lpstr>Divider Slides</vt:lpstr>
      <vt:lpstr>End slide</vt:lpstr>
      <vt:lpstr>Office Theme</vt:lpstr>
      <vt:lpstr>Government Advertising</vt:lpstr>
      <vt:lpstr>Election team </vt:lpstr>
      <vt:lpstr>Political neutrality </vt:lpstr>
      <vt:lpstr>What support is available</vt:lpstr>
      <vt:lpstr>Cabinet Office, DPMC</vt:lpstr>
      <vt:lpstr> Supplementary Guidance on Interpreting and Applying the Guidelines for Government Advertising</vt:lpstr>
      <vt:lpstr>Purpose of the advertising</vt:lpstr>
      <vt:lpstr> Timing</vt:lpstr>
      <vt:lpstr> Public understanding</vt:lpstr>
      <vt:lpstr>Who is involved</vt:lpstr>
      <vt:lpstr>Presentation</vt:lpstr>
      <vt:lpstr> Social media guidance</vt:lpstr>
      <vt:lpstr>PowerPoint Presentation</vt:lpstr>
      <vt:lpstr>Tēnā rawa atu koutou Thank you very much</vt:lpstr>
      <vt:lpstr>Guidance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Tayla Bakmeedeniya</dc:creator>
  <cp:lastModifiedBy>Marian Mortensen</cp:lastModifiedBy>
  <cp:revision>2</cp:revision>
  <cp:lastPrinted>2023-03-27T01:53:57Z</cp:lastPrinted>
  <dcterms:created xsi:type="dcterms:W3CDTF">2023-02-15T23:22:01Z</dcterms:created>
  <dcterms:modified xsi:type="dcterms:W3CDTF">2023-05-31T20:37:17Z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0x010100FCA8FB9180A5024498AF533E86DD9A92</vt:lpwstr>
  </property>
  <property fmtid="{D5CDD505-2E9C-101B-9397-08002B2CF9AE}" pid="3" name="_dlc_DocIdItemGuid">
    <vt:lpwstr>3454667b-acb8-43fd-836b-1b8341424b43</vt:lpwstr>
  </property>
  <property fmtid="{D5CDD505-2E9C-101B-9397-08002B2CF9AE}" pid="4" name="PublishingStartDate">
    <vt:lpwstr/>
  </property>
  <property fmtid="{D5CDD505-2E9C-101B-9397-08002B2CF9AE}" pid="5" name="PublishingExpirationDate">
    <vt:lpwstr/>
  </property>
  <property fmtid="{D5CDD505-2E9C-101B-9397-08002B2CF9AE}" pid="6" name="MediaServiceImageTags">
    <vt:lpwstr/>
  </property>
</Properties>
</file>