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5"/>
  </p:notesMasterIdLst>
  <p:sldIdLst>
    <p:sldId id="287" r:id="rId6"/>
    <p:sldId id="332" r:id="rId7"/>
    <p:sldId id="333" r:id="rId8"/>
    <p:sldId id="334" r:id="rId9"/>
    <p:sldId id="261" r:id="rId10"/>
    <p:sldId id="262" r:id="rId11"/>
    <p:sldId id="274" r:id="rId12"/>
    <p:sldId id="275" r:id="rId13"/>
    <p:sldId id="276" r:id="rId14"/>
    <p:sldId id="278" r:id="rId15"/>
    <p:sldId id="331" r:id="rId16"/>
    <p:sldId id="279" r:id="rId17"/>
    <p:sldId id="280" r:id="rId18"/>
    <p:sldId id="281" r:id="rId19"/>
    <p:sldId id="282" r:id="rId20"/>
    <p:sldId id="283" r:id="rId21"/>
    <p:sldId id="284" r:id="rId22"/>
    <p:sldId id="298" r:id="rId23"/>
    <p:sldId id="32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DEAB66-09A9-45E4-BF9B-1EDE4C6BF59D}" type="doc">
      <dgm:prSet loTypeId="urn:microsoft.com/office/officeart/2005/8/layout/orgChart1" loCatId="hierarchy" qsTypeId="urn:microsoft.com/office/officeart/2005/8/quickstyle/simple1" qsCatId="simple" csTypeId="urn:microsoft.com/office/officeart/2005/8/colors/accent1_2" csCatId="accent1" phldr="1"/>
      <dgm:spPr/>
    </dgm:pt>
    <dgm:pt modelId="{14509CAB-2B8C-4043-87DF-07527A72AF06}">
      <dgm:prSet/>
      <dgm:spPr>
        <a:solidFill>
          <a:schemeClr val="accent1">
            <a:lumMod val="40000"/>
            <a:lumOff val="6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Constitutional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Monarchy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(represented by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Gov-General)</a:t>
          </a:r>
          <a:endParaRPr kumimoji="0" lang="en-GB"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dgm:t>
    </dgm:pt>
    <dgm:pt modelId="{0CC5221E-5222-47B4-99DB-E00D16AD0A58}" type="parTrans" cxnId="{9721EF43-011A-4016-A78A-8A7B831DE283}">
      <dgm:prSet/>
      <dgm:spPr/>
      <dgm:t>
        <a:bodyPr/>
        <a:lstStyle/>
        <a:p>
          <a:endParaRPr lang="en-NZ"/>
        </a:p>
      </dgm:t>
    </dgm:pt>
    <dgm:pt modelId="{3E408C3A-9102-428E-9896-D478829E9676}" type="sibTrans" cxnId="{9721EF43-011A-4016-A78A-8A7B831DE283}">
      <dgm:prSet/>
      <dgm:spPr/>
      <dgm:t>
        <a:bodyPr/>
        <a:lstStyle/>
        <a:p>
          <a:endParaRPr lang="en-NZ"/>
        </a:p>
      </dgm:t>
    </dgm:pt>
    <dgm:pt modelId="{5E13CC2A-7ED9-47D5-8021-5AB9FB7EFF8E}">
      <dgm:prSet/>
      <dgm:spPr>
        <a:solidFill>
          <a:schemeClr val="accent1">
            <a:lumMod val="40000"/>
            <a:lumOff val="6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0" u="none" strike="noStrike" cap="none" normalizeH="0" baseline="0" dirty="0">
              <a:ln>
                <a:noFill/>
              </a:ln>
              <a:solidFill>
                <a:schemeClr val="tx1"/>
              </a:solidFill>
              <a:effectLst/>
              <a:latin typeface="Arial" panose="020B0604020202020204" pitchFamily="34" charset="0"/>
              <a:cs typeface="Arial" panose="020B0604020202020204" pitchFamily="34" charset="0"/>
            </a:rPr>
            <a:t>Legislative Branch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1" u="none" strike="noStrike" cap="none" normalizeH="0" baseline="0" dirty="0">
              <a:ln>
                <a:noFill/>
              </a:ln>
              <a:solidFill>
                <a:schemeClr val="tx1"/>
              </a:solidFill>
              <a:effectLst/>
              <a:latin typeface="Arial" panose="020B0604020202020204" pitchFamily="34" charset="0"/>
              <a:cs typeface="Arial" panose="020B0604020202020204" pitchFamily="34" charset="0"/>
            </a:rPr>
            <a:t>Parliament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NZ"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Makes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rPr>
            <a:t>law</a:t>
          </a:r>
          <a:endParaRPr kumimoji="0" lang="en-GB" alt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dgm:t>
    </dgm:pt>
    <dgm:pt modelId="{4FB32DF7-DC8F-44B2-AFDC-582752F22DDD}" type="parTrans" cxnId="{DACBD115-5B0F-4CE8-809F-D2F3E99F812A}">
      <dgm:prSet/>
      <dgm:spPr/>
      <dgm:t>
        <a:bodyPr/>
        <a:lstStyle/>
        <a:p>
          <a:endParaRPr lang="en-NZ"/>
        </a:p>
      </dgm:t>
    </dgm:pt>
    <dgm:pt modelId="{0E306BAA-670D-470A-B065-4CEB9498A8AC}" type="sibTrans" cxnId="{DACBD115-5B0F-4CE8-809F-D2F3E99F812A}">
      <dgm:prSet/>
      <dgm:spPr/>
      <dgm:t>
        <a:bodyPr/>
        <a:lstStyle/>
        <a:p>
          <a:endParaRPr lang="en-NZ"/>
        </a:p>
      </dgm:t>
    </dgm:pt>
    <dgm:pt modelId="{DCA23CF1-17A4-4FE2-8434-38DECA39D6EC}">
      <dgm:prSet/>
      <dgm:spPr>
        <a:solidFill>
          <a:schemeClr val="accent1">
            <a:lumMod val="40000"/>
            <a:lumOff val="6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Executive Branch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1" u="none" strike="noStrike" cap="none" normalizeH="0" baseline="0">
              <a:ln>
                <a:noFill/>
              </a:ln>
              <a:solidFill>
                <a:schemeClr val="tx1"/>
              </a:solidFill>
              <a:effectLst/>
              <a:latin typeface="Arial" panose="020B0604020202020204" pitchFamily="34" charset="0"/>
              <a:cs typeface="Arial" panose="020B0604020202020204" pitchFamily="34" charset="0"/>
            </a:rPr>
            <a:t>Government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NZ" altLang="en-US"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Develops and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administers law </a:t>
          </a:r>
          <a:endParaRPr kumimoji="0" lang="en-GB" altLang="en-US" b="0" i="0" u="none" strike="noStrike" cap="none" normalizeH="0" baseline="0">
            <a:ln>
              <a:noFill/>
            </a:ln>
            <a:solidFill>
              <a:schemeClr val="tx1"/>
            </a:solidFill>
            <a:effectLst/>
            <a:latin typeface="Arial" panose="020B0604020202020204" pitchFamily="34" charset="0"/>
            <a:cs typeface="Arial" panose="020B0604020202020204" pitchFamily="34" charset="0"/>
          </a:endParaRPr>
        </a:p>
      </dgm:t>
    </dgm:pt>
    <dgm:pt modelId="{9322CBE7-45CF-43C3-8DBA-6FDE168EF625}" type="parTrans" cxnId="{C1BE8525-7193-47C2-8273-8C4E3D32089E}">
      <dgm:prSet/>
      <dgm:spPr/>
      <dgm:t>
        <a:bodyPr/>
        <a:lstStyle/>
        <a:p>
          <a:endParaRPr lang="en-NZ"/>
        </a:p>
      </dgm:t>
    </dgm:pt>
    <dgm:pt modelId="{7DEC5381-91F7-4AD2-8F00-FF39E1188C5E}" type="sibTrans" cxnId="{C1BE8525-7193-47C2-8273-8C4E3D32089E}">
      <dgm:prSet/>
      <dgm:spPr/>
      <dgm:t>
        <a:bodyPr/>
        <a:lstStyle/>
        <a:p>
          <a:endParaRPr lang="en-NZ"/>
        </a:p>
      </dgm:t>
    </dgm:pt>
    <dgm:pt modelId="{C74778B5-CAE1-4596-900D-64F8C205681C}">
      <dgm:prSet/>
      <dgm:spPr>
        <a:solidFill>
          <a:schemeClr val="accent1">
            <a:lumMod val="40000"/>
            <a:lumOff val="60000"/>
          </a:schemeClr>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0" u="none" strike="noStrike" cap="none" normalizeH="0" baseline="0">
              <a:ln>
                <a:noFill/>
              </a:ln>
              <a:solidFill>
                <a:schemeClr val="tx1"/>
              </a:solidFill>
              <a:effectLst/>
              <a:latin typeface="Arial" panose="020B0604020202020204" pitchFamily="34" charset="0"/>
              <a:cs typeface="Arial" panose="020B0604020202020204" pitchFamily="34" charset="0"/>
            </a:rPr>
            <a:t>Judicial Branch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1" i="1" u="none" strike="noStrike" cap="none" normalizeH="0" baseline="0">
              <a:ln>
                <a:noFill/>
              </a:ln>
              <a:solidFill>
                <a:schemeClr val="tx1"/>
              </a:solidFill>
              <a:effectLst/>
              <a:latin typeface="Arial" panose="020B0604020202020204" pitchFamily="34" charset="0"/>
              <a:cs typeface="Arial" panose="020B0604020202020204" pitchFamily="34" charset="0"/>
            </a:rPr>
            <a:t>Courts, Tribunals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NZ" altLang="en-US"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Interprets and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b="0" i="0" u="none" strike="noStrike" cap="none" normalizeH="0" baseline="0">
              <a:ln>
                <a:noFill/>
              </a:ln>
              <a:solidFill>
                <a:schemeClr val="tx1"/>
              </a:solidFill>
              <a:effectLst/>
              <a:latin typeface="Arial" panose="020B0604020202020204" pitchFamily="34" charset="0"/>
              <a:cs typeface="Arial" panose="020B0604020202020204" pitchFamily="34" charset="0"/>
            </a:rPr>
            <a:t>applies law</a:t>
          </a:r>
          <a:endParaRPr kumimoji="0" lang="en-GB" altLang="en-US" b="0" i="0" u="none" strike="noStrike" cap="none" normalizeH="0" baseline="0">
            <a:ln>
              <a:noFill/>
            </a:ln>
            <a:solidFill>
              <a:schemeClr val="tx1"/>
            </a:solidFill>
            <a:effectLst/>
            <a:latin typeface="Arial" panose="020B0604020202020204" pitchFamily="34" charset="0"/>
            <a:cs typeface="Arial" panose="020B0604020202020204" pitchFamily="34" charset="0"/>
          </a:endParaRPr>
        </a:p>
      </dgm:t>
    </dgm:pt>
    <dgm:pt modelId="{4E134019-EF44-40B7-8F9B-4EECF7B816B1}" type="parTrans" cxnId="{51A7EE75-A05E-437B-A6FC-5F701B33C152}">
      <dgm:prSet/>
      <dgm:spPr/>
      <dgm:t>
        <a:bodyPr/>
        <a:lstStyle/>
        <a:p>
          <a:endParaRPr lang="en-NZ"/>
        </a:p>
      </dgm:t>
    </dgm:pt>
    <dgm:pt modelId="{B60F9BBA-ACA6-4DF6-85DB-A66EC52800C3}" type="sibTrans" cxnId="{51A7EE75-A05E-437B-A6FC-5F701B33C152}">
      <dgm:prSet/>
      <dgm:spPr/>
      <dgm:t>
        <a:bodyPr/>
        <a:lstStyle/>
        <a:p>
          <a:endParaRPr lang="en-NZ"/>
        </a:p>
      </dgm:t>
    </dgm:pt>
    <dgm:pt modelId="{C5FD2E16-63AE-494B-9F6A-59C48606FACC}" type="pres">
      <dgm:prSet presAssocID="{6CDEAB66-09A9-45E4-BF9B-1EDE4C6BF59D}" presName="hierChild1" presStyleCnt="0">
        <dgm:presLayoutVars>
          <dgm:orgChart val="1"/>
          <dgm:chPref val="1"/>
          <dgm:dir/>
          <dgm:animOne val="branch"/>
          <dgm:animLvl val="lvl"/>
          <dgm:resizeHandles/>
        </dgm:presLayoutVars>
      </dgm:prSet>
      <dgm:spPr/>
    </dgm:pt>
    <dgm:pt modelId="{A627F1CD-A096-4331-956E-CF6C758DA082}" type="pres">
      <dgm:prSet presAssocID="{14509CAB-2B8C-4043-87DF-07527A72AF06}" presName="hierRoot1" presStyleCnt="0">
        <dgm:presLayoutVars>
          <dgm:hierBranch/>
        </dgm:presLayoutVars>
      </dgm:prSet>
      <dgm:spPr/>
    </dgm:pt>
    <dgm:pt modelId="{0F3115D0-5009-426C-A125-50258924DE7C}" type="pres">
      <dgm:prSet presAssocID="{14509CAB-2B8C-4043-87DF-07527A72AF06}" presName="rootComposite1" presStyleCnt="0"/>
      <dgm:spPr/>
    </dgm:pt>
    <dgm:pt modelId="{5502E092-84C9-4B98-8225-9D9CD54BFD47}" type="pres">
      <dgm:prSet presAssocID="{14509CAB-2B8C-4043-87DF-07527A72AF06}" presName="rootText1" presStyleLbl="node0" presStyleIdx="0" presStyleCnt="1" custLinFactNeighborX="-717" custLinFactNeighborY="717">
        <dgm:presLayoutVars>
          <dgm:chPref val="3"/>
        </dgm:presLayoutVars>
      </dgm:prSet>
      <dgm:spPr/>
    </dgm:pt>
    <dgm:pt modelId="{3CE3B412-3865-4AB1-8CCE-41FAAEB4720A}" type="pres">
      <dgm:prSet presAssocID="{14509CAB-2B8C-4043-87DF-07527A72AF06}" presName="rootConnector1" presStyleLbl="node1" presStyleIdx="0" presStyleCnt="0"/>
      <dgm:spPr/>
    </dgm:pt>
    <dgm:pt modelId="{497B26EF-87EC-4627-874F-6908E073C83D}" type="pres">
      <dgm:prSet presAssocID="{14509CAB-2B8C-4043-87DF-07527A72AF06}" presName="hierChild2" presStyleCnt="0"/>
      <dgm:spPr/>
    </dgm:pt>
    <dgm:pt modelId="{78D3D9A2-0AC9-4C15-83AD-CE233E4A549D}" type="pres">
      <dgm:prSet presAssocID="{4FB32DF7-DC8F-44B2-AFDC-582752F22DDD}" presName="Name35" presStyleLbl="parChTrans1D2" presStyleIdx="0" presStyleCnt="3"/>
      <dgm:spPr/>
    </dgm:pt>
    <dgm:pt modelId="{41CD9901-472E-4763-B0B4-503E3F661112}" type="pres">
      <dgm:prSet presAssocID="{5E13CC2A-7ED9-47D5-8021-5AB9FB7EFF8E}" presName="hierRoot2" presStyleCnt="0">
        <dgm:presLayoutVars>
          <dgm:hierBranch/>
        </dgm:presLayoutVars>
      </dgm:prSet>
      <dgm:spPr/>
    </dgm:pt>
    <dgm:pt modelId="{B0AC2DB0-6B3C-4E93-B7BE-5DFA805EE3BD}" type="pres">
      <dgm:prSet presAssocID="{5E13CC2A-7ED9-47D5-8021-5AB9FB7EFF8E}" presName="rootComposite" presStyleCnt="0"/>
      <dgm:spPr/>
    </dgm:pt>
    <dgm:pt modelId="{9631D3A0-9638-4BF7-9814-82E1655B45E5}" type="pres">
      <dgm:prSet presAssocID="{5E13CC2A-7ED9-47D5-8021-5AB9FB7EFF8E}" presName="rootText" presStyleLbl="node2" presStyleIdx="0" presStyleCnt="3">
        <dgm:presLayoutVars>
          <dgm:chPref val="3"/>
        </dgm:presLayoutVars>
      </dgm:prSet>
      <dgm:spPr/>
    </dgm:pt>
    <dgm:pt modelId="{4B3C2528-276B-4CEC-92AA-3FD28BC0C9F7}" type="pres">
      <dgm:prSet presAssocID="{5E13CC2A-7ED9-47D5-8021-5AB9FB7EFF8E}" presName="rootConnector" presStyleLbl="node2" presStyleIdx="0" presStyleCnt="3"/>
      <dgm:spPr/>
    </dgm:pt>
    <dgm:pt modelId="{BF1B0B62-2236-4CB9-8289-2C49148BB184}" type="pres">
      <dgm:prSet presAssocID="{5E13CC2A-7ED9-47D5-8021-5AB9FB7EFF8E}" presName="hierChild4" presStyleCnt="0"/>
      <dgm:spPr/>
    </dgm:pt>
    <dgm:pt modelId="{AFDC8379-C8B2-4C29-B34A-A6D2C8151A3A}" type="pres">
      <dgm:prSet presAssocID="{5E13CC2A-7ED9-47D5-8021-5AB9FB7EFF8E}" presName="hierChild5" presStyleCnt="0"/>
      <dgm:spPr/>
    </dgm:pt>
    <dgm:pt modelId="{5BFB9A61-92B1-4CFC-A7DE-E6D20BD90464}" type="pres">
      <dgm:prSet presAssocID="{9322CBE7-45CF-43C3-8DBA-6FDE168EF625}" presName="Name35" presStyleLbl="parChTrans1D2" presStyleIdx="1" presStyleCnt="3"/>
      <dgm:spPr/>
    </dgm:pt>
    <dgm:pt modelId="{A3E18494-40F3-4854-B958-6060972AD558}" type="pres">
      <dgm:prSet presAssocID="{DCA23CF1-17A4-4FE2-8434-38DECA39D6EC}" presName="hierRoot2" presStyleCnt="0">
        <dgm:presLayoutVars>
          <dgm:hierBranch/>
        </dgm:presLayoutVars>
      </dgm:prSet>
      <dgm:spPr/>
    </dgm:pt>
    <dgm:pt modelId="{20920938-4AA0-402D-A0A0-CB4DD436F985}" type="pres">
      <dgm:prSet presAssocID="{DCA23CF1-17A4-4FE2-8434-38DECA39D6EC}" presName="rootComposite" presStyleCnt="0"/>
      <dgm:spPr/>
    </dgm:pt>
    <dgm:pt modelId="{7FAB4457-0C60-4DE0-B586-F1626570470A}" type="pres">
      <dgm:prSet presAssocID="{DCA23CF1-17A4-4FE2-8434-38DECA39D6EC}" presName="rootText" presStyleLbl="node2" presStyleIdx="1" presStyleCnt="3">
        <dgm:presLayoutVars>
          <dgm:chPref val="3"/>
        </dgm:presLayoutVars>
      </dgm:prSet>
      <dgm:spPr/>
    </dgm:pt>
    <dgm:pt modelId="{70494667-1B47-4FE6-87E3-049B0A4D940D}" type="pres">
      <dgm:prSet presAssocID="{DCA23CF1-17A4-4FE2-8434-38DECA39D6EC}" presName="rootConnector" presStyleLbl="node2" presStyleIdx="1" presStyleCnt="3"/>
      <dgm:spPr/>
    </dgm:pt>
    <dgm:pt modelId="{135F7DD8-79C5-4608-B1A2-C8FCD33AD457}" type="pres">
      <dgm:prSet presAssocID="{DCA23CF1-17A4-4FE2-8434-38DECA39D6EC}" presName="hierChild4" presStyleCnt="0"/>
      <dgm:spPr/>
    </dgm:pt>
    <dgm:pt modelId="{53305F9B-8DD0-48B3-BAA7-CFEA1249A7D3}" type="pres">
      <dgm:prSet presAssocID="{DCA23CF1-17A4-4FE2-8434-38DECA39D6EC}" presName="hierChild5" presStyleCnt="0"/>
      <dgm:spPr/>
    </dgm:pt>
    <dgm:pt modelId="{4880DF3F-CFE3-4872-9237-C9EA84A463DB}" type="pres">
      <dgm:prSet presAssocID="{4E134019-EF44-40B7-8F9B-4EECF7B816B1}" presName="Name35" presStyleLbl="parChTrans1D2" presStyleIdx="2" presStyleCnt="3"/>
      <dgm:spPr/>
    </dgm:pt>
    <dgm:pt modelId="{9F4A09F1-BFB4-40EC-973F-65A43A72AD6F}" type="pres">
      <dgm:prSet presAssocID="{C74778B5-CAE1-4596-900D-64F8C205681C}" presName="hierRoot2" presStyleCnt="0">
        <dgm:presLayoutVars>
          <dgm:hierBranch/>
        </dgm:presLayoutVars>
      </dgm:prSet>
      <dgm:spPr/>
    </dgm:pt>
    <dgm:pt modelId="{1AC9EE8C-80F7-47D0-AA7E-050B775B4474}" type="pres">
      <dgm:prSet presAssocID="{C74778B5-CAE1-4596-900D-64F8C205681C}" presName="rootComposite" presStyleCnt="0"/>
      <dgm:spPr/>
    </dgm:pt>
    <dgm:pt modelId="{7C42C38E-2776-4B99-AA5B-2F08CDAF6F0F}" type="pres">
      <dgm:prSet presAssocID="{C74778B5-CAE1-4596-900D-64F8C205681C}" presName="rootText" presStyleLbl="node2" presStyleIdx="2" presStyleCnt="3">
        <dgm:presLayoutVars>
          <dgm:chPref val="3"/>
        </dgm:presLayoutVars>
      </dgm:prSet>
      <dgm:spPr/>
    </dgm:pt>
    <dgm:pt modelId="{C34B0043-7C92-484A-BE19-C312132EF18A}" type="pres">
      <dgm:prSet presAssocID="{C74778B5-CAE1-4596-900D-64F8C205681C}" presName="rootConnector" presStyleLbl="node2" presStyleIdx="2" presStyleCnt="3"/>
      <dgm:spPr/>
    </dgm:pt>
    <dgm:pt modelId="{592E7A87-C54A-4C93-9EE7-5CA3010CF72A}" type="pres">
      <dgm:prSet presAssocID="{C74778B5-CAE1-4596-900D-64F8C205681C}" presName="hierChild4" presStyleCnt="0"/>
      <dgm:spPr/>
    </dgm:pt>
    <dgm:pt modelId="{A48516AD-BAC1-458D-8C8C-2FE136FDA86D}" type="pres">
      <dgm:prSet presAssocID="{C74778B5-CAE1-4596-900D-64F8C205681C}" presName="hierChild5" presStyleCnt="0"/>
      <dgm:spPr/>
    </dgm:pt>
    <dgm:pt modelId="{5C643FE1-29FF-4F67-BE19-DBDDB2DF89BC}" type="pres">
      <dgm:prSet presAssocID="{14509CAB-2B8C-4043-87DF-07527A72AF06}" presName="hierChild3" presStyleCnt="0"/>
      <dgm:spPr/>
    </dgm:pt>
  </dgm:ptLst>
  <dgm:cxnLst>
    <dgm:cxn modelId="{DACBD115-5B0F-4CE8-809F-D2F3E99F812A}" srcId="{14509CAB-2B8C-4043-87DF-07527A72AF06}" destId="{5E13CC2A-7ED9-47D5-8021-5AB9FB7EFF8E}" srcOrd="0" destOrd="0" parTransId="{4FB32DF7-DC8F-44B2-AFDC-582752F22DDD}" sibTransId="{0E306BAA-670D-470A-B065-4CEB9498A8AC}"/>
    <dgm:cxn modelId="{C1BE8525-7193-47C2-8273-8C4E3D32089E}" srcId="{14509CAB-2B8C-4043-87DF-07527A72AF06}" destId="{DCA23CF1-17A4-4FE2-8434-38DECA39D6EC}" srcOrd="1" destOrd="0" parTransId="{9322CBE7-45CF-43C3-8DBA-6FDE168EF625}" sibTransId="{7DEC5381-91F7-4AD2-8F00-FF39E1188C5E}"/>
    <dgm:cxn modelId="{428BEC2A-7370-412E-A515-C156C59FC08C}" type="presOf" srcId="{14509CAB-2B8C-4043-87DF-07527A72AF06}" destId="{3CE3B412-3865-4AB1-8CCE-41FAAEB4720A}" srcOrd="1" destOrd="0" presId="urn:microsoft.com/office/officeart/2005/8/layout/orgChart1"/>
    <dgm:cxn modelId="{BB854737-6859-483F-A834-CDF993698EF4}" type="presOf" srcId="{C74778B5-CAE1-4596-900D-64F8C205681C}" destId="{C34B0043-7C92-484A-BE19-C312132EF18A}" srcOrd="1" destOrd="0" presId="urn:microsoft.com/office/officeart/2005/8/layout/orgChart1"/>
    <dgm:cxn modelId="{252BB23E-480C-4F4E-8B8B-49623B489734}" type="presOf" srcId="{6CDEAB66-09A9-45E4-BF9B-1EDE4C6BF59D}" destId="{C5FD2E16-63AE-494B-9F6A-59C48606FACC}" srcOrd="0" destOrd="0" presId="urn:microsoft.com/office/officeart/2005/8/layout/orgChart1"/>
    <dgm:cxn modelId="{7DD7163F-F279-4F7B-B833-C0ED01FAAE32}" type="presOf" srcId="{5E13CC2A-7ED9-47D5-8021-5AB9FB7EFF8E}" destId="{4B3C2528-276B-4CEC-92AA-3FD28BC0C9F7}" srcOrd="1" destOrd="0" presId="urn:microsoft.com/office/officeart/2005/8/layout/orgChart1"/>
    <dgm:cxn modelId="{561EF841-A108-46E4-96D1-AB5F49F920CC}" type="presOf" srcId="{4FB32DF7-DC8F-44B2-AFDC-582752F22DDD}" destId="{78D3D9A2-0AC9-4C15-83AD-CE233E4A549D}" srcOrd="0" destOrd="0" presId="urn:microsoft.com/office/officeart/2005/8/layout/orgChart1"/>
    <dgm:cxn modelId="{9721EF43-011A-4016-A78A-8A7B831DE283}" srcId="{6CDEAB66-09A9-45E4-BF9B-1EDE4C6BF59D}" destId="{14509CAB-2B8C-4043-87DF-07527A72AF06}" srcOrd="0" destOrd="0" parTransId="{0CC5221E-5222-47B4-99DB-E00D16AD0A58}" sibTransId="{3E408C3A-9102-428E-9896-D478829E9676}"/>
    <dgm:cxn modelId="{00EA7066-57F4-43BD-8293-973C0D2D7AC0}" type="presOf" srcId="{9322CBE7-45CF-43C3-8DBA-6FDE168EF625}" destId="{5BFB9A61-92B1-4CFC-A7DE-E6D20BD90464}" srcOrd="0" destOrd="0" presId="urn:microsoft.com/office/officeart/2005/8/layout/orgChart1"/>
    <dgm:cxn modelId="{AAC2404A-BA35-45DC-B686-6D2B76CDA31C}" type="presOf" srcId="{DCA23CF1-17A4-4FE2-8434-38DECA39D6EC}" destId="{70494667-1B47-4FE6-87E3-049B0A4D940D}" srcOrd="1" destOrd="0" presId="urn:microsoft.com/office/officeart/2005/8/layout/orgChart1"/>
    <dgm:cxn modelId="{06F0BF6E-2BCC-415E-8B8D-9F37E20712DB}" type="presOf" srcId="{DCA23CF1-17A4-4FE2-8434-38DECA39D6EC}" destId="{7FAB4457-0C60-4DE0-B586-F1626570470A}" srcOrd="0" destOrd="0" presId="urn:microsoft.com/office/officeart/2005/8/layout/orgChart1"/>
    <dgm:cxn modelId="{51A7EE75-A05E-437B-A6FC-5F701B33C152}" srcId="{14509CAB-2B8C-4043-87DF-07527A72AF06}" destId="{C74778B5-CAE1-4596-900D-64F8C205681C}" srcOrd="2" destOrd="0" parTransId="{4E134019-EF44-40B7-8F9B-4EECF7B816B1}" sibTransId="{B60F9BBA-ACA6-4DF6-85DB-A66EC52800C3}"/>
    <dgm:cxn modelId="{CBC2ADA9-1BBF-4F8E-B860-392B333AA5D4}" type="presOf" srcId="{14509CAB-2B8C-4043-87DF-07527A72AF06}" destId="{5502E092-84C9-4B98-8225-9D9CD54BFD47}" srcOrd="0" destOrd="0" presId="urn:microsoft.com/office/officeart/2005/8/layout/orgChart1"/>
    <dgm:cxn modelId="{C30A31AC-BD01-4E97-8521-0B083F610E1B}" type="presOf" srcId="{4E134019-EF44-40B7-8F9B-4EECF7B816B1}" destId="{4880DF3F-CFE3-4872-9237-C9EA84A463DB}" srcOrd="0" destOrd="0" presId="urn:microsoft.com/office/officeart/2005/8/layout/orgChart1"/>
    <dgm:cxn modelId="{8B5B64AF-46FA-47BB-8880-0B29EFC33EF6}" type="presOf" srcId="{C74778B5-CAE1-4596-900D-64F8C205681C}" destId="{7C42C38E-2776-4B99-AA5B-2F08CDAF6F0F}" srcOrd="0" destOrd="0" presId="urn:microsoft.com/office/officeart/2005/8/layout/orgChart1"/>
    <dgm:cxn modelId="{8648CED9-FC1F-491B-A496-7C7F3BEAAB10}" type="presOf" srcId="{5E13CC2A-7ED9-47D5-8021-5AB9FB7EFF8E}" destId="{9631D3A0-9638-4BF7-9814-82E1655B45E5}" srcOrd="0" destOrd="0" presId="urn:microsoft.com/office/officeart/2005/8/layout/orgChart1"/>
    <dgm:cxn modelId="{EB304196-FCF4-4826-B0A0-CC64602BE1DF}" type="presParOf" srcId="{C5FD2E16-63AE-494B-9F6A-59C48606FACC}" destId="{A627F1CD-A096-4331-956E-CF6C758DA082}" srcOrd="0" destOrd="0" presId="urn:microsoft.com/office/officeart/2005/8/layout/orgChart1"/>
    <dgm:cxn modelId="{942A3027-80EE-4B77-AF25-10E6B748E931}" type="presParOf" srcId="{A627F1CD-A096-4331-956E-CF6C758DA082}" destId="{0F3115D0-5009-426C-A125-50258924DE7C}" srcOrd="0" destOrd="0" presId="urn:microsoft.com/office/officeart/2005/8/layout/orgChart1"/>
    <dgm:cxn modelId="{8E2B5AC4-96CB-4A25-B189-F7C355F06C8B}" type="presParOf" srcId="{0F3115D0-5009-426C-A125-50258924DE7C}" destId="{5502E092-84C9-4B98-8225-9D9CD54BFD47}" srcOrd="0" destOrd="0" presId="urn:microsoft.com/office/officeart/2005/8/layout/orgChart1"/>
    <dgm:cxn modelId="{7FB5E414-F3C1-49DC-A762-9E173615B0D9}" type="presParOf" srcId="{0F3115D0-5009-426C-A125-50258924DE7C}" destId="{3CE3B412-3865-4AB1-8CCE-41FAAEB4720A}" srcOrd="1" destOrd="0" presId="urn:microsoft.com/office/officeart/2005/8/layout/orgChart1"/>
    <dgm:cxn modelId="{605B7D26-D4FC-47FB-B46A-4B99A11EA6CF}" type="presParOf" srcId="{A627F1CD-A096-4331-956E-CF6C758DA082}" destId="{497B26EF-87EC-4627-874F-6908E073C83D}" srcOrd="1" destOrd="0" presId="urn:microsoft.com/office/officeart/2005/8/layout/orgChart1"/>
    <dgm:cxn modelId="{DB95908F-9FA6-43A4-AD09-5E07C1259551}" type="presParOf" srcId="{497B26EF-87EC-4627-874F-6908E073C83D}" destId="{78D3D9A2-0AC9-4C15-83AD-CE233E4A549D}" srcOrd="0" destOrd="0" presId="urn:microsoft.com/office/officeart/2005/8/layout/orgChart1"/>
    <dgm:cxn modelId="{6126E248-167D-4150-9453-BC63923F177D}" type="presParOf" srcId="{497B26EF-87EC-4627-874F-6908E073C83D}" destId="{41CD9901-472E-4763-B0B4-503E3F661112}" srcOrd="1" destOrd="0" presId="urn:microsoft.com/office/officeart/2005/8/layout/orgChart1"/>
    <dgm:cxn modelId="{38C876E9-D385-4D2C-BC39-8020019AFE80}" type="presParOf" srcId="{41CD9901-472E-4763-B0B4-503E3F661112}" destId="{B0AC2DB0-6B3C-4E93-B7BE-5DFA805EE3BD}" srcOrd="0" destOrd="0" presId="urn:microsoft.com/office/officeart/2005/8/layout/orgChart1"/>
    <dgm:cxn modelId="{9E6A7FAD-755C-4CAD-80C7-508AEF3E7502}" type="presParOf" srcId="{B0AC2DB0-6B3C-4E93-B7BE-5DFA805EE3BD}" destId="{9631D3A0-9638-4BF7-9814-82E1655B45E5}" srcOrd="0" destOrd="0" presId="urn:microsoft.com/office/officeart/2005/8/layout/orgChart1"/>
    <dgm:cxn modelId="{6551D7C4-CDB5-47D3-9609-6295474FD86C}" type="presParOf" srcId="{B0AC2DB0-6B3C-4E93-B7BE-5DFA805EE3BD}" destId="{4B3C2528-276B-4CEC-92AA-3FD28BC0C9F7}" srcOrd="1" destOrd="0" presId="urn:microsoft.com/office/officeart/2005/8/layout/orgChart1"/>
    <dgm:cxn modelId="{5408A960-5B75-4441-8125-C95B7CF1C8BE}" type="presParOf" srcId="{41CD9901-472E-4763-B0B4-503E3F661112}" destId="{BF1B0B62-2236-4CB9-8289-2C49148BB184}" srcOrd="1" destOrd="0" presId="urn:microsoft.com/office/officeart/2005/8/layout/orgChart1"/>
    <dgm:cxn modelId="{55F2C908-5BED-4353-871B-9EA431B73311}" type="presParOf" srcId="{41CD9901-472E-4763-B0B4-503E3F661112}" destId="{AFDC8379-C8B2-4C29-B34A-A6D2C8151A3A}" srcOrd="2" destOrd="0" presId="urn:microsoft.com/office/officeart/2005/8/layout/orgChart1"/>
    <dgm:cxn modelId="{4FDACA4D-38A2-47FC-BE57-9C7281AFE68E}" type="presParOf" srcId="{497B26EF-87EC-4627-874F-6908E073C83D}" destId="{5BFB9A61-92B1-4CFC-A7DE-E6D20BD90464}" srcOrd="2" destOrd="0" presId="urn:microsoft.com/office/officeart/2005/8/layout/orgChart1"/>
    <dgm:cxn modelId="{588A4245-B36E-4A9B-9D56-F844BDE21498}" type="presParOf" srcId="{497B26EF-87EC-4627-874F-6908E073C83D}" destId="{A3E18494-40F3-4854-B958-6060972AD558}" srcOrd="3" destOrd="0" presId="urn:microsoft.com/office/officeart/2005/8/layout/orgChart1"/>
    <dgm:cxn modelId="{EE256A0F-4377-4662-947D-EED118A3DD94}" type="presParOf" srcId="{A3E18494-40F3-4854-B958-6060972AD558}" destId="{20920938-4AA0-402D-A0A0-CB4DD436F985}" srcOrd="0" destOrd="0" presId="urn:microsoft.com/office/officeart/2005/8/layout/orgChart1"/>
    <dgm:cxn modelId="{20940EE0-3F44-4167-AE8E-AC07A121B034}" type="presParOf" srcId="{20920938-4AA0-402D-A0A0-CB4DD436F985}" destId="{7FAB4457-0C60-4DE0-B586-F1626570470A}" srcOrd="0" destOrd="0" presId="urn:microsoft.com/office/officeart/2005/8/layout/orgChart1"/>
    <dgm:cxn modelId="{7685A78C-B59A-42F2-AB0E-A5C19BE7E5E0}" type="presParOf" srcId="{20920938-4AA0-402D-A0A0-CB4DD436F985}" destId="{70494667-1B47-4FE6-87E3-049B0A4D940D}" srcOrd="1" destOrd="0" presId="urn:microsoft.com/office/officeart/2005/8/layout/orgChart1"/>
    <dgm:cxn modelId="{E673C5C0-FFC6-4E3A-BDDD-642D3FFD3721}" type="presParOf" srcId="{A3E18494-40F3-4854-B958-6060972AD558}" destId="{135F7DD8-79C5-4608-B1A2-C8FCD33AD457}" srcOrd="1" destOrd="0" presId="urn:microsoft.com/office/officeart/2005/8/layout/orgChart1"/>
    <dgm:cxn modelId="{79160B63-3DF4-4D54-90EA-A6ECF3B26A09}" type="presParOf" srcId="{A3E18494-40F3-4854-B958-6060972AD558}" destId="{53305F9B-8DD0-48B3-BAA7-CFEA1249A7D3}" srcOrd="2" destOrd="0" presId="urn:microsoft.com/office/officeart/2005/8/layout/orgChart1"/>
    <dgm:cxn modelId="{04AE253B-49D2-4252-8956-47BCE102DD8E}" type="presParOf" srcId="{497B26EF-87EC-4627-874F-6908E073C83D}" destId="{4880DF3F-CFE3-4872-9237-C9EA84A463DB}" srcOrd="4" destOrd="0" presId="urn:microsoft.com/office/officeart/2005/8/layout/orgChart1"/>
    <dgm:cxn modelId="{11DD9844-25ED-422E-B04B-1CE39D9AF988}" type="presParOf" srcId="{497B26EF-87EC-4627-874F-6908E073C83D}" destId="{9F4A09F1-BFB4-40EC-973F-65A43A72AD6F}" srcOrd="5" destOrd="0" presId="urn:microsoft.com/office/officeart/2005/8/layout/orgChart1"/>
    <dgm:cxn modelId="{FD3F97CD-CF93-4CE8-8142-2918BB33049A}" type="presParOf" srcId="{9F4A09F1-BFB4-40EC-973F-65A43A72AD6F}" destId="{1AC9EE8C-80F7-47D0-AA7E-050B775B4474}" srcOrd="0" destOrd="0" presId="urn:microsoft.com/office/officeart/2005/8/layout/orgChart1"/>
    <dgm:cxn modelId="{9147983B-3987-4DDC-83AD-C1917EE195B5}" type="presParOf" srcId="{1AC9EE8C-80F7-47D0-AA7E-050B775B4474}" destId="{7C42C38E-2776-4B99-AA5B-2F08CDAF6F0F}" srcOrd="0" destOrd="0" presId="urn:microsoft.com/office/officeart/2005/8/layout/orgChart1"/>
    <dgm:cxn modelId="{331C8F9D-3F1C-42F7-8881-87187D1F5C61}" type="presParOf" srcId="{1AC9EE8C-80F7-47D0-AA7E-050B775B4474}" destId="{C34B0043-7C92-484A-BE19-C312132EF18A}" srcOrd="1" destOrd="0" presId="urn:microsoft.com/office/officeart/2005/8/layout/orgChart1"/>
    <dgm:cxn modelId="{1C18A55C-264E-43DD-BB9B-64ECC40BF8FB}" type="presParOf" srcId="{9F4A09F1-BFB4-40EC-973F-65A43A72AD6F}" destId="{592E7A87-C54A-4C93-9EE7-5CA3010CF72A}" srcOrd="1" destOrd="0" presId="urn:microsoft.com/office/officeart/2005/8/layout/orgChart1"/>
    <dgm:cxn modelId="{71AA0472-04C8-40E0-BA7C-E77AB526698B}" type="presParOf" srcId="{9F4A09F1-BFB4-40EC-973F-65A43A72AD6F}" destId="{A48516AD-BAC1-458D-8C8C-2FE136FDA86D}" srcOrd="2" destOrd="0" presId="urn:microsoft.com/office/officeart/2005/8/layout/orgChart1"/>
    <dgm:cxn modelId="{6C2CDA49-1D0B-4076-A975-64C5BFC09EF6}" type="presParOf" srcId="{A627F1CD-A096-4331-956E-CF6C758DA082}" destId="{5C643FE1-29FF-4F67-BE19-DBDDB2DF89B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0DF3F-CFE3-4872-9237-C9EA84A463DB}">
      <dsp:nvSpPr>
        <dsp:cNvPr id="0" name=""/>
        <dsp:cNvSpPr/>
      </dsp:nvSpPr>
      <dsp:spPr>
        <a:xfrm>
          <a:off x="4097549" y="1898053"/>
          <a:ext cx="2928502" cy="496632"/>
        </a:xfrm>
        <a:custGeom>
          <a:avLst/>
          <a:gdLst/>
          <a:ahLst/>
          <a:cxnLst/>
          <a:rect l="0" t="0" r="0" b="0"/>
          <a:pathLst>
            <a:path>
              <a:moveTo>
                <a:pt x="0" y="0"/>
              </a:moveTo>
              <a:lnTo>
                <a:pt x="0" y="244003"/>
              </a:lnTo>
              <a:lnTo>
                <a:pt x="2928502" y="244003"/>
              </a:lnTo>
              <a:lnTo>
                <a:pt x="2928502" y="4966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FB9A61-92B1-4CFC-A7DE-E6D20BD90464}">
      <dsp:nvSpPr>
        <dsp:cNvPr id="0" name=""/>
        <dsp:cNvSpPr/>
      </dsp:nvSpPr>
      <dsp:spPr>
        <a:xfrm>
          <a:off x="4051829" y="1898053"/>
          <a:ext cx="91440" cy="496632"/>
        </a:xfrm>
        <a:custGeom>
          <a:avLst/>
          <a:gdLst/>
          <a:ahLst/>
          <a:cxnLst/>
          <a:rect l="0" t="0" r="0" b="0"/>
          <a:pathLst>
            <a:path>
              <a:moveTo>
                <a:pt x="45720" y="0"/>
              </a:moveTo>
              <a:lnTo>
                <a:pt x="45720" y="244003"/>
              </a:lnTo>
              <a:lnTo>
                <a:pt x="62970" y="244003"/>
              </a:lnTo>
              <a:lnTo>
                <a:pt x="62970" y="4966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D3D9A2-0AC9-4C15-83AD-CE233E4A549D}">
      <dsp:nvSpPr>
        <dsp:cNvPr id="0" name=""/>
        <dsp:cNvSpPr/>
      </dsp:nvSpPr>
      <dsp:spPr>
        <a:xfrm>
          <a:off x="1203548" y="1898053"/>
          <a:ext cx="2894000" cy="496632"/>
        </a:xfrm>
        <a:custGeom>
          <a:avLst/>
          <a:gdLst/>
          <a:ahLst/>
          <a:cxnLst/>
          <a:rect l="0" t="0" r="0" b="0"/>
          <a:pathLst>
            <a:path>
              <a:moveTo>
                <a:pt x="2894000" y="0"/>
              </a:moveTo>
              <a:lnTo>
                <a:pt x="2894000" y="244003"/>
              </a:lnTo>
              <a:lnTo>
                <a:pt x="0" y="244003"/>
              </a:lnTo>
              <a:lnTo>
                <a:pt x="0" y="4966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02E092-84C9-4B98-8225-9D9CD54BFD47}">
      <dsp:nvSpPr>
        <dsp:cNvPr id="0" name=""/>
        <dsp:cNvSpPr/>
      </dsp:nvSpPr>
      <dsp:spPr>
        <a:xfrm>
          <a:off x="2894552" y="695057"/>
          <a:ext cx="2405992" cy="1202996"/>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Constitutional</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Monarchy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(represented by</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Gov-General)</a:t>
          </a:r>
          <a:endParaRPr kumimoji="0" lang="en-GB" altLang="en-US" sz="16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endParaRPr>
        </a:p>
      </dsp:txBody>
      <dsp:txXfrm>
        <a:off x="2894552" y="695057"/>
        <a:ext cx="2405992" cy="1202996"/>
      </dsp:txXfrm>
    </dsp:sp>
    <dsp:sp modelId="{9631D3A0-9638-4BF7-9814-82E1655B45E5}">
      <dsp:nvSpPr>
        <dsp:cNvPr id="0" name=""/>
        <dsp:cNvSpPr/>
      </dsp:nvSpPr>
      <dsp:spPr>
        <a:xfrm>
          <a:off x="552" y="2394686"/>
          <a:ext cx="2405992" cy="1202996"/>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Legislative Branch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1"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Parliament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NZ" altLang="en-US" sz="1600" b="0" i="0" u="none" strike="noStrike" kern="1200"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0"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Makes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0" i="0" u="none" strike="noStrike" kern="1200" cap="none" normalizeH="0" baseline="0" dirty="0">
              <a:ln>
                <a:noFill/>
              </a:ln>
              <a:solidFill>
                <a:schemeClr val="tx1"/>
              </a:solidFill>
              <a:effectLst/>
              <a:latin typeface="Arial" panose="020B0604020202020204" pitchFamily="34" charset="0"/>
              <a:cs typeface="Arial" panose="020B0604020202020204" pitchFamily="34" charset="0"/>
            </a:rPr>
            <a:t>law</a:t>
          </a:r>
          <a:endParaRPr kumimoji="0" lang="en-GB" altLang="en-US" sz="1600" b="0" i="0" u="none" strike="noStrike" kern="1200" cap="none" normalizeH="0" baseline="0" dirty="0">
            <a:ln>
              <a:noFill/>
            </a:ln>
            <a:solidFill>
              <a:schemeClr val="tx1"/>
            </a:solidFill>
            <a:effectLst/>
            <a:latin typeface="Arial" panose="020B0604020202020204" pitchFamily="34" charset="0"/>
            <a:cs typeface="Arial" panose="020B0604020202020204" pitchFamily="34" charset="0"/>
          </a:endParaRPr>
        </a:p>
      </dsp:txBody>
      <dsp:txXfrm>
        <a:off x="552" y="2394686"/>
        <a:ext cx="2405992" cy="1202996"/>
      </dsp:txXfrm>
    </dsp:sp>
    <dsp:sp modelId="{7FAB4457-0C60-4DE0-B586-F1626570470A}">
      <dsp:nvSpPr>
        <dsp:cNvPr id="0" name=""/>
        <dsp:cNvSpPr/>
      </dsp:nvSpPr>
      <dsp:spPr>
        <a:xfrm>
          <a:off x="2911803" y="2394686"/>
          <a:ext cx="2405992" cy="1202996"/>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Executive Branch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1" u="none" strike="noStrike" kern="1200" cap="none" normalizeH="0" baseline="0">
              <a:ln>
                <a:noFill/>
              </a:ln>
              <a:solidFill>
                <a:schemeClr val="tx1"/>
              </a:solidFill>
              <a:effectLst/>
              <a:latin typeface="Arial" panose="020B0604020202020204" pitchFamily="34" charset="0"/>
              <a:cs typeface="Arial" panose="020B0604020202020204" pitchFamily="34" charset="0"/>
            </a:rPr>
            <a:t>Government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NZ"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Develops and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administers law </a:t>
          </a:r>
          <a:endParaRPr kumimoji="0" lang="en-GB"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endParaRPr>
        </a:p>
      </dsp:txBody>
      <dsp:txXfrm>
        <a:off x="2911803" y="2394686"/>
        <a:ext cx="2405992" cy="1202996"/>
      </dsp:txXfrm>
    </dsp:sp>
    <dsp:sp modelId="{7C42C38E-2776-4B99-AA5B-2F08CDAF6F0F}">
      <dsp:nvSpPr>
        <dsp:cNvPr id="0" name=""/>
        <dsp:cNvSpPr/>
      </dsp:nvSpPr>
      <dsp:spPr>
        <a:xfrm>
          <a:off x="5823054" y="2394686"/>
          <a:ext cx="2405992" cy="1202996"/>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0" u="none" strike="noStrike" kern="1200" cap="none" normalizeH="0" baseline="0">
              <a:ln>
                <a:noFill/>
              </a:ln>
              <a:solidFill>
                <a:schemeClr val="tx1"/>
              </a:solidFill>
              <a:effectLst/>
              <a:latin typeface="Arial" panose="020B0604020202020204" pitchFamily="34" charset="0"/>
              <a:cs typeface="Arial" panose="020B0604020202020204" pitchFamily="34" charset="0"/>
            </a:rPr>
            <a:t>Judicial Branch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1" i="1" u="none" strike="noStrike" kern="1200" cap="none" normalizeH="0" baseline="0">
              <a:ln>
                <a:noFill/>
              </a:ln>
              <a:solidFill>
                <a:schemeClr val="tx1"/>
              </a:solidFill>
              <a:effectLst/>
              <a:latin typeface="Arial" panose="020B0604020202020204" pitchFamily="34" charset="0"/>
              <a:cs typeface="Arial" panose="020B0604020202020204" pitchFamily="34" charset="0"/>
            </a:rPr>
            <a:t>Courts, Tribunals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NZ"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Interprets and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rPr>
            <a:t>applies law</a:t>
          </a:r>
          <a:endParaRPr kumimoji="0" lang="en-GB" altLang="en-US" sz="1600" b="0" i="0" u="none" strike="noStrike" kern="1200" cap="none" normalizeH="0" baseline="0">
            <a:ln>
              <a:noFill/>
            </a:ln>
            <a:solidFill>
              <a:schemeClr val="tx1"/>
            </a:solidFill>
            <a:effectLst/>
            <a:latin typeface="Arial" panose="020B0604020202020204" pitchFamily="34" charset="0"/>
            <a:cs typeface="Arial" panose="020B0604020202020204" pitchFamily="34" charset="0"/>
          </a:endParaRPr>
        </a:p>
      </dsp:txBody>
      <dsp:txXfrm>
        <a:off x="5823054" y="2394686"/>
        <a:ext cx="2405992" cy="120299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500628-7D7B-43A0-8D72-360184CA9583}" type="datetimeFigureOut">
              <a:rPr lang="en-NZ" smtClean="0"/>
              <a:t>3/10/2022</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FA7FF0-F0BE-475D-8875-83AD7DDBEA84}" type="slidenum">
              <a:rPr lang="en-NZ" smtClean="0"/>
              <a:t>‹#›</a:t>
            </a:fld>
            <a:endParaRPr lang="en-NZ"/>
          </a:p>
        </p:txBody>
      </p:sp>
    </p:spTree>
    <p:extLst>
      <p:ext uri="{BB962C8B-B14F-4D97-AF65-F5344CB8AC3E}">
        <p14:creationId xmlns:p14="http://schemas.microsoft.com/office/powerpoint/2010/main" val="1372686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3B266993-375F-48B6-8DD0-BAB5B05FD4A7}" type="slidenum">
              <a:rPr lang="en-NZ" smtClean="0"/>
              <a:t>1</a:t>
            </a:fld>
            <a:endParaRPr lang="en-NZ"/>
          </a:p>
        </p:txBody>
      </p:sp>
    </p:spTree>
    <p:extLst>
      <p:ext uri="{BB962C8B-B14F-4D97-AF65-F5344CB8AC3E}">
        <p14:creationId xmlns:p14="http://schemas.microsoft.com/office/powerpoint/2010/main" val="3148535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Source Sans Pro" panose="020B0503030403020204" pitchFamily="34" charset="0"/>
                <a:ea typeface="Source Sans Pro" panose="020B0503030403020204" pitchFamily="34" charset="0"/>
              </a:rPr>
              <a:t>The Crown Entities Act prevails unless the entity’s own Act expressly states otherwise.  Each entity's specific Act (s.4 CEA)</a:t>
            </a:r>
            <a:r>
              <a:rPr lang="en-US" baseline="0" dirty="0">
                <a:latin typeface="Source Sans Pro" panose="020B0503030403020204" pitchFamily="34" charset="0"/>
                <a:ea typeface="Source Sans Pro" panose="020B0503030403020204" pitchFamily="34" charset="0"/>
              </a:rPr>
              <a:t> </a:t>
            </a:r>
            <a:r>
              <a:rPr lang="en-US" dirty="0">
                <a:latin typeface="Source Sans Pro" panose="020B0503030403020204" pitchFamily="34" charset="0"/>
                <a:ea typeface="Source Sans Pro" panose="020B0503030403020204" pitchFamily="34" charset="0"/>
              </a:rPr>
              <a:t>can supplement, negate or modify any of the provisions of the CEA. Boards need to be familiar with their own entity’s legislation and understand how it interacts with the CEA (and other important legislation). </a:t>
            </a:r>
          </a:p>
          <a:p>
            <a:pPr>
              <a:spcBef>
                <a:spcPts val="1200"/>
              </a:spcBef>
            </a:pPr>
            <a:r>
              <a:rPr lang="en-US" dirty="0">
                <a:latin typeface="Source Sans Pro" panose="020B0503030403020204" pitchFamily="34" charset="0"/>
                <a:ea typeface="Source Sans Pro" panose="020B0503030403020204" pitchFamily="34" charset="0"/>
              </a:rPr>
              <a:t>Crown entity board</a:t>
            </a:r>
            <a:r>
              <a:rPr lang="en-US" baseline="0" dirty="0">
                <a:latin typeface="Source Sans Pro" panose="020B0503030403020204" pitchFamily="34" charset="0"/>
                <a:ea typeface="Source Sans Pro" panose="020B0503030403020204" pitchFamily="34" charset="0"/>
              </a:rPr>
              <a:t> member</a:t>
            </a:r>
            <a:r>
              <a:rPr lang="en-US" dirty="0">
                <a:latin typeface="Source Sans Pro" panose="020B0503030403020204" pitchFamily="34" charset="0"/>
                <a:ea typeface="Source Sans Pro" panose="020B0503030403020204" pitchFamily="34" charset="0"/>
              </a:rPr>
              <a:t>s should also be aware of the impact of the CEA and other legislation on their decision making or practices. For example, the CEA requires Crown entity boards to obtain the Public Service Commissioner’s (the Commissioner’s) consent on the terms and conditions for all Crown entity chief executives before they are appointed and when their remuneration is reviewed. The Public Service Act gives the Commissioner power to issue a Code of Conduct, to undertake or advise on machinery of government reviews, and various other functions. </a:t>
            </a:r>
          </a:p>
          <a:p>
            <a:pPr>
              <a:spcBef>
                <a:spcPts val="1200"/>
              </a:spcBef>
            </a:pPr>
            <a:r>
              <a:rPr lang="en-US" dirty="0">
                <a:latin typeface="Source Sans Pro" panose="020B0503030403020204" pitchFamily="34" charset="0"/>
                <a:ea typeface="Source Sans Pro" panose="020B0503030403020204" pitchFamily="34" charset="0"/>
              </a:rPr>
              <a:t>Crown entities are subject to the provisions of the Official Information Act.</a:t>
            </a:r>
          </a:p>
          <a:p>
            <a:endParaRPr lang="en-NZ" dirty="0"/>
          </a:p>
        </p:txBody>
      </p:sp>
      <p:sp>
        <p:nvSpPr>
          <p:cNvPr id="4" name="Slide Number Placeholder 3"/>
          <p:cNvSpPr>
            <a:spLocks noGrp="1"/>
          </p:cNvSpPr>
          <p:nvPr>
            <p:ph type="sldNum" sz="quarter" idx="5"/>
          </p:nvPr>
        </p:nvSpPr>
        <p:spPr/>
        <p:txBody>
          <a:bodyPr/>
          <a:lstStyle/>
          <a:p>
            <a:fld id="{3B266993-375F-48B6-8DD0-BAB5B05FD4A7}" type="slidenum">
              <a:rPr lang="en-NZ" smtClean="0"/>
              <a:t>10</a:t>
            </a:fld>
            <a:endParaRPr lang="en-NZ"/>
          </a:p>
        </p:txBody>
      </p:sp>
    </p:spTree>
    <p:extLst>
      <p:ext uri="{BB962C8B-B14F-4D97-AF65-F5344CB8AC3E}">
        <p14:creationId xmlns:p14="http://schemas.microsoft.com/office/powerpoint/2010/main" val="1235659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11</a:t>
            </a:fld>
            <a:endParaRPr lang="en-NZ"/>
          </a:p>
        </p:txBody>
      </p:sp>
    </p:spTree>
    <p:extLst>
      <p:ext uri="{BB962C8B-B14F-4D97-AF65-F5344CB8AC3E}">
        <p14:creationId xmlns:p14="http://schemas.microsoft.com/office/powerpoint/2010/main" val="3209422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12</a:t>
            </a:fld>
            <a:endParaRPr lang="en-NZ"/>
          </a:p>
        </p:txBody>
      </p:sp>
    </p:spTree>
    <p:extLst>
      <p:ext uri="{BB962C8B-B14F-4D97-AF65-F5344CB8AC3E}">
        <p14:creationId xmlns:p14="http://schemas.microsoft.com/office/powerpoint/2010/main" val="1930527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92664" y="3271382"/>
            <a:ext cx="7941310" cy="3185230"/>
          </a:xfrm>
        </p:spPr>
        <p:txBody>
          <a:bodyPr/>
          <a:lstStyle/>
          <a:p>
            <a:r>
              <a:rPr lang="en-US" dirty="0">
                <a:latin typeface="Source Sans Pro" panose="020B0503030403020204" pitchFamily="34" charset="0"/>
                <a:ea typeface="Source Sans Pro" panose="020B0503030403020204" pitchFamily="34" charset="0"/>
              </a:rPr>
              <a:t>There are differences in the way board members are appointed (and removed) and the degree to which entities may be directed on ‘policy’ matters relating to the individual entity’s functions and objectives.</a:t>
            </a:r>
          </a:p>
          <a:p>
            <a:endParaRPr lang="en-US" dirty="0">
              <a:latin typeface="Source Sans Pro" panose="020B0503030403020204" pitchFamily="34" charset="0"/>
              <a:ea typeface="Source Sans Pro" panose="020B0503030403020204" pitchFamily="34" charset="0"/>
            </a:endParaRPr>
          </a:p>
          <a:p>
            <a:r>
              <a:rPr lang="en-US" dirty="0">
                <a:latin typeface="Source Sans Pro" panose="020B0503030403020204" pitchFamily="34" charset="0"/>
                <a:ea typeface="Source Sans Pro" panose="020B0503030403020204" pitchFamily="34" charset="0"/>
              </a:rPr>
              <a:t>Boards of ACEs should interpret the requirement to have ‘regard to’ government policy as requiring them show evidence of having given genuine attention and thought to the government policy on the matter before making up their own mind. More particularly, t</a:t>
            </a:r>
            <a:r>
              <a:rPr lang="en-NZ" dirty="0">
                <a:effectLst/>
                <a:latin typeface="Source Sans Pro" panose="020B0503030403020204" pitchFamily="34" charset="0"/>
                <a:ea typeface="Source Sans Pro" panose="020B0503030403020204" pitchFamily="34" charset="0"/>
              </a:rPr>
              <a:t>he question of what does ‘have regard for’ mean, comes up in Crown entity board induction sessions when we are explaining the difference between agents, ACES and ICEs.  The following the words are general and not legal advice, but will help ACE boards determine the meaning of ‘have regard’ to a particular policy provision:</a:t>
            </a:r>
          </a:p>
          <a:p>
            <a:pPr marL="342900" lvl="0" indent="-342900">
              <a:buFont typeface="Symbol" panose="05050102010706020507" pitchFamily="18" charset="2"/>
              <a:buChar char=""/>
            </a:pPr>
            <a:r>
              <a:rPr lang="en-NZ" dirty="0">
                <a:effectLst/>
                <a:latin typeface="Source Sans Pro" panose="020B0503030403020204" pitchFamily="34" charset="0"/>
                <a:ea typeface="Source Sans Pro" panose="020B0503030403020204" pitchFamily="34" charset="0"/>
              </a:rPr>
              <a:t>here’s the policy intent of the provision, </a:t>
            </a:r>
          </a:p>
          <a:p>
            <a:pPr marL="342900" lvl="0" indent="-342900">
              <a:buFont typeface="Symbol" panose="05050102010706020507" pitchFamily="18" charset="2"/>
              <a:buChar char=""/>
            </a:pPr>
            <a:r>
              <a:rPr lang="en-NZ" dirty="0">
                <a:effectLst/>
                <a:latin typeface="Source Sans Pro" panose="020B0503030403020204" pitchFamily="34" charset="0"/>
                <a:ea typeface="Source Sans Pro" panose="020B0503030403020204" pitchFamily="34" charset="0"/>
              </a:rPr>
              <a:t>you should/might wish to take legal advice on what it means specifically for your entity</a:t>
            </a:r>
          </a:p>
          <a:p>
            <a:pPr marL="342900" lvl="0" indent="-342900">
              <a:buFont typeface="Symbol" panose="05050102010706020507" pitchFamily="18" charset="2"/>
              <a:buChar char=""/>
            </a:pPr>
            <a:r>
              <a:rPr lang="en-NZ" dirty="0">
                <a:effectLst/>
                <a:latin typeface="Source Sans Pro" panose="020B0503030403020204" pitchFamily="34" charset="0"/>
                <a:ea typeface="Source Sans Pro" panose="020B0503030403020204" pitchFamily="34" charset="0"/>
              </a:rPr>
              <a:t>the courts are evolving their explanation of the phrase.</a:t>
            </a:r>
          </a:p>
          <a:p>
            <a:r>
              <a:rPr lang="en-NZ" dirty="0">
                <a:effectLst/>
                <a:latin typeface="Source Sans Pro" panose="020B0503030403020204" pitchFamily="34" charset="0"/>
                <a:ea typeface="Source Sans Pro" panose="020B0503030403020204" pitchFamily="34" charset="0"/>
              </a:rPr>
              <a:t> </a:t>
            </a:r>
          </a:p>
          <a:p>
            <a:r>
              <a:rPr lang="en-US" dirty="0">
                <a:latin typeface="Source Sans Pro" panose="020B0503030403020204" pitchFamily="34" charset="0"/>
                <a:ea typeface="Source Sans Pro" panose="020B0503030403020204" pitchFamily="34" charset="0"/>
              </a:rPr>
              <a:t>Ministers have powers with respect to all entities (s.27 CEA) on matters of strategic direction, targets, funding, performance, reporting and review, as long as the Minister does not interfere with any statutorily independent function.  Note that all functions of an ICE as set out in its statute are statutorily independent, and entities other than ICEs also can have statutorily independent functions.</a:t>
            </a:r>
          </a:p>
          <a:p>
            <a:endParaRPr lang="en-NZ" dirty="0"/>
          </a:p>
        </p:txBody>
      </p:sp>
      <p:sp>
        <p:nvSpPr>
          <p:cNvPr id="4" name="Slide Number Placeholder 3"/>
          <p:cNvSpPr>
            <a:spLocks noGrp="1"/>
          </p:cNvSpPr>
          <p:nvPr>
            <p:ph type="sldNum" sz="quarter" idx="5"/>
          </p:nvPr>
        </p:nvSpPr>
        <p:spPr/>
        <p:txBody>
          <a:bodyPr/>
          <a:lstStyle/>
          <a:p>
            <a:fld id="{3B266993-375F-48B6-8DD0-BAB5B05FD4A7}" type="slidenum">
              <a:rPr lang="en-NZ" smtClean="0"/>
              <a:t>13</a:t>
            </a:fld>
            <a:endParaRPr lang="en-NZ"/>
          </a:p>
        </p:txBody>
      </p:sp>
    </p:spTree>
    <p:extLst>
      <p:ext uri="{BB962C8B-B14F-4D97-AF65-F5344CB8AC3E}">
        <p14:creationId xmlns:p14="http://schemas.microsoft.com/office/powerpoint/2010/main" val="3960088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50" dirty="0"/>
              <a:t>Note:</a:t>
            </a:r>
          </a:p>
          <a:p>
            <a:r>
              <a:rPr lang="en-US" sz="1050" dirty="0"/>
              <a:t>Crown entity companies have ‘shareholding Ministers’ (the ‘portfolio’ Minister and the Minister of Finance).</a:t>
            </a:r>
          </a:p>
          <a:p>
            <a:pPr>
              <a:spcBef>
                <a:spcPts val="1200"/>
              </a:spcBef>
            </a:pPr>
            <a:r>
              <a:rPr lang="en-US" sz="1050" dirty="0"/>
              <a:t>There are a number of aspects to a Minister’s role in ensuring there is an effective board with the requisite skills in place: appointment, reappointment, and removal of board members </a:t>
            </a:r>
          </a:p>
          <a:p>
            <a:r>
              <a:rPr lang="en-US" sz="1050" dirty="0"/>
              <a:t>Participation in setting the direction of Crown entities may include setting the direction for </a:t>
            </a:r>
            <a:r>
              <a:rPr lang="en-US" sz="1050" i="1" dirty="0"/>
              <a:t>multiple</a:t>
            </a:r>
            <a:r>
              <a:rPr lang="en-US" sz="1050" dirty="0"/>
              <a:t> agencies in a sector.</a:t>
            </a:r>
          </a:p>
          <a:p>
            <a:pPr>
              <a:spcBef>
                <a:spcPts val="1200"/>
              </a:spcBef>
            </a:pPr>
            <a:r>
              <a:rPr lang="en-US" sz="1050" dirty="0">
                <a:solidFill>
                  <a:srgbClr val="FF9933"/>
                </a:solidFill>
              </a:rPr>
              <a:t>The </a:t>
            </a:r>
            <a:r>
              <a:rPr lang="en-US" sz="1050" b="1" dirty="0">
                <a:solidFill>
                  <a:srgbClr val="FF9933"/>
                </a:solidFill>
              </a:rPr>
              <a:t>Minister of Finance:</a:t>
            </a:r>
            <a:endParaRPr lang="en-US" sz="1050" dirty="0"/>
          </a:p>
          <a:p>
            <a:pPr marL="180975" indent="-180975">
              <a:buFont typeface="Arial" pitchFamily="34" charset="0"/>
              <a:buChar char="•"/>
            </a:pPr>
            <a:r>
              <a:rPr lang="en-US" sz="1050" dirty="0"/>
              <a:t>has oversight of the government’s fiscal and economic interests</a:t>
            </a:r>
          </a:p>
          <a:p>
            <a:pPr marL="180975" indent="-180975">
              <a:buFont typeface="Arial" pitchFamily="34" charset="0"/>
              <a:buChar char="•"/>
            </a:pPr>
            <a:r>
              <a:rPr lang="en-US" sz="1050" dirty="0"/>
              <a:t>has statutory responsibilities under the Crown Entities Act</a:t>
            </a:r>
          </a:p>
          <a:p>
            <a:pPr marL="180975" indent="-180975">
              <a:buFont typeface="Arial" pitchFamily="34" charset="0"/>
              <a:buChar char="•"/>
            </a:pPr>
            <a:r>
              <a:rPr lang="en-US" sz="1050" dirty="0"/>
              <a:t>is a shareholding Minister for Crown entity companies.</a:t>
            </a:r>
          </a:p>
          <a:p>
            <a:pPr>
              <a:spcBef>
                <a:spcPts val="1200"/>
              </a:spcBef>
            </a:pPr>
            <a:r>
              <a:rPr lang="en-US" sz="1050" dirty="0">
                <a:solidFill>
                  <a:srgbClr val="FF9933"/>
                </a:solidFill>
              </a:rPr>
              <a:t>The </a:t>
            </a:r>
            <a:r>
              <a:rPr lang="en-US" sz="1050" b="1" dirty="0">
                <a:solidFill>
                  <a:srgbClr val="FF9933"/>
                </a:solidFill>
              </a:rPr>
              <a:t>Minister for the Public Service</a:t>
            </a:r>
            <a:endParaRPr lang="en-US" sz="1050" dirty="0"/>
          </a:p>
          <a:p>
            <a:pPr marL="180975" indent="-180975">
              <a:buFont typeface="Arial" pitchFamily="34" charset="0"/>
              <a:buChar char="•"/>
            </a:pPr>
            <a:r>
              <a:rPr lang="en-US" sz="1050" dirty="0"/>
              <a:t>has responsibility for all public services and the Public Service Commission which administers the Crown Entities Act (except Part 4 – administered by the Treasury)</a:t>
            </a:r>
          </a:p>
          <a:p>
            <a:pPr marL="180975" indent="-180975">
              <a:buFont typeface="Arial" pitchFamily="34" charset="0"/>
              <a:buChar char="•"/>
            </a:pPr>
            <a:r>
              <a:rPr lang="en-US" sz="1050" dirty="0"/>
              <a:t>can request Crown entities to supply information for the purpose of assessing the capability and performance of the public service (the request can only be made to a group comprising at least 3 Crown entities with at least 1 significant characteristic in common).</a:t>
            </a:r>
          </a:p>
          <a:p>
            <a:pPr>
              <a:spcBef>
                <a:spcPts val="1200"/>
              </a:spcBef>
            </a:pPr>
            <a:r>
              <a:rPr lang="en-US" sz="1050" dirty="0"/>
              <a:t>Together, these two Ministers may jointly direct all Crown entities to comply with specified requirements for the purpose of supporting a ‘whole of government approach’ (s.107</a:t>
            </a:r>
            <a:r>
              <a:rPr lang="en-US" sz="1050" baseline="0" dirty="0"/>
              <a:t> CEA)</a:t>
            </a:r>
            <a:r>
              <a:rPr lang="en-US" sz="1050" dirty="0"/>
              <a:t>.</a:t>
            </a:r>
          </a:p>
          <a:p>
            <a:pPr>
              <a:buFontTx/>
              <a:buChar char="•"/>
            </a:pPr>
            <a:endParaRPr lang="en-US" sz="1050" dirty="0"/>
          </a:p>
          <a:p>
            <a:endParaRPr lang="en-NZ" sz="1050" dirty="0"/>
          </a:p>
        </p:txBody>
      </p:sp>
      <p:sp>
        <p:nvSpPr>
          <p:cNvPr id="4" name="Slide Number Placeholder 3"/>
          <p:cNvSpPr>
            <a:spLocks noGrp="1"/>
          </p:cNvSpPr>
          <p:nvPr>
            <p:ph type="sldNum" sz="quarter" idx="5"/>
          </p:nvPr>
        </p:nvSpPr>
        <p:spPr/>
        <p:txBody>
          <a:bodyPr/>
          <a:lstStyle/>
          <a:p>
            <a:fld id="{3B266993-375F-48B6-8DD0-BAB5B05FD4A7}" type="slidenum">
              <a:rPr lang="en-NZ" smtClean="0"/>
              <a:t>14</a:t>
            </a:fld>
            <a:endParaRPr lang="en-NZ"/>
          </a:p>
        </p:txBody>
      </p:sp>
    </p:spTree>
    <p:extLst>
      <p:ext uri="{BB962C8B-B14F-4D97-AF65-F5344CB8AC3E}">
        <p14:creationId xmlns:p14="http://schemas.microsoft.com/office/powerpoint/2010/main" val="2323873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a:t>In a broad sense, Ministers expect boards to:</a:t>
            </a:r>
          </a:p>
          <a:p>
            <a:pPr marL="180975" indent="-180975">
              <a:buFont typeface="Arial" pitchFamily="34" charset="0"/>
              <a:buChar char="•"/>
            </a:pPr>
            <a:r>
              <a:rPr lang="en-AU" sz="1200"/>
              <a:t>be sensitive to the demand for accountability placed on responsible Ministers from both Parliament and taxpayers who hold responsible Ministers directly answerable for the performance of Crown entities </a:t>
            </a:r>
          </a:p>
          <a:p>
            <a:pPr marL="180975" indent="-180975">
              <a:buFont typeface="Arial" pitchFamily="34" charset="0"/>
              <a:buChar char="•"/>
            </a:pPr>
            <a:r>
              <a:rPr lang="en-AU" sz="1200"/>
              <a:t>accept that the Crown has interests wider than those of ordinary shareholders in private companies</a:t>
            </a:r>
          </a:p>
          <a:p>
            <a:pPr marL="180975" indent="-180975">
              <a:buFont typeface="Arial" pitchFamily="34" charset="0"/>
              <a:buChar char="•"/>
            </a:pPr>
            <a:r>
              <a:rPr lang="en-AU" sz="1200"/>
              <a:t>understand wider Government policy issues as part of their decision-making</a:t>
            </a:r>
          </a:p>
          <a:p>
            <a:pPr marL="180975" indent="-180975">
              <a:buFont typeface="Arial" pitchFamily="34" charset="0"/>
              <a:buChar char="•"/>
            </a:pPr>
            <a:r>
              <a:rPr lang="en-AU" sz="1200"/>
              <a:t>be aware of the potential implications of organisation-specific issues on the Crown and/or its balance sheet.</a:t>
            </a:r>
          </a:p>
          <a:p>
            <a:pPr>
              <a:lnSpc>
                <a:spcPct val="95000"/>
              </a:lnSpc>
              <a:spcBef>
                <a:spcPts val="1200"/>
              </a:spcBef>
            </a:pPr>
            <a:r>
              <a:rPr lang="en-AU" sz="1200"/>
              <a:t>The collective and individual duties of board members are set out in the Crown Entities Act and are covered separately</a:t>
            </a:r>
          </a:p>
          <a:p>
            <a:pPr>
              <a:spcBef>
                <a:spcPts val="1200"/>
              </a:spcBef>
            </a:pPr>
            <a:r>
              <a:rPr lang="en-AU" sz="1200" b="1"/>
              <a:t>Discuss</a:t>
            </a:r>
            <a:r>
              <a:rPr lang="en-AU" sz="1200"/>
              <a:t>: are there any other realistic expectations a Minister should have of the boards they appoint?  Which of these would you think would be more important to a Minister? – These discussions will often be entity/portfolio or sector specific</a:t>
            </a:r>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15</a:t>
            </a:fld>
            <a:endParaRPr lang="en-NZ"/>
          </a:p>
        </p:txBody>
      </p:sp>
    </p:spTree>
    <p:extLst>
      <p:ext uri="{BB962C8B-B14F-4D97-AF65-F5344CB8AC3E}">
        <p14:creationId xmlns:p14="http://schemas.microsoft.com/office/powerpoint/2010/main" val="1716439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spcAft>
                <a:spcPts val="0"/>
              </a:spcAft>
            </a:pPr>
            <a:r>
              <a:rPr lang="en-AU" sz="1200"/>
              <a:t>Ministers expect to be informed well in advance </a:t>
            </a:r>
            <a:r>
              <a:rPr lang="en-US" sz="1200"/>
              <a:t>(either directly or through the monitoring department)</a:t>
            </a:r>
            <a:r>
              <a:rPr lang="en-AU" sz="1200"/>
              <a:t> of </a:t>
            </a:r>
            <a:r>
              <a:rPr lang="en-US" sz="1200"/>
              <a:t>any issue arising within an entity </a:t>
            </a:r>
            <a:r>
              <a:rPr lang="en-AU" sz="1200"/>
              <a:t>that may be contentious in the public arena, whether the issue is inside or outside the relevant legislation and/or policy. Boards should avoid ‘drip-feeding’ this information: it is better for Ministers to have the full story as early as possible. </a:t>
            </a:r>
          </a:p>
          <a:p>
            <a:pPr>
              <a:lnSpc>
                <a:spcPct val="90000"/>
              </a:lnSpc>
              <a:spcBef>
                <a:spcPts val="1200"/>
              </a:spcBef>
            </a:pPr>
            <a:r>
              <a:rPr lang="en-US" sz="1200"/>
              <a:t>Boards (particularly Chairs) need to be proactive on this. If in doubt, communicate!</a:t>
            </a:r>
          </a:p>
          <a:p>
            <a:pPr>
              <a:lnSpc>
                <a:spcPct val="90000"/>
              </a:lnSpc>
            </a:pPr>
            <a:r>
              <a:rPr lang="en-NZ" sz="1200"/>
              <a:t>Boards should have a reasonable expectation that Ministers will reciprocate in terms of ‘no surprises’.</a:t>
            </a:r>
          </a:p>
          <a:p>
            <a:pPr>
              <a:lnSpc>
                <a:spcPct val="90000"/>
              </a:lnSpc>
              <a:spcBef>
                <a:spcPts val="1200"/>
              </a:spcBef>
            </a:pPr>
            <a:r>
              <a:rPr lang="en-AU" sz="1200" b="1"/>
              <a:t>Trusted working relationships between Minister/Minister’s office/Crown entity board and chief executive/monitoring department are essential, so that all parties have the confidence to make their concerns known.</a:t>
            </a:r>
          </a:p>
          <a:p>
            <a:pPr>
              <a:lnSpc>
                <a:spcPct val="90000"/>
              </a:lnSpc>
              <a:spcBef>
                <a:spcPts val="1200"/>
              </a:spcBef>
            </a:pPr>
            <a:r>
              <a:rPr lang="en-AU" sz="1200"/>
              <a:t>While monitoring departments need to be kept in the loop, it is not their role to ‘filter’ such information going to the Minister.</a:t>
            </a:r>
          </a:p>
          <a:p>
            <a:pPr>
              <a:lnSpc>
                <a:spcPct val="90000"/>
              </a:lnSpc>
            </a:pPr>
            <a:endParaRPr lang="en-AU" sz="1200" b="1"/>
          </a:p>
          <a:p>
            <a:pPr>
              <a:lnSpc>
                <a:spcPct val="90000"/>
              </a:lnSpc>
            </a:pPr>
            <a:endParaRPr lang="en-AU" sz="1200"/>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16</a:t>
            </a:fld>
            <a:endParaRPr lang="en-NZ"/>
          </a:p>
        </p:txBody>
      </p:sp>
    </p:spTree>
    <p:extLst>
      <p:ext uri="{BB962C8B-B14F-4D97-AF65-F5344CB8AC3E}">
        <p14:creationId xmlns:p14="http://schemas.microsoft.com/office/powerpoint/2010/main" val="2849364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some instances, Ministers may wish to have explicit agreements in place with </a:t>
            </a:r>
            <a:r>
              <a:rPr lang="en-US" err="1"/>
              <a:t>thire</a:t>
            </a:r>
            <a:r>
              <a:rPr lang="en-US"/>
              <a:t> monitoring department setting out the Minister’s monitoring expectations. </a:t>
            </a:r>
          </a:p>
          <a:p>
            <a:pPr>
              <a:spcBef>
                <a:spcPts val="1200"/>
              </a:spcBef>
            </a:pPr>
            <a:r>
              <a:rPr lang="en-US"/>
              <a:t>Monitoring departments are expected to focus monitoring activity on major opportunities and risks.  Monitoring should be proportionate to:</a:t>
            </a:r>
          </a:p>
          <a:p>
            <a:pPr marL="180975" indent="-180975">
              <a:buFont typeface="Arial" pitchFamily="34" charset="0"/>
              <a:buChar char="•"/>
            </a:pPr>
            <a:r>
              <a:rPr lang="en-US"/>
              <a:t>the Minister's needs</a:t>
            </a:r>
          </a:p>
          <a:p>
            <a:pPr marL="180975" indent="-180975">
              <a:buFont typeface="Arial" pitchFamily="34" charset="0"/>
              <a:buChar char="•"/>
            </a:pPr>
            <a:r>
              <a:rPr lang="en-US"/>
              <a:t>the scale of investment in, and spending on, Crown entities</a:t>
            </a:r>
          </a:p>
          <a:p>
            <a:pPr marL="180975" indent="-180975">
              <a:buFont typeface="Arial" pitchFamily="34" charset="0"/>
              <a:buChar char="•"/>
            </a:pPr>
            <a:r>
              <a:rPr lang="en-US"/>
              <a:t>the risk posed by Crown entities</a:t>
            </a:r>
          </a:p>
          <a:p>
            <a:pPr marL="180975" indent="-180975">
              <a:buFont typeface="Arial" pitchFamily="34" charset="0"/>
              <a:buChar char="•"/>
            </a:pPr>
            <a:r>
              <a:rPr lang="en-US"/>
              <a:t>opportunities that could be </a:t>
            </a:r>
            <a:r>
              <a:rPr lang="en-US" err="1"/>
              <a:t>realised</a:t>
            </a:r>
            <a:r>
              <a:rPr lang="en-US"/>
              <a:t> across the Minister's area of responsibility.</a:t>
            </a:r>
          </a:p>
          <a:p>
            <a:pPr marL="180975" indent="-180975">
              <a:buFont typeface="Arial" pitchFamily="34" charset="0"/>
              <a:buChar char="•"/>
            </a:pPr>
            <a:endParaRPr lang="en-US"/>
          </a:p>
          <a:p>
            <a:r>
              <a:rPr lang="en-US"/>
              <a:t>The monitor should not be trying to duplicate the board’s work</a:t>
            </a:r>
          </a:p>
          <a:p>
            <a:pPr lvl="1">
              <a:buFontTx/>
              <a:buChar char="•"/>
            </a:pPr>
            <a:endParaRPr lang="en-US"/>
          </a:p>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17</a:t>
            </a:fld>
            <a:endParaRPr lang="en-NZ"/>
          </a:p>
        </p:txBody>
      </p:sp>
    </p:spTree>
    <p:extLst>
      <p:ext uri="{BB962C8B-B14F-4D97-AF65-F5344CB8AC3E}">
        <p14:creationId xmlns:p14="http://schemas.microsoft.com/office/powerpoint/2010/main" val="1093926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0" i="0" dirty="0">
                <a:solidFill>
                  <a:srgbClr val="000000"/>
                </a:solidFill>
                <a:effectLst/>
                <a:latin typeface="Source Sans Pro" panose="020B0503030403020204" pitchFamily="34" charset="0"/>
              </a:rPr>
              <a:t>Of the Crown entities, Crown agents are closest to government. They give effect to government policy, include core public-facing service delivery, and often need to work closely with public service departments to deliver public services. It makes sense for all Crown agents and public service agencies to be unified under a common purpose and common principles and values.</a:t>
            </a:r>
          </a:p>
          <a:p>
            <a:pPr algn="l"/>
            <a:r>
              <a:rPr lang="en-US" sz="1200" b="0" i="0" dirty="0">
                <a:solidFill>
                  <a:srgbClr val="000000"/>
                </a:solidFill>
                <a:effectLst/>
                <a:latin typeface="Source Sans Pro" panose="020B0503030403020204" pitchFamily="34" charset="0"/>
              </a:rPr>
              <a:t>The Public Service Act includes provisions across five key areas that will help the public service join up services around New Zealanders’ needs and secure public trust and confidence, so it remains well placed to serve New Zealand in the future. The five areas are: </a:t>
            </a:r>
          </a:p>
          <a:p>
            <a:pPr algn="l">
              <a:buFont typeface="Arial" panose="020B0604020202020204" pitchFamily="34" charset="0"/>
              <a:buChar char="•"/>
            </a:pPr>
            <a:r>
              <a:rPr lang="en-US" sz="1200" b="0" i="0" dirty="0">
                <a:solidFill>
                  <a:srgbClr val="000000"/>
                </a:solidFill>
                <a:effectLst/>
                <a:latin typeface="Source Sans Pro" panose="020B0503030403020204" pitchFamily="34" charset="0"/>
              </a:rPr>
              <a:t>A unified public service</a:t>
            </a:r>
          </a:p>
          <a:p>
            <a:pPr algn="l">
              <a:buFont typeface="Arial" panose="020B0604020202020204" pitchFamily="34" charset="0"/>
              <a:buChar char="•"/>
            </a:pPr>
            <a:r>
              <a:rPr lang="en-US" sz="1200" b="0" i="0" dirty="0">
                <a:solidFill>
                  <a:srgbClr val="000000"/>
                </a:solidFill>
                <a:effectLst/>
                <a:latin typeface="Source Sans Pro" panose="020B0503030403020204" pitchFamily="34" charset="0"/>
              </a:rPr>
              <a:t>Strengthening the Crown’s relationships with Māori</a:t>
            </a:r>
          </a:p>
          <a:p>
            <a:pPr algn="l">
              <a:buFont typeface="Arial" panose="020B0604020202020204" pitchFamily="34" charset="0"/>
              <a:buChar char="•"/>
            </a:pPr>
            <a:r>
              <a:rPr lang="en-US" sz="1200" b="0" i="0" dirty="0">
                <a:solidFill>
                  <a:srgbClr val="000000"/>
                </a:solidFill>
                <a:effectLst/>
                <a:latin typeface="Source Sans Pro" panose="020B0503030403020204" pitchFamily="34" charset="0"/>
              </a:rPr>
              <a:t>Employment and workforce</a:t>
            </a:r>
          </a:p>
          <a:p>
            <a:pPr algn="l">
              <a:buFont typeface="Arial" panose="020B0604020202020204" pitchFamily="34" charset="0"/>
              <a:buChar char="•"/>
            </a:pPr>
            <a:r>
              <a:rPr lang="en-US" sz="1200" b="0" i="0" dirty="0">
                <a:solidFill>
                  <a:srgbClr val="000000"/>
                </a:solidFill>
                <a:effectLst/>
                <a:latin typeface="Source Sans Pro" panose="020B0503030403020204" pitchFamily="34" charset="0"/>
              </a:rPr>
              <a:t>Leadership</a:t>
            </a:r>
          </a:p>
          <a:p>
            <a:pPr algn="l">
              <a:buFont typeface="Arial" panose="020B0604020202020204" pitchFamily="34" charset="0"/>
              <a:buChar char="•"/>
            </a:pPr>
            <a:r>
              <a:rPr lang="en-US" sz="1200" b="0" i="0" dirty="0" err="1">
                <a:solidFill>
                  <a:srgbClr val="000000"/>
                </a:solidFill>
                <a:effectLst/>
                <a:latin typeface="Source Sans Pro" panose="020B0503030403020204" pitchFamily="34" charset="0"/>
              </a:rPr>
              <a:t>Organisational</a:t>
            </a:r>
            <a:r>
              <a:rPr lang="en-US" sz="1200" b="0" i="0" dirty="0">
                <a:solidFill>
                  <a:srgbClr val="000000"/>
                </a:solidFill>
                <a:effectLst/>
                <a:latin typeface="Source Sans Pro" panose="020B0503030403020204" pitchFamily="34" charset="0"/>
              </a:rPr>
              <a:t> flexibility</a:t>
            </a:r>
            <a:endParaRPr lang="en-NZ" dirty="0"/>
          </a:p>
          <a:p>
            <a:endParaRPr lang="en-NZ" dirty="0"/>
          </a:p>
        </p:txBody>
      </p:sp>
      <p:sp>
        <p:nvSpPr>
          <p:cNvPr id="4" name="Slide Number Placeholder 3"/>
          <p:cNvSpPr>
            <a:spLocks noGrp="1"/>
          </p:cNvSpPr>
          <p:nvPr>
            <p:ph type="sldNum" sz="quarter" idx="5"/>
          </p:nvPr>
        </p:nvSpPr>
        <p:spPr/>
        <p:txBody>
          <a:bodyPr/>
          <a:lstStyle/>
          <a:p>
            <a:fld id="{3B266993-375F-48B6-8DD0-BAB5B05FD4A7}" type="slidenum">
              <a:rPr lang="en-NZ" smtClean="0"/>
              <a:t>18</a:t>
            </a:fld>
            <a:endParaRPr lang="en-NZ"/>
          </a:p>
        </p:txBody>
      </p:sp>
    </p:spTree>
    <p:extLst>
      <p:ext uri="{BB962C8B-B14F-4D97-AF65-F5344CB8AC3E}">
        <p14:creationId xmlns:p14="http://schemas.microsoft.com/office/powerpoint/2010/main" val="39543010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19</a:t>
            </a:fld>
            <a:endParaRPr lang="en-NZ"/>
          </a:p>
        </p:txBody>
      </p:sp>
    </p:spTree>
    <p:extLst>
      <p:ext uri="{BB962C8B-B14F-4D97-AF65-F5344CB8AC3E}">
        <p14:creationId xmlns:p14="http://schemas.microsoft.com/office/powerpoint/2010/main" val="2779832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050"/>
              <a:t>This and the next two slides contrast public sector and private sector governance. The differences are explored in more detail further on – but for now, set the scene for thinking about your role as a Crown entity board member</a:t>
            </a:r>
          </a:p>
        </p:txBody>
      </p:sp>
      <p:sp>
        <p:nvSpPr>
          <p:cNvPr id="4" name="Slide Number Placeholder 3"/>
          <p:cNvSpPr>
            <a:spLocks noGrp="1"/>
          </p:cNvSpPr>
          <p:nvPr>
            <p:ph type="sldNum" sz="quarter" idx="5"/>
          </p:nvPr>
        </p:nvSpPr>
        <p:spPr/>
        <p:txBody>
          <a:bodyPr/>
          <a:lstStyle/>
          <a:p>
            <a:fld id="{3B266993-375F-48B6-8DD0-BAB5B05FD4A7}" type="slidenum">
              <a:rPr lang="en-NZ" smtClean="0"/>
              <a:t>2</a:t>
            </a:fld>
            <a:endParaRPr lang="en-NZ"/>
          </a:p>
        </p:txBody>
      </p:sp>
    </p:spTree>
    <p:extLst>
      <p:ext uri="{BB962C8B-B14F-4D97-AF65-F5344CB8AC3E}">
        <p14:creationId xmlns:p14="http://schemas.microsoft.com/office/powerpoint/2010/main" val="4134324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sz="1050"/>
          </a:p>
        </p:txBody>
      </p:sp>
      <p:sp>
        <p:nvSpPr>
          <p:cNvPr id="4" name="Slide Number Placeholder 3"/>
          <p:cNvSpPr>
            <a:spLocks noGrp="1"/>
          </p:cNvSpPr>
          <p:nvPr>
            <p:ph type="sldNum" sz="quarter" idx="5"/>
          </p:nvPr>
        </p:nvSpPr>
        <p:spPr/>
        <p:txBody>
          <a:bodyPr/>
          <a:lstStyle/>
          <a:p>
            <a:fld id="{3B266993-375F-48B6-8DD0-BAB5B05FD4A7}" type="slidenum">
              <a:rPr lang="en-NZ" smtClean="0"/>
              <a:t>3</a:t>
            </a:fld>
            <a:endParaRPr lang="en-NZ"/>
          </a:p>
        </p:txBody>
      </p:sp>
    </p:spTree>
    <p:extLst>
      <p:ext uri="{BB962C8B-B14F-4D97-AF65-F5344CB8AC3E}">
        <p14:creationId xmlns:p14="http://schemas.microsoft.com/office/powerpoint/2010/main" val="1930266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94447" y="3271381"/>
            <a:ext cx="9009529" cy="3371466"/>
          </a:xfrm>
        </p:spPr>
        <p:txBody>
          <a:bodyPr/>
          <a:lstStyle/>
          <a:p>
            <a:pPr algn="l"/>
            <a:r>
              <a:rPr lang="en-US" sz="1100" b="0" i="0" dirty="0">
                <a:solidFill>
                  <a:srgbClr val="000000"/>
                </a:solidFill>
                <a:effectLst/>
                <a:latin typeface="Source Sans Pro" panose="020B0503030403020204" pitchFamily="34" charset="0"/>
              </a:rPr>
              <a:t>Crown entities are legally separate from the Crown - in some cases a court may decide that the Crown is liable for the agency. This will depend largely on its statutory functions and the extent of control exercised over the entity by Ministers and other central government agencies. Every board should spend time discussing these matters as they relate to themselves and their employees, preferably with the assistance of a trained specialist, perhaps the entity's legal advisor.</a:t>
            </a:r>
          </a:p>
          <a:p>
            <a:pPr algn="l"/>
            <a:r>
              <a:rPr lang="en-US" sz="1100" b="1" i="0" dirty="0">
                <a:solidFill>
                  <a:srgbClr val="6B7783"/>
                </a:solidFill>
                <a:effectLst/>
                <a:latin typeface="Source Sans Pro" panose="020B0503030403020204" pitchFamily="34" charset="0"/>
              </a:rPr>
              <a:t>Protection from liability</a:t>
            </a:r>
          </a:p>
          <a:p>
            <a:pPr algn="l"/>
            <a:r>
              <a:rPr lang="en-US" sz="1100" b="0" i="0" dirty="0">
                <a:solidFill>
                  <a:srgbClr val="000000"/>
                </a:solidFill>
                <a:effectLst/>
                <a:latin typeface="Source Sans Pro" panose="020B0503030403020204" pitchFamily="34" charset="0"/>
              </a:rPr>
              <a:t>S120 of the Crown Entities Act (the Act) provides that a member is not liable for any liability (civil or criminal) of the entity by reason only of being a board member.</a:t>
            </a:r>
          </a:p>
          <a:p>
            <a:pPr algn="l"/>
            <a:r>
              <a:rPr lang="en-US" sz="1100" b="1" i="0" dirty="0">
                <a:solidFill>
                  <a:srgbClr val="6B7783"/>
                </a:solidFill>
                <a:effectLst/>
                <a:latin typeface="Source Sans Pro" panose="020B0503030403020204" pitchFamily="34" charset="0"/>
              </a:rPr>
              <a:t>Extent of immunity</a:t>
            </a:r>
          </a:p>
          <a:p>
            <a:pPr algn="l"/>
            <a:r>
              <a:rPr lang="en-US" sz="1100" b="0" i="0" dirty="0">
                <a:solidFill>
                  <a:srgbClr val="000000"/>
                </a:solidFill>
                <a:effectLst/>
                <a:latin typeface="Source Sans Pro" panose="020B0503030403020204" pitchFamily="34" charset="0"/>
              </a:rPr>
              <a:t>The Crown entity itself has no 'blanket' immunity; nor do members, employees, or office holders have immunity from criminal liability.</a:t>
            </a:r>
          </a:p>
          <a:p>
            <a:pPr algn="l"/>
            <a:r>
              <a:rPr lang="en-US" sz="1100" b="0" i="0" dirty="0">
                <a:solidFill>
                  <a:srgbClr val="000000"/>
                </a:solidFill>
                <a:effectLst/>
                <a:latin typeface="Source Sans Pro" panose="020B0503030403020204" pitchFamily="34" charset="0"/>
              </a:rPr>
              <a:t>However, the Act does provide that where a board member (office holder or employee) acts in good faith and in performance, or intended performance, of the entity's functions, that board member is immune from civil liability in respect of that act or omission unless:</a:t>
            </a:r>
          </a:p>
          <a:p>
            <a:pPr lvl="1">
              <a:buFont typeface="Arial" panose="020B0604020202020204" pitchFamily="34" charset="0"/>
              <a:buChar char="•"/>
            </a:pPr>
            <a:r>
              <a:rPr lang="en-US" sz="1100" b="0" i="0" dirty="0">
                <a:solidFill>
                  <a:srgbClr val="000000"/>
                </a:solidFill>
                <a:effectLst/>
                <a:latin typeface="Source Sans Pro" panose="020B0503030403020204" pitchFamily="34" charset="0"/>
              </a:rPr>
              <a:t>it is also a breach of an individual duty of a board member under any of ss. 53 to 57 of the Act (s. 121 Act); or</a:t>
            </a:r>
          </a:p>
          <a:p>
            <a:pPr lvl="1">
              <a:buFont typeface="Arial" panose="020B0604020202020204" pitchFamily="34" charset="0"/>
              <a:buChar char="•"/>
            </a:pPr>
            <a:r>
              <a:rPr lang="en-US" sz="1100" b="0" i="0" dirty="0">
                <a:solidFill>
                  <a:srgbClr val="000000"/>
                </a:solidFill>
                <a:effectLst/>
                <a:latin typeface="Source Sans Pro" panose="020B0503030403020204" pitchFamily="34" charset="0"/>
              </a:rPr>
              <a:t>the responsible Minister or entity personnel apply to the court for an order to ensure a member's compliance with the law (s. 60 Act).</a:t>
            </a:r>
          </a:p>
          <a:p>
            <a:pPr algn="l"/>
            <a:r>
              <a:rPr lang="en-US" sz="1100" dirty="0">
                <a:solidFill>
                  <a:srgbClr val="000000"/>
                </a:solidFill>
                <a:latin typeface="Source Sans Pro" panose="020B0503030403020204" pitchFamily="34" charset="0"/>
              </a:rPr>
              <a:t>The Act provides that members of an entity are immune from civil liability unless they have breached an individual duty set out in the Act. It also contains express powers for a board to indemnify its members, employees, office holders and committee members at the board's discretion for acts or omissions done in good faith and in the performance or intended performance of the entity's functions (s. 122). </a:t>
            </a:r>
          </a:p>
          <a:p>
            <a:pPr algn="l"/>
            <a:r>
              <a:rPr lang="en-US" sz="1100" dirty="0">
                <a:solidFill>
                  <a:srgbClr val="000000"/>
                </a:solidFill>
                <a:latin typeface="Source Sans Pro" panose="020B0503030403020204" pitchFamily="34" charset="0"/>
              </a:rPr>
              <a:t>[For more information on indemnity see Chapter 19 of the Resource for Preparation of Governance Manuals in the Commission website]</a:t>
            </a:r>
          </a:p>
          <a:p>
            <a:endParaRPr lang="en-NZ" sz="1050"/>
          </a:p>
        </p:txBody>
      </p:sp>
      <p:sp>
        <p:nvSpPr>
          <p:cNvPr id="4" name="Slide Number Placeholder 3"/>
          <p:cNvSpPr>
            <a:spLocks noGrp="1"/>
          </p:cNvSpPr>
          <p:nvPr>
            <p:ph type="sldNum" sz="quarter" idx="5"/>
          </p:nvPr>
        </p:nvSpPr>
        <p:spPr/>
        <p:txBody>
          <a:bodyPr/>
          <a:lstStyle/>
          <a:p>
            <a:fld id="{3B266993-375F-48B6-8DD0-BAB5B05FD4A7}" type="slidenum">
              <a:rPr lang="en-NZ" smtClean="0"/>
              <a:t>4</a:t>
            </a:fld>
            <a:endParaRPr lang="en-NZ"/>
          </a:p>
        </p:txBody>
      </p:sp>
    </p:spTree>
    <p:extLst>
      <p:ext uri="{BB962C8B-B14F-4D97-AF65-F5344CB8AC3E}">
        <p14:creationId xmlns:p14="http://schemas.microsoft.com/office/powerpoint/2010/main" val="2550025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sz="1000" b="1" i="1"/>
              <a:t>Parliament (the Legislative Branch)</a:t>
            </a:r>
            <a:endParaRPr lang="en-US" sz="1000"/>
          </a:p>
          <a:p>
            <a:pPr>
              <a:lnSpc>
                <a:spcPct val="90000"/>
              </a:lnSpc>
              <a:spcBef>
                <a:spcPts val="0"/>
              </a:spcBef>
            </a:pPr>
            <a:r>
              <a:rPr lang="en-US" sz="1000"/>
              <a:t>New Zealand is a constitutional monarchy. The Sovereign, through her representative the Governor-General, is the Head of State (State authority is known therefore as The Crown). However, the powers exercised by the Queen and the Governor-General are done so on the advice, and with the support, of elected representatives of the people. New Zealand operates in effect as a Parliamentary democracy.  </a:t>
            </a:r>
          </a:p>
          <a:p>
            <a:pPr>
              <a:lnSpc>
                <a:spcPct val="90000"/>
              </a:lnSpc>
            </a:pPr>
            <a:r>
              <a:rPr lang="en-US" sz="1000"/>
              <a:t>The House of Representatives makes laws, though they must be assented to by the Sovereign’s representative before being enforceable. The House holds the government of the day to account and </a:t>
            </a:r>
            <a:r>
              <a:rPr lang="en-US" sz="1000" err="1"/>
              <a:t>scrutinises</a:t>
            </a:r>
            <a:r>
              <a:rPr lang="en-US" sz="1000"/>
              <a:t> its performance on behalf of the people of New Zealand.</a:t>
            </a:r>
          </a:p>
          <a:p>
            <a:pPr>
              <a:lnSpc>
                <a:spcPct val="90000"/>
              </a:lnSpc>
              <a:spcBef>
                <a:spcPts val="600"/>
              </a:spcBef>
            </a:pPr>
            <a:r>
              <a:rPr lang="en-US" sz="1000" b="1" i="1"/>
              <a:t>The Executive</a:t>
            </a:r>
            <a:endParaRPr lang="en-US" sz="1000"/>
          </a:p>
          <a:p>
            <a:pPr>
              <a:lnSpc>
                <a:spcPct val="90000"/>
              </a:lnSpc>
              <a:spcBef>
                <a:spcPts val="0"/>
              </a:spcBef>
            </a:pPr>
            <a:r>
              <a:rPr lang="en-US" sz="1000"/>
              <a:t>Crown entities are instruments within the Executive Branch.</a:t>
            </a:r>
          </a:p>
          <a:p>
            <a:pPr>
              <a:lnSpc>
                <a:spcPct val="90000"/>
              </a:lnSpc>
            </a:pPr>
            <a:r>
              <a:rPr lang="en-US" sz="1000"/>
              <a:t>After each election the party (or grouping of parties) that holds sufficient seats to be assured of the confidence of the House of Representatives will become the Government of the day.  From that party or parties are appointed the Ministers of the Crown, who assume specific responsibilities in relation to the operations of the state, including the funding of these operations. </a:t>
            </a:r>
          </a:p>
          <a:p>
            <a:pPr>
              <a:lnSpc>
                <a:spcPct val="90000"/>
              </a:lnSpc>
            </a:pPr>
            <a:r>
              <a:rPr lang="en-US" sz="1000"/>
              <a:t>Ministers are supported by government departments or Ministries whose roles include policy advice and briefings, assistance in the discharge of Ministerial obligations in relation to </a:t>
            </a:r>
            <a:r>
              <a:rPr lang="en-US" sz="1000" err="1"/>
              <a:t>organisations</a:t>
            </a:r>
            <a:r>
              <a:rPr lang="en-US" sz="1000"/>
              <a:t> owned or funded by the Crown, and administration of appropriations on behalf</a:t>
            </a:r>
            <a:r>
              <a:rPr lang="en-US" sz="1000" baseline="0"/>
              <a:t> of </a:t>
            </a:r>
            <a:r>
              <a:rPr lang="en-US" sz="1000"/>
              <a:t>Ministers.   </a:t>
            </a:r>
          </a:p>
          <a:p>
            <a:pPr>
              <a:lnSpc>
                <a:spcPct val="90000"/>
              </a:lnSpc>
            </a:pPr>
            <a:r>
              <a:rPr lang="en-US" sz="1000"/>
              <a:t>Public Service departments are explicitly apolitical: they serve the policy interests of the Government of the day but do not involve themselves in politics.  Crown owned </a:t>
            </a:r>
            <a:r>
              <a:rPr lang="en-US" sz="1000" err="1"/>
              <a:t>organisations</a:t>
            </a:r>
            <a:r>
              <a:rPr lang="en-US" sz="1000"/>
              <a:t> such as Crown entities are established by Parliament through legislation: they set their strategic direction in accordance with the interests of the Crown as well as the terms of this legislation. They are not subject to the political imperatives of the party to which their ‘responsible’ Minister belongs.</a:t>
            </a:r>
          </a:p>
          <a:p>
            <a:pPr>
              <a:lnSpc>
                <a:spcPct val="90000"/>
              </a:lnSpc>
            </a:pPr>
            <a:r>
              <a:rPr lang="en-US" sz="1000"/>
              <a:t>Ministers, together with their departments, form what is known as the Executive Branch of government.  Ministers form the </a:t>
            </a:r>
            <a:r>
              <a:rPr lang="en-US" sz="1000" b="1" i="1"/>
              <a:t>Executive Council</a:t>
            </a:r>
            <a:r>
              <a:rPr lang="en-US" sz="1000"/>
              <a:t>, where Ministers act as advisors to the Governor-General,</a:t>
            </a:r>
            <a:r>
              <a:rPr lang="en-US" sz="1000" baseline="0"/>
              <a:t> who presides over the Executive Council.</a:t>
            </a:r>
            <a:r>
              <a:rPr lang="en-US" sz="1000"/>
              <a:t>  On the recommendation of these advisors, the Governor-General </a:t>
            </a:r>
            <a:r>
              <a:rPr lang="en-US" sz="1000" err="1"/>
              <a:t>authorises</a:t>
            </a:r>
            <a:r>
              <a:rPr lang="en-US" sz="1000"/>
              <a:t> a range of processes and appointments, and formally assents to the creation of new legislation.</a:t>
            </a:r>
          </a:p>
          <a:p>
            <a:pPr>
              <a:lnSpc>
                <a:spcPct val="90000"/>
              </a:lnSpc>
            </a:pPr>
            <a:r>
              <a:rPr lang="en-US" sz="1000"/>
              <a:t>The Judiciary is responsible for interpreting and applying the laws that are made by Parliament.</a:t>
            </a:r>
          </a:p>
        </p:txBody>
      </p:sp>
      <p:sp>
        <p:nvSpPr>
          <p:cNvPr id="4" name="Slide Number Placeholder 3"/>
          <p:cNvSpPr>
            <a:spLocks noGrp="1"/>
          </p:cNvSpPr>
          <p:nvPr>
            <p:ph type="sldNum" sz="quarter" idx="5"/>
          </p:nvPr>
        </p:nvSpPr>
        <p:spPr/>
        <p:txBody>
          <a:bodyPr/>
          <a:lstStyle/>
          <a:p>
            <a:fld id="{3B266993-375F-48B6-8DD0-BAB5B05FD4A7}" type="slidenum">
              <a:rPr lang="en-NZ" smtClean="0"/>
              <a:t>5</a:t>
            </a:fld>
            <a:endParaRPr lang="en-NZ"/>
          </a:p>
        </p:txBody>
      </p:sp>
    </p:spTree>
    <p:extLst>
      <p:ext uri="{BB962C8B-B14F-4D97-AF65-F5344CB8AC3E}">
        <p14:creationId xmlns:p14="http://schemas.microsoft.com/office/powerpoint/2010/main" val="944567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86601" y="3271381"/>
            <a:ext cx="8447375" cy="2676585"/>
          </a:xfrm>
        </p:spPr>
        <p:txBody>
          <a:bodyPr/>
          <a:lstStyle/>
          <a:p>
            <a:r>
              <a:rPr lang="en-US" sz="1050" b="1" i="1"/>
              <a:t>The Cabinet</a:t>
            </a:r>
            <a:endParaRPr lang="en-US" sz="1050"/>
          </a:p>
          <a:p>
            <a:pPr>
              <a:spcBef>
                <a:spcPts val="0"/>
              </a:spcBef>
            </a:pPr>
            <a:r>
              <a:rPr lang="en-US" sz="1050"/>
              <a:t>Cabinet - and Cabinet committees - are key mechanisms for determining Government policy and processes.  Cabinet is in fact an informal arrangement only: it does not have a constitutional basis.  Ministers, in their own right, hold the powers conferred by the warrant of office from the Sovereign, and these powers are unaffected by whether the Minister is a member of Cabinet, or a Minister ‘outside Cabinet’.  Nevertheless, Cabinet is the means by which a great deal of Government business is undertaken, where substantive discussion takes place on issues of both policy and politics, and where important decisions are effectively made.  </a:t>
            </a:r>
          </a:p>
          <a:p>
            <a:r>
              <a:rPr lang="en-US" sz="1050"/>
              <a:t>Ministers are bound by the strongly enforced convention of collective responsibility to respect the decisions of the Cabinet, whether or not they were present at the time that decision was made, or whether or not they personally agree with it, though there are some situations where Ministers who are members of a coalition party supporting the government may ‘agree to disagree’.</a:t>
            </a:r>
          </a:p>
          <a:p>
            <a:r>
              <a:rPr lang="en-US" sz="1050"/>
              <a:t>As well as the impact of Cabinet policy decisions on the business of Crown entities, the Cabinet Appointments &amp; </a:t>
            </a:r>
            <a:r>
              <a:rPr lang="en-US" sz="1050" err="1"/>
              <a:t>Honours</a:t>
            </a:r>
            <a:r>
              <a:rPr lang="en-US" sz="1050"/>
              <a:t> Committee (APH) discusses Ministers’ recommendations on all but the ‘most minor appointments’.</a:t>
            </a:r>
          </a:p>
          <a:p>
            <a:pPr>
              <a:spcBef>
                <a:spcPts val="600"/>
              </a:spcBef>
            </a:pPr>
            <a:r>
              <a:rPr lang="en-US" sz="1050" b="1" i="1"/>
              <a:t>Caucus</a:t>
            </a:r>
            <a:endParaRPr lang="en-US" sz="1050"/>
          </a:p>
          <a:p>
            <a:pPr>
              <a:spcBef>
                <a:spcPts val="0"/>
              </a:spcBef>
            </a:pPr>
            <a:r>
              <a:rPr lang="en-US" sz="1050"/>
              <a:t>Each party has regular meetings of all its MPs, who are known collectively as the party’s caucus.  Caucus meetings provide MPs with the opportunity to consider a range of policy and political issues.  It is at Government caucus meetings that Ministers respond to the concerns of backbench MPs about initiatives of the Executive, and often seek the agreement of all caucus members to a proposed plan of action.  At times when the Government’s majority is small (or when it is in fact operating as a minority Government dependent on the ongoing support of other individuals or parties) the agreement of the full caucus can be crucial.  Without such agreement, the Government can be effectively prevented from taking any action or, at worst, lose of the confidence of the House, the ultimate result of which is the calling of a general election. </a:t>
            </a:r>
          </a:p>
          <a:p>
            <a:r>
              <a:rPr lang="en-US" sz="1050"/>
              <a:t>Government caucus is often consulted on appointments to boards of Crown entities and other bodies.</a:t>
            </a:r>
          </a:p>
        </p:txBody>
      </p:sp>
      <p:sp>
        <p:nvSpPr>
          <p:cNvPr id="4" name="Slide Number Placeholder 3"/>
          <p:cNvSpPr>
            <a:spLocks noGrp="1"/>
          </p:cNvSpPr>
          <p:nvPr>
            <p:ph type="sldNum" sz="quarter" idx="5"/>
          </p:nvPr>
        </p:nvSpPr>
        <p:spPr/>
        <p:txBody>
          <a:bodyPr/>
          <a:lstStyle/>
          <a:p>
            <a:fld id="{3B266993-375F-48B6-8DD0-BAB5B05FD4A7}" type="slidenum">
              <a:rPr lang="en-NZ" smtClean="0"/>
              <a:t>6</a:t>
            </a:fld>
            <a:endParaRPr lang="en-NZ"/>
          </a:p>
        </p:txBody>
      </p:sp>
    </p:spTree>
    <p:extLst>
      <p:ext uri="{BB962C8B-B14F-4D97-AF65-F5344CB8AC3E}">
        <p14:creationId xmlns:p14="http://schemas.microsoft.com/office/powerpoint/2010/main" val="3578947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7</a:t>
            </a:fld>
            <a:endParaRPr lang="en-NZ"/>
          </a:p>
        </p:txBody>
      </p:sp>
    </p:spTree>
    <p:extLst>
      <p:ext uri="{BB962C8B-B14F-4D97-AF65-F5344CB8AC3E}">
        <p14:creationId xmlns:p14="http://schemas.microsoft.com/office/powerpoint/2010/main" val="166074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3B266993-375F-48B6-8DD0-BAB5B05FD4A7}" type="slidenum">
              <a:rPr lang="en-NZ" smtClean="0"/>
              <a:t>8</a:t>
            </a:fld>
            <a:endParaRPr lang="en-NZ"/>
          </a:p>
        </p:txBody>
      </p:sp>
    </p:spTree>
    <p:extLst>
      <p:ext uri="{BB962C8B-B14F-4D97-AF65-F5344CB8AC3E}">
        <p14:creationId xmlns:p14="http://schemas.microsoft.com/office/powerpoint/2010/main" val="2214805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3B266993-375F-48B6-8DD0-BAB5B05FD4A7}" type="slidenum">
              <a:rPr lang="en-NZ" smtClean="0"/>
              <a:t>9</a:t>
            </a:fld>
            <a:endParaRPr lang="en-NZ"/>
          </a:p>
        </p:txBody>
      </p:sp>
      <p:sp>
        <p:nvSpPr>
          <p:cNvPr id="5" name="Rectangle 3">
            <a:extLst>
              <a:ext uri="{FF2B5EF4-FFF2-40B4-BE49-F238E27FC236}">
                <a16:creationId xmlns:a16="http://schemas.microsoft.com/office/drawing/2014/main" id="{A7E5DD01-A880-4781-A061-4C389AD48FE0}"/>
              </a:ext>
            </a:extLst>
          </p:cNvPr>
          <p:cNvSpPr>
            <a:spLocks noGrp="1" noChangeArrowheads="1"/>
          </p:cNvSpPr>
          <p:nvPr>
            <p:ph type="body" idx="1"/>
          </p:nvPr>
        </p:nvSpPr>
        <p:spPr>
          <a:xfrm>
            <a:off x="467138" y="3271382"/>
            <a:ext cx="8797727" cy="3185230"/>
          </a:xfrm>
        </p:spPr>
        <p:txBody>
          <a:bodyPr/>
          <a:lstStyle/>
          <a:p>
            <a:pPr>
              <a:buFontTx/>
              <a:buNone/>
            </a:pPr>
            <a:r>
              <a:rPr lang="en-NZ" sz="1000" dirty="0"/>
              <a:t>Being at arm’s length from Ministers means Crown entities have varying measures of independence in making decisions (e.g. regulatory or funding decisions). </a:t>
            </a:r>
          </a:p>
          <a:p>
            <a:pPr>
              <a:spcBef>
                <a:spcPts val="1200"/>
              </a:spcBef>
              <a:buFontTx/>
              <a:buNone/>
            </a:pPr>
            <a:r>
              <a:rPr lang="en-NZ" sz="1000" dirty="0"/>
              <a:t>Reasons for this distance are, for example:</a:t>
            </a:r>
          </a:p>
          <a:p>
            <a:pPr marL="180975" lvl="1" indent="-180975">
              <a:buFont typeface="Arial" pitchFamily="34" charset="0"/>
              <a:buChar char="•"/>
            </a:pPr>
            <a:r>
              <a:rPr lang="en-NZ" sz="1000" dirty="0"/>
              <a:t>Decisions that relate to individuals should be seen to be not influenced by Ministers (e.g. as to who is issued a Driver’s Licence). </a:t>
            </a:r>
          </a:p>
          <a:p>
            <a:pPr marL="180975" lvl="1" indent="-180975">
              <a:buFont typeface="Arial" pitchFamily="34" charset="0"/>
              <a:buChar char="•"/>
            </a:pPr>
            <a:r>
              <a:rPr lang="en-NZ" sz="1000" dirty="0"/>
              <a:t>Ministers should have some distance from the operations of the entity (e.g. management decisions in a hospital, or where the decision applies to the Crown).</a:t>
            </a:r>
          </a:p>
          <a:p>
            <a:pPr marL="180975" lvl="1" indent="-180975">
              <a:buFont typeface="Arial" pitchFamily="34" charset="0"/>
              <a:buChar char="•"/>
            </a:pPr>
            <a:r>
              <a:rPr lang="en-NZ" sz="1000" dirty="0"/>
              <a:t>A Board can bring a broad range of skills to the governance of the entity (e.g. investment management skills for boards of Crown financial institutions, engineering skills for boards of entities with infrastructure investments).</a:t>
            </a:r>
          </a:p>
          <a:p>
            <a:pPr>
              <a:spcBef>
                <a:spcPts val="1200"/>
              </a:spcBef>
              <a:buFontTx/>
              <a:buNone/>
            </a:pPr>
            <a:r>
              <a:rPr lang="en-NZ" sz="1000" dirty="0"/>
              <a:t>Some entities have statutorily independent functions especially around regulatory decisions, and this means that Ministers are particularly distanced from such decisions.</a:t>
            </a:r>
          </a:p>
          <a:p>
            <a:pPr>
              <a:spcBef>
                <a:spcPts val="1200"/>
              </a:spcBef>
            </a:pPr>
            <a:r>
              <a:rPr lang="en-US" sz="1000" dirty="0"/>
              <a:t>However, all</a:t>
            </a:r>
            <a:r>
              <a:rPr lang="en-US" sz="1000" baseline="0" dirty="0"/>
              <a:t> </a:t>
            </a:r>
            <a:r>
              <a:rPr lang="en-US" sz="1000" dirty="0"/>
              <a:t>Crown entities are part of the State sector, regardless of:</a:t>
            </a:r>
          </a:p>
          <a:p>
            <a:pPr marL="180975" lvl="1" indent="-180975">
              <a:buFont typeface="Arial" pitchFamily="34" charset="0"/>
              <a:buChar char="•"/>
            </a:pPr>
            <a:r>
              <a:rPr lang="en-US" sz="1000" dirty="0"/>
              <a:t>the deliberate ‘arms length’ nature of their design</a:t>
            </a:r>
          </a:p>
          <a:p>
            <a:pPr marL="180975" lvl="1" indent="-180975">
              <a:buFont typeface="Arial" pitchFamily="34" charset="0"/>
              <a:buChar char="•"/>
            </a:pPr>
            <a:r>
              <a:rPr lang="en-US" sz="1000" dirty="0"/>
              <a:t>the extent to which they are funded by the Crown (some Crown entities obtain funding from non-government sources)</a:t>
            </a:r>
          </a:p>
          <a:p>
            <a:pPr marL="180975" lvl="1" indent="-180975">
              <a:buFont typeface="Arial" pitchFamily="34" charset="0"/>
              <a:buChar char="•"/>
            </a:pPr>
            <a:r>
              <a:rPr lang="en-US" sz="1000" dirty="0"/>
              <a:t>the degree of statutory independence a particular Crown entity might have.</a:t>
            </a:r>
          </a:p>
          <a:p>
            <a:pPr marL="0" marR="0" indent="0" algn="l" defTabSz="914400" rtl="0" eaLnBrk="1" fontAlgn="base" latinLnBrk="0" hangingPunct="1">
              <a:lnSpc>
                <a:spcPct val="100000"/>
              </a:lnSpc>
              <a:spcBef>
                <a:spcPts val="1200"/>
              </a:spcBef>
              <a:spcAft>
                <a:spcPct val="0"/>
              </a:spcAft>
              <a:buClrTx/>
              <a:buSzTx/>
              <a:buFontTx/>
              <a:buNone/>
              <a:tabLst/>
              <a:defRPr/>
            </a:pPr>
            <a:r>
              <a:rPr lang="en-US" sz="1000" dirty="0"/>
              <a:t>This means that they </a:t>
            </a:r>
            <a:r>
              <a:rPr lang="en-US" sz="1000" baseline="0" dirty="0"/>
              <a:t>operate as instruments of the Crown in respect of the government of New Zealand.  This should be reflected in appropriate standards of </a:t>
            </a:r>
            <a:r>
              <a:rPr lang="en-US" sz="1000" baseline="0" dirty="0" err="1"/>
              <a:t>behaviour</a:t>
            </a:r>
            <a:r>
              <a:rPr lang="en-US" sz="1000" baseline="0" dirty="0"/>
              <a:t> by Crown entity board members and employees.</a:t>
            </a:r>
            <a:endParaRPr lang="en-US" sz="1000" dirty="0"/>
          </a:p>
          <a:p>
            <a:pPr>
              <a:spcBef>
                <a:spcPts val="1200"/>
              </a:spcBef>
            </a:pPr>
            <a:r>
              <a:rPr lang="en-US" sz="1000" dirty="0"/>
              <a:t>Ministers still remain responsible to Parliament for Crown entities’ performance, and entities must report on all aspects of their activities transparently.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000" baseline="0" dirty="0"/>
          </a:p>
          <a:p>
            <a:endParaRPr lang="en-US" sz="1000" dirty="0"/>
          </a:p>
          <a:p>
            <a:endParaRPr lang="en-US" sz="1000" dirty="0"/>
          </a:p>
        </p:txBody>
      </p:sp>
    </p:spTree>
    <p:extLst>
      <p:ext uri="{BB962C8B-B14F-4D97-AF65-F5344CB8AC3E}">
        <p14:creationId xmlns:p14="http://schemas.microsoft.com/office/powerpoint/2010/main" val="738598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C1482-B438-CCD6-E789-AE1BC6A804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BA6E0A1D-4E41-FDBA-D6CC-EB5227CE3A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8E36A561-0B36-E21F-88AB-5180C4F3DA24}"/>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5" name="Footer Placeholder 4">
            <a:extLst>
              <a:ext uri="{FF2B5EF4-FFF2-40B4-BE49-F238E27FC236}">
                <a16:creationId xmlns:a16="http://schemas.microsoft.com/office/drawing/2014/main" id="{AB683C83-2925-0415-4D31-3CD34E1406D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03E303F-0704-3ABD-C1C3-17A9C933B573}"/>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3902146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48FCE-C155-1DF4-D5BA-CF6E2D3BE190}"/>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EB9B0D0-7F09-D831-F5EE-4ADBB5DD2F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C89925F-B9F1-D7A9-CFDF-9FEC1CF0B8A3}"/>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5" name="Footer Placeholder 4">
            <a:extLst>
              <a:ext uri="{FF2B5EF4-FFF2-40B4-BE49-F238E27FC236}">
                <a16:creationId xmlns:a16="http://schemas.microsoft.com/office/drawing/2014/main" id="{A0DB9F11-1D8B-B26C-6F70-B1AED47BEF1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892914-41B2-6D70-3F84-B153D291622D}"/>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3575905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5CE489-1462-5141-8B6C-0AF40470D97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FF1C74E-67D6-3A03-3D5A-055D36D124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5F829EE-C644-E1A0-6927-6118988E28C3}"/>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5" name="Footer Placeholder 4">
            <a:extLst>
              <a:ext uri="{FF2B5EF4-FFF2-40B4-BE49-F238E27FC236}">
                <a16:creationId xmlns:a16="http://schemas.microsoft.com/office/drawing/2014/main" id="{E022A635-56E4-A6E1-E3A0-601AFB670AB5}"/>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7656535-1982-7ABB-B336-E35D98C1EAE0}"/>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131539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opti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FE997-4C30-4816-8D4E-807F9ED604E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3" name="Text Placeholder 2">
            <a:extLst>
              <a:ext uri="{FF2B5EF4-FFF2-40B4-BE49-F238E27FC236}">
                <a16:creationId xmlns:a16="http://schemas.microsoft.com/office/drawing/2014/main" id="{DEAA413A-3C45-44C2-8CE1-8E41035A7926}"/>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7" name="Picture 6">
            <a:extLst>
              <a:ext uri="{FF2B5EF4-FFF2-40B4-BE49-F238E27FC236}">
                <a16:creationId xmlns:a16="http://schemas.microsoft.com/office/drawing/2014/main" id="{53E9ECFB-5815-4AA8-81CF-29F5B2E549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34050"/>
            <a:ext cx="12192000" cy="1123950"/>
          </a:xfrm>
          <a:prstGeom prst="rect">
            <a:avLst/>
          </a:prstGeom>
        </p:spPr>
      </p:pic>
    </p:spTree>
    <p:extLst>
      <p:ext uri="{BB962C8B-B14F-4D97-AF65-F5344CB8AC3E}">
        <p14:creationId xmlns:p14="http://schemas.microsoft.com/office/powerpoint/2010/main" val="3180081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slide 1">
    <p:spTree>
      <p:nvGrpSpPr>
        <p:cNvPr id="1" name=""/>
        <p:cNvGrpSpPr/>
        <p:nvPr/>
      </p:nvGrpSpPr>
      <p:grpSpPr>
        <a:xfrm>
          <a:off x="0" y="0"/>
          <a:ext cx="0" cy="0"/>
          <a:chOff x="0" y="0"/>
          <a:chExt cx="0" cy="0"/>
        </a:xfrm>
      </p:grpSpPr>
      <p:pic>
        <p:nvPicPr>
          <p:cNvPr id="8" name="Picture 7" descr="Background pattern, logo, company name&#10;&#10;Description automatically generated">
            <a:extLst>
              <a:ext uri="{FF2B5EF4-FFF2-40B4-BE49-F238E27FC236}">
                <a16:creationId xmlns:a16="http://schemas.microsoft.com/office/drawing/2014/main" id="{D8EE877A-59D4-440F-8BC7-2D5CB07F1D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 name="Title 1">
            <a:extLst>
              <a:ext uri="{FF2B5EF4-FFF2-40B4-BE49-F238E27FC236}">
                <a16:creationId xmlns:a16="http://schemas.microsoft.com/office/drawing/2014/main" id="{C686E6B6-5055-4A6C-A8A5-5CC07E5C713D}"/>
              </a:ext>
            </a:extLst>
          </p:cNvPr>
          <p:cNvSpPr>
            <a:spLocks noGrp="1"/>
          </p:cNvSpPr>
          <p:nvPr>
            <p:ph type="title" hasCustomPrompt="1"/>
          </p:nvPr>
        </p:nvSpPr>
        <p:spPr>
          <a:xfrm>
            <a:off x="838200" y="3429000"/>
            <a:ext cx="10515600" cy="593515"/>
          </a:xfrm>
          <a:prstGeom prst="rect">
            <a:avLst/>
          </a:prstGeom>
        </p:spPr>
        <p:txBody>
          <a:bodyPr anchor="b"/>
          <a:lstStyle>
            <a:lvl1pPr algn="ctr">
              <a:defRPr sz="2800">
                <a:solidFill>
                  <a:schemeClr val="bg1"/>
                </a:solidFill>
                <a:latin typeface="Source Sans Pro" panose="020B0503030403020204" pitchFamily="34" charset="0"/>
                <a:ea typeface="Source Sans Pro" panose="020B0503030403020204" pitchFamily="34" charset="0"/>
              </a:defRPr>
            </a:lvl1pPr>
          </a:lstStyle>
          <a:p>
            <a:r>
              <a:rPr lang="en-US"/>
              <a:t>Slide/divider title</a:t>
            </a:r>
            <a:endParaRPr lang="en-NZ"/>
          </a:p>
        </p:txBody>
      </p:sp>
    </p:spTree>
    <p:extLst>
      <p:ext uri="{BB962C8B-B14F-4D97-AF65-F5344CB8AC3E}">
        <p14:creationId xmlns:p14="http://schemas.microsoft.com/office/powerpoint/2010/main" val="2923618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Slide option 2">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53A2815-0353-483D-A774-E0D05458F316}"/>
              </a:ext>
            </a:extLst>
          </p:cNvPr>
          <p:cNvSpPr>
            <a:spLocks noGrp="1"/>
          </p:cNvSpPr>
          <p:nvPr>
            <p:ph type="title" hasCustomPrompt="1"/>
          </p:nvPr>
        </p:nvSpPr>
        <p:spPr>
          <a:xfrm>
            <a:off x="831850" y="1468198"/>
            <a:ext cx="10515600"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8" name="Text Placeholder 2">
            <a:extLst>
              <a:ext uri="{FF2B5EF4-FFF2-40B4-BE49-F238E27FC236}">
                <a16:creationId xmlns:a16="http://schemas.microsoft.com/office/drawing/2014/main" id="{5BAAC5F9-3A76-4657-ADCA-2DF62A4DD3B5}"/>
              </a:ext>
            </a:extLst>
          </p:cNvPr>
          <p:cNvSpPr>
            <a:spLocks noGrp="1"/>
          </p:cNvSpPr>
          <p:nvPr>
            <p:ph type="body" idx="1"/>
          </p:nvPr>
        </p:nvSpPr>
        <p:spPr>
          <a:xfrm>
            <a:off x="831850" y="2467367"/>
            <a:ext cx="320675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2" name="Picture 11">
            <a:extLst>
              <a:ext uri="{FF2B5EF4-FFF2-40B4-BE49-F238E27FC236}">
                <a16:creationId xmlns:a16="http://schemas.microsoft.com/office/drawing/2014/main" id="{B9CAEEFD-64C2-40D7-9866-667FBF709C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657850"/>
            <a:ext cx="12192000" cy="1200150"/>
          </a:xfrm>
          <a:prstGeom prst="rect">
            <a:avLst/>
          </a:prstGeom>
        </p:spPr>
      </p:pic>
    </p:spTree>
    <p:extLst>
      <p:ext uri="{BB962C8B-B14F-4D97-AF65-F5344CB8AC3E}">
        <p14:creationId xmlns:p14="http://schemas.microsoft.com/office/powerpoint/2010/main" val="875527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ontent Slide option 3">
    <p:spTree>
      <p:nvGrpSpPr>
        <p:cNvPr id="1" name=""/>
        <p:cNvGrpSpPr/>
        <p:nvPr/>
      </p:nvGrpSpPr>
      <p:grpSpPr>
        <a:xfrm>
          <a:off x="0" y="0"/>
          <a:ext cx="0" cy="0"/>
          <a:chOff x="0" y="0"/>
          <a:chExt cx="0" cy="0"/>
        </a:xfrm>
      </p:grpSpPr>
      <p:pic>
        <p:nvPicPr>
          <p:cNvPr id="4" name="Picture 3" descr="Background pattern&#10;&#10;Description automatically generated">
            <a:extLst>
              <a:ext uri="{FF2B5EF4-FFF2-40B4-BE49-F238E27FC236}">
                <a16:creationId xmlns:a16="http://schemas.microsoft.com/office/drawing/2014/main" id="{C91DF78D-D0A5-4956-A043-EBBA0E2F4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60789" y="0"/>
            <a:ext cx="2331211" cy="6858000"/>
          </a:xfrm>
          <a:prstGeom prst="rect">
            <a:avLst/>
          </a:prstGeom>
        </p:spPr>
      </p:pic>
      <p:sp>
        <p:nvSpPr>
          <p:cNvPr id="7" name="Title 1">
            <a:extLst>
              <a:ext uri="{FF2B5EF4-FFF2-40B4-BE49-F238E27FC236}">
                <a16:creationId xmlns:a16="http://schemas.microsoft.com/office/drawing/2014/main" id="{053A2815-0353-483D-A774-E0D05458F316}"/>
              </a:ext>
            </a:extLst>
          </p:cNvPr>
          <p:cNvSpPr>
            <a:spLocks noGrp="1"/>
          </p:cNvSpPr>
          <p:nvPr>
            <p:ph type="title" hasCustomPrompt="1"/>
          </p:nvPr>
        </p:nvSpPr>
        <p:spPr>
          <a:xfrm>
            <a:off x="831850" y="1468198"/>
            <a:ext cx="8729594" cy="558799"/>
          </a:xfrm>
          <a:prstGeom prst="rect">
            <a:avLst/>
          </a:prstGeom>
        </p:spPr>
        <p:txBody>
          <a:bodyPr anchor="b"/>
          <a:lstStyle>
            <a:lvl1pPr>
              <a:defRPr sz="3600" b="0">
                <a:solidFill>
                  <a:srgbClr val="3A4A5A"/>
                </a:solidFill>
                <a:latin typeface="Source Sans Pro" panose="020B0503030403020204" pitchFamily="34" charset="0"/>
                <a:ea typeface="Source Sans Pro" panose="020B0503030403020204" pitchFamily="34" charset="0"/>
              </a:defRPr>
            </a:lvl1pPr>
          </a:lstStyle>
          <a:p>
            <a:r>
              <a:rPr lang="en-US"/>
              <a:t>Header</a:t>
            </a:r>
            <a:endParaRPr lang="en-NZ"/>
          </a:p>
        </p:txBody>
      </p:sp>
      <p:sp>
        <p:nvSpPr>
          <p:cNvPr id="8" name="Text Placeholder 2">
            <a:extLst>
              <a:ext uri="{FF2B5EF4-FFF2-40B4-BE49-F238E27FC236}">
                <a16:creationId xmlns:a16="http://schemas.microsoft.com/office/drawing/2014/main" id="{5BAAC5F9-3A76-4657-ADCA-2DF62A4DD3B5}"/>
              </a:ext>
            </a:extLst>
          </p:cNvPr>
          <p:cNvSpPr>
            <a:spLocks noGrp="1"/>
          </p:cNvSpPr>
          <p:nvPr>
            <p:ph type="body" idx="1"/>
          </p:nvPr>
        </p:nvSpPr>
        <p:spPr>
          <a:xfrm>
            <a:off x="831850" y="2467367"/>
            <a:ext cx="3219800" cy="1500187"/>
          </a:xfrm>
          <a:prstGeom prst="rect">
            <a:avLst/>
          </a:prstGeom>
        </p:spPr>
        <p:txBody>
          <a:bodyPr/>
          <a:lstStyle>
            <a:lvl1pPr marL="0" indent="0">
              <a:buNone/>
              <a:defRPr sz="1800">
                <a:solidFill>
                  <a:schemeClr val="tx1">
                    <a:lumMod val="85000"/>
                    <a:lumOff val="15000"/>
                  </a:schemeClr>
                </a:solidFill>
                <a:latin typeface="Source Sans Pro" panose="020B0503030403020204" pitchFamily="34" charset="0"/>
                <a:ea typeface="Source Sans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50786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2F939-1167-9479-B62E-630FB013DD16}"/>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367284FF-88D7-7476-EA1F-2CA27296D6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30439BF-B386-74E6-888A-1CD1C3A4323F}"/>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5" name="Footer Placeholder 4">
            <a:extLst>
              <a:ext uri="{FF2B5EF4-FFF2-40B4-BE49-F238E27FC236}">
                <a16:creationId xmlns:a16="http://schemas.microsoft.com/office/drawing/2014/main" id="{9196EDE6-530D-74C8-8C7A-739623AB41F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42B5260-AFE3-BBC0-B6F1-4AE8E0F053F7}"/>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335473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824DF-CF5F-61DB-13E1-DF20FCE209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38E1AB19-268D-2776-A508-FE2690AF9B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E2FD66-F24F-4256-8480-DF8DA4805B6B}"/>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5" name="Footer Placeholder 4">
            <a:extLst>
              <a:ext uri="{FF2B5EF4-FFF2-40B4-BE49-F238E27FC236}">
                <a16:creationId xmlns:a16="http://schemas.microsoft.com/office/drawing/2014/main" id="{5C12CC93-0F2A-099A-B189-2CF4E376025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D0420C1-8C1E-1565-5C70-FA057C9A568D}"/>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197918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F33A0-F98B-7B34-AD46-6A317F8D6CAB}"/>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463F71A-84F0-E9A2-3EAD-BEB57C96AC5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5FC55CB-6441-0F91-022D-9847603BE3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8239D52F-AE28-E7C2-E680-B701115D7DE9}"/>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6" name="Footer Placeholder 5">
            <a:extLst>
              <a:ext uri="{FF2B5EF4-FFF2-40B4-BE49-F238E27FC236}">
                <a16:creationId xmlns:a16="http://schemas.microsoft.com/office/drawing/2014/main" id="{22D0CBA1-F160-DF3F-C9B6-A072DF3BC13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5B9312A-0064-56DF-B139-B360AB849E9B}"/>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2508792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732F8-5380-AA1F-3C07-42B1885A11EA}"/>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6160D4E-3EEF-A771-626C-B58D68417B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5E10C6-5B92-F664-0939-F99D1E8CF9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17389205-4FD8-C3AA-84B8-D7A4A50E59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D67B08-94B9-0645-B69E-3FD27F66EB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D8143F22-5773-3978-A2DE-6FC9D536C5A2}"/>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8" name="Footer Placeholder 7">
            <a:extLst>
              <a:ext uri="{FF2B5EF4-FFF2-40B4-BE49-F238E27FC236}">
                <a16:creationId xmlns:a16="http://schemas.microsoft.com/office/drawing/2014/main" id="{DD8E1462-85CA-F8BD-C3E1-3DE9F74AEA4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3EAC8A04-72F6-FD8C-E0C7-64F2900C9D4B}"/>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23273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0309A-FABB-BB4D-3177-9D17DAA2A320}"/>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8B2AF0AA-2492-385E-9318-92F2E5763D4D}"/>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4" name="Footer Placeholder 3">
            <a:extLst>
              <a:ext uri="{FF2B5EF4-FFF2-40B4-BE49-F238E27FC236}">
                <a16:creationId xmlns:a16="http://schemas.microsoft.com/office/drawing/2014/main" id="{0834AFAE-82D2-7F29-B4AA-8F099243A3E2}"/>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208EA052-9B8A-B4FD-903F-BBB4101F72F7}"/>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1583763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EA2D4C-BEF5-E22A-FD4C-CECF6D19011F}"/>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3" name="Footer Placeholder 2">
            <a:extLst>
              <a:ext uri="{FF2B5EF4-FFF2-40B4-BE49-F238E27FC236}">
                <a16:creationId xmlns:a16="http://schemas.microsoft.com/office/drawing/2014/main" id="{114EB981-21EE-5D47-871A-13CC78CD0F99}"/>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82D1FCF4-24A8-F3B6-B3DD-62B53036C970}"/>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315490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2F9E7-556B-FB38-AFAF-2866EBFB1A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5328AD10-B1B6-EFF3-7519-8EEB3A628E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1EA533C3-9D25-6818-52F6-2683A9C2EA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4E3744-7CF2-008F-B1C7-EB004F8E46B1}"/>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6" name="Footer Placeholder 5">
            <a:extLst>
              <a:ext uri="{FF2B5EF4-FFF2-40B4-BE49-F238E27FC236}">
                <a16:creationId xmlns:a16="http://schemas.microsoft.com/office/drawing/2014/main" id="{70E1A998-5D55-BB63-EEA8-33B59296C32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6D5DEA4-1C1A-D674-C0EA-352928D058F9}"/>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3816517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88902-FE13-B41F-100B-D7FC57BB10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19D54843-DE78-D361-B4F9-4E1D0164BE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D1F1974E-670F-F068-4137-82D6EA688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12DAA3-A0B9-E247-2A59-0D606CA2E4A4}"/>
              </a:ext>
            </a:extLst>
          </p:cNvPr>
          <p:cNvSpPr>
            <a:spLocks noGrp="1"/>
          </p:cNvSpPr>
          <p:nvPr>
            <p:ph type="dt" sz="half" idx="10"/>
          </p:nvPr>
        </p:nvSpPr>
        <p:spPr/>
        <p:txBody>
          <a:bodyPr/>
          <a:lstStyle/>
          <a:p>
            <a:fld id="{76150D95-3169-4B0F-94CA-BA39556CC3BF}" type="datetimeFigureOut">
              <a:rPr lang="en-NZ" smtClean="0"/>
              <a:t>3/10/2022</a:t>
            </a:fld>
            <a:endParaRPr lang="en-NZ"/>
          </a:p>
        </p:txBody>
      </p:sp>
      <p:sp>
        <p:nvSpPr>
          <p:cNvPr id="6" name="Footer Placeholder 5">
            <a:extLst>
              <a:ext uri="{FF2B5EF4-FFF2-40B4-BE49-F238E27FC236}">
                <a16:creationId xmlns:a16="http://schemas.microsoft.com/office/drawing/2014/main" id="{46520C01-8379-8790-214E-DE8CF2129E0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72A6FFA-A1F9-C024-039F-36571D8FCAD4}"/>
              </a:ext>
            </a:extLst>
          </p:cNvPr>
          <p:cNvSpPr>
            <a:spLocks noGrp="1"/>
          </p:cNvSpPr>
          <p:nvPr>
            <p:ph type="sldNum" sz="quarter" idx="12"/>
          </p:nvPr>
        </p:nvSpPr>
        <p:spPr/>
        <p:txBody>
          <a:bodyPr/>
          <a:lstStyle/>
          <a:p>
            <a:fld id="{7E8A2ABB-ED00-41BA-9B75-729A643C977B}" type="slidenum">
              <a:rPr lang="en-NZ" smtClean="0"/>
              <a:t>‹#›</a:t>
            </a:fld>
            <a:endParaRPr lang="en-NZ"/>
          </a:p>
        </p:txBody>
      </p:sp>
    </p:spTree>
    <p:extLst>
      <p:ext uri="{BB962C8B-B14F-4D97-AF65-F5344CB8AC3E}">
        <p14:creationId xmlns:p14="http://schemas.microsoft.com/office/powerpoint/2010/main" val="4117690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0DCE66-89C9-32E6-2062-25AAB861EB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7D41A8B-DEFF-1AED-DA9C-A071B717BA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2F00DAD-648C-E4AC-1289-5CEDCF99D4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150D95-3169-4B0F-94CA-BA39556CC3BF}" type="datetimeFigureOut">
              <a:rPr lang="en-NZ" smtClean="0"/>
              <a:t>3/10/2022</a:t>
            </a:fld>
            <a:endParaRPr lang="en-NZ"/>
          </a:p>
        </p:txBody>
      </p:sp>
      <p:sp>
        <p:nvSpPr>
          <p:cNvPr id="5" name="Footer Placeholder 4">
            <a:extLst>
              <a:ext uri="{FF2B5EF4-FFF2-40B4-BE49-F238E27FC236}">
                <a16:creationId xmlns:a16="http://schemas.microsoft.com/office/drawing/2014/main" id="{155D48D1-28A1-88AE-1F83-289ED3368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DC27FDE4-20F8-4207-4313-6D21D5853D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A2ABB-ED00-41BA-9B75-729A643C977B}" type="slidenum">
              <a:rPr lang="en-NZ" smtClean="0"/>
              <a:t>‹#›</a:t>
            </a:fld>
            <a:endParaRPr lang="en-NZ"/>
          </a:p>
        </p:txBody>
      </p:sp>
    </p:spTree>
    <p:extLst>
      <p:ext uri="{BB962C8B-B14F-4D97-AF65-F5344CB8AC3E}">
        <p14:creationId xmlns:p14="http://schemas.microsoft.com/office/powerpoint/2010/main" val="2956851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hyperlink" Target="https://www.publicservice.govt.nz/resources/enduring-letter-of-expectations-to-statutory-crown-entities-2019/"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hyperlink" Target="https://www.tearawhiti.govt.nz/tools-and-resources/public-sector-maori-crown-relations-capability/" TargetMode="External"/><Relationship Id="rId5" Type="http://schemas.openxmlformats.org/officeDocument/2006/relationships/hyperlink" Target="https://dpmc.govt.nz/publications/co-19-5-te-tiriti-o-waitangi-treaty-waitangi-guidance" TargetMode="External"/><Relationship Id="rId4" Type="http://schemas.openxmlformats.org/officeDocument/2006/relationships/hyperlink" Target="https://www.productivity.govt.nz/assets/Documents/d1d7d3ce31/Final-report-Regulatory-institutions-and-practices-v2.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s://www.publicservice.govt.nz/assets/SSC-Site-Assets/SAPG/Public-Service-Reform/Purpose-Principles-Values-1280x1024.pdf"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hyperlink" Target="https://www.publicservice.govt.nz/assets/SSC-Site-Assets/SAPG/Public-Service-Reform/Overview-of-Public-Service-Act-2020.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02401-7DEE-4E27-93EB-7D1C030F78F4}"/>
              </a:ext>
            </a:extLst>
          </p:cNvPr>
          <p:cNvSpPr>
            <a:spLocks noGrp="1"/>
          </p:cNvSpPr>
          <p:nvPr>
            <p:ph type="title"/>
          </p:nvPr>
        </p:nvSpPr>
        <p:spPr>
          <a:xfrm>
            <a:off x="838200" y="3669145"/>
            <a:ext cx="10515600" cy="593515"/>
          </a:xfrm>
        </p:spPr>
        <p:txBody>
          <a:bodyPr>
            <a:normAutofit fontScale="90000"/>
          </a:bodyPr>
          <a:lstStyle/>
          <a:p>
            <a:pPr marL="514350" indent="-514350">
              <a:buFont typeface="+mj-lt"/>
              <a:buAutoNum type="arabicPeriod"/>
            </a:pPr>
            <a:r>
              <a:rPr lang="en-NZ" dirty="0"/>
              <a:t>What are Crown entities and where do they fit in a picture of the public sector?</a:t>
            </a:r>
          </a:p>
        </p:txBody>
      </p:sp>
    </p:spTree>
    <p:extLst>
      <p:ext uri="{BB962C8B-B14F-4D97-AF65-F5344CB8AC3E}">
        <p14:creationId xmlns:p14="http://schemas.microsoft.com/office/powerpoint/2010/main" val="2400538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65E81-9C01-431F-AA9E-A98A68490C46}"/>
              </a:ext>
            </a:extLst>
          </p:cNvPr>
          <p:cNvSpPr>
            <a:spLocks noGrp="1"/>
          </p:cNvSpPr>
          <p:nvPr>
            <p:ph type="title"/>
          </p:nvPr>
        </p:nvSpPr>
        <p:spPr>
          <a:xfrm>
            <a:off x="537882" y="579198"/>
            <a:ext cx="10515600" cy="558799"/>
          </a:xfrm>
        </p:spPr>
        <p:txBody>
          <a:bodyPr>
            <a:normAutofit fontScale="90000"/>
          </a:bodyPr>
          <a:lstStyle/>
          <a:p>
            <a:r>
              <a:rPr lang="en-NZ"/>
              <a:t>The legislative framework for Crown entities</a:t>
            </a:r>
          </a:p>
        </p:txBody>
      </p:sp>
      <p:sp>
        <p:nvSpPr>
          <p:cNvPr id="3" name="Text Placeholder 2">
            <a:extLst>
              <a:ext uri="{FF2B5EF4-FFF2-40B4-BE49-F238E27FC236}">
                <a16:creationId xmlns:a16="http://schemas.microsoft.com/office/drawing/2014/main" id="{D3698A36-858D-47FB-B93F-797F90A57354}"/>
              </a:ext>
            </a:extLst>
          </p:cNvPr>
          <p:cNvSpPr>
            <a:spLocks noGrp="1"/>
          </p:cNvSpPr>
          <p:nvPr>
            <p:ph type="body" idx="1"/>
          </p:nvPr>
        </p:nvSpPr>
        <p:spPr>
          <a:xfrm>
            <a:off x="537882" y="1463320"/>
            <a:ext cx="10847294" cy="4410576"/>
          </a:xfrm>
        </p:spPr>
        <p:txBody>
          <a:bodyPr lIns="91440" tIns="45720" rIns="91440" bIns="45720" anchor="t">
            <a:normAutofit lnSpcReduction="10000"/>
          </a:bodyPr>
          <a:lstStyle/>
          <a:p>
            <a:pPr>
              <a:lnSpc>
                <a:spcPct val="80000"/>
              </a:lnSpc>
            </a:pPr>
            <a:r>
              <a:rPr lang="en-US" sz="2400" dirty="0">
                <a:solidFill>
                  <a:srgbClr val="000F1A"/>
                </a:solidFill>
                <a:latin typeface="Source Sans Pro"/>
              </a:rPr>
              <a:t>The Crown Entities Act 2004 </a:t>
            </a:r>
            <a:endParaRPr lang="en-US" sz="2400">
              <a:solidFill>
                <a:srgbClr val="000F1A"/>
              </a:solidFill>
            </a:endParaRPr>
          </a:p>
          <a:p>
            <a:pPr marL="428625" lvl="1" indent="-342900">
              <a:lnSpc>
                <a:spcPct val="80000"/>
              </a:lnSpc>
              <a:spcBef>
                <a:spcPts val="300"/>
              </a:spcBef>
              <a:buFont typeface="Arial" panose="020B0604020202020204" pitchFamily="34" charset="0"/>
              <a:buChar char="•"/>
            </a:pPr>
            <a:r>
              <a:rPr lang="en-US" dirty="0"/>
              <a:t>Provides</a:t>
            </a:r>
            <a:r>
              <a:rPr lang="en-US" sz="2000" dirty="0"/>
              <a:t> </a:t>
            </a:r>
            <a:r>
              <a:rPr lang="en-US" sz="2000"/>
              <a:t>a consistent framework for the establishment, governance and operation of Crown entities</a:t>
            </a:r>
            <a:r>
              <a:rPr lang="en-US" dirty="0"/>
              <a:t>.</a:t>
            </a:r>
            <a:endParaRPr lang="en-US" sz="2000" dirty="0">
              <a:ea typeface="Calibri"/>
              <a:cs typeface="Calibri"/>
            </a:endParaRPr>
          </a:p>
          <a:p>
            <a:pPr marL="428625" lvl="1" indent="-342900">
              <a:lnSpc>
                <a:spcPct val="80000"/>
              </a:lnSpc>
              <a:spcBef>
                <a:spcPts val="300"/>
              </a:spcBef>
              <a:buFont typeface="Arial" panose="020B0604020202020204" pitchFamily="34" charset="0"/>
              <a:buChar char="•"/>
            </a:pPr>
            <a:r>
              <a:rPr lang="en-US" dirty="0"/>
              <a:t>Clarifies </a:t>
            </a:r>
            <a:r>
              <a:rPr lang="en-US" sz="2000"/>
              <a:t>accountability relationships between Crown entities, boards, responsible Ministers and Parliament</a:t>
            </a:r>
            <a:r>
              <a:rPr lang="en-US" dirty="0"/>
              <a:t>. </a:t>
            </a:r>
            <a:endParaRPr lang="en-US" sz="2000">
              <a:ea typeface="Calibri"/>
              <a:cs typeface="Calibri"/>
            </a:endParaRPr>
          </a:p>
          <a:p>
            <a:pPr marL="428625" lvl="1" indent="-342900">
              <a:lnSpc>
                <a:spcPct val="80000"/>
              </a:lnSpc>
              <a:spcBef>
                <a:spcPts val="300"/>
              </a:spcBef>
              <a:buFont typeface="Arial" panose="020B0604020202020204" pitchFamily="34" charset="0"/>
              <a:buChar char="•"/>
            </a:pPr>
            <a:r>
              <a:rPr lang="en-US" dirty="0"/>
              <a:t>Clarifies</a:t>
            </a:r>
            <a:r>
              <a:rPr lang="en-US" sz="2000" dirty="0"/>
              <a:t> </a:t>
            </a:r>
            <a:r>
              <a:rPr lang="en-US" sz="2000"/>
              <a:t>powers and duties of board members</a:t>
            </a:r>
            <a:r>
              <a:rPr lang="en-US" dirty="0"/>
              <a:t>.</a:t>
            </a:r>
            <a:endParaRPr lang="en-US" sz="2000" dirty="0">
              <a:ea typeface="Calibri"/>
              <a:cs typeface="Calibri"/>
            </a:endParaRPr>
          </a:p>
          <a:p>
            <a:pPr>
              <a:lnSpc>
                <a:spcPct val="80000"/>
              </a:lnSpc>
              <a:buFont typeface="Wingdings" pitchFamily="2" charset="2"/>
              <a:buNone/>
            </a:pPr>
            <a:endParaRPr lang="en-US" sz="1400">
              <a:solidFill>
                <a:schemeClr val="tx1"/>
              </a:solidFill>
            </a:endParaRPr>
          </a:p>
          <a:p>
            <a:pPr>
              <a:lnSpc>
                <a:spcPct val="80000"/>
              </a:lnSpc>
            </a:pPr>
            <a:r>
              <a:rPr lang="en-US" sz="2400" dirty="0">
                <a:solidFill>
                  <a:srgbClr val="000F1A"/>
                </a:solidFill>
                <a:latin typeface="Source Sans Pro"/>
              </a:rPr>
              <a:t>The entity’s own Act - </a:t>
            </a:r>
            <a:r>
              <a:rPr lang="en-US" sz="2000" dirty="0">
                <a:latin typeface="Source Sans Pro"/>
              </a:rPr>
              <a:t>can supplement, negate or modify any provisions of the Crown Entities Act </a:t>
            </a:r>
            <a:endParaRPr lang="en-US" sz="2000" dirty="0"/>
          </a:p>
          <a:p>
            <a:pPr>
              <a:lnSpc>
                <a:spcPct val="80000"/>
              </a:lnSpc>
              <a:buFont typeface="Wingdings" pitchFamily="2" charset="2"/>
              <a:buNone/>
            </a:pPr>
            <a:endParaRPr lang="en-US" sz="1400">
              <a:solidFill>
                <a:srgbClr val="000F1A"/>
              </a:solidFill>
            </a:endParaRPr>
          </a:p>
          <a:p>
            <a:pPr>
              <a:lnSpc>
                <a:spcPct val="80000"/>
              </a:lnSpc>
              <a:buFont typeface="Wingdings" pitchFamily="2" charset="2"/>
              <a:buNone/>
            </a:pPr>
            <a:r>
              <a:rPr lang="en-US" sz="2400" dirty="0">
                <a:solidFill>
                  <a:srgbClr val="000F1A"/>
                </a:solidFill>
                <a:latin typeface="Source Sans Pro"/>
              </a:rPr>
              <a:t>Other legislation, e.g.</a:t>
            </a:r>
            <a:r>
              <a:rPr lang="en-US" sz="2000" dirty="0">
                <a:solidFill>
                  <a:srgbClr val="000F1A"/>
                </a:solidFill>
                <a:latin typeface="Source Sans Pro"/>
              </a:rPr>
              <a:t>:</a:t>
            </a:r>
          </a:p>
          <a:p>
            <a:pPr marL="361950" lvl="1" indent="-276225">
              <a:lnSpc>
                <a:spcPct val="80000"/>
              </a:lnSpc>
              <a:spcBef>
                <a:spcPts val="300"/>
              </a:spcBef>
            </a:pPr>
            <a:r>
              <a:rPr lang="en-US" sz="2000"/>
              <a:t>Public Service Act 2020</a:t>
            </a:r>
            <a:r>
              <a:rPr lang="en-US" dirty="0"/>
              <a:t>  		</a:t>
            </a:r>
            <a:r>
              <a:rPr lang="en-US" sz="2000"/>
              <a:t>Public Finance Act 1989</a:t>
            </a:r>
            <a:endParaRPr lang="en-US" sz="2000" dirty="0">
              <a:ea typeface="Calibri"/>
              <a:cs typeface="Calibri"/>
            </a:endParaRPr>
          </a:p>
          <a:p>
            <a:pPr marL="361950" lvl="1" indent="-276225">
              <a:lnSpc>
                <a:spcPct val="80000"/>
              </a:lnSpc>
              <a:spcBef>
                <a:spcPts val="300"/>
              </a:spcBef>
            </a:pPr>
            <a:r>
              <a:rPr lang="en-US" sz="2000"/>
              <a:t>Companies Act 1993</a:t>
            </a:r>
            <a:r>
              <a:rPr lang="en-US" dirty="0"/>
              <a:t>    </a:t>
            </a:r>
            <a:r>
              <a:rPr lang="en-US" sz="2000"/>
              <a:t> 		Official Information Act 1982</a:t>
            </a:r>
            <a:endParaRPr lang="en-US" sz="2000" dirty="0">
              <a:ea typeface="Calibri"/>
              <a:cs typeface="Calibri"/>
            </a:endParaRPr>
          </a:p>
          <a:p>
            <a:pPr marL="361950" lvl="1" indent="-276225">
              <a:lnSpc>
                <a:spcPct val="80000"/>
              </a:lnSpc>
              <a:spcBef>
                <a:spcPts val="300"/>
              </a:spcBef>
            </a:pPr>
            <a:r>
              <a:rPr lang="en-US" sz="2000"/>
              <a:t>Ombudsmen Act 1975		Public Audit Act 2001</a:t>
            </a:r>
            <a:endParaRPr lang="en-US" sz="2000" dirty="0">
              <a:ea typeface="Calibri"/>
              <a:cs typeface="Calibri"/>
            </a:endParaRPr>
          </a:p>
          <a:p>
            <a:pPr marL="361950" lvl="1" indent="-276225">
              <a:lnSpc>
                <a:spcPct val="80000"/>
              </a:lnSpc>
              <a:spcBef>
                <a:spcPts val="300"/>
              </a:spcBef>
            </a:pPr>
            <a:r>
              <a:rPr lang="en-US" sz="2000"/>
              <a:t>Various Acts relating to employment and human rights </a:t>
            </a:r>
            <a:r>
              <a:rPr lang="en-US" sz="1900"/>
              <a:t>	</a:t>
            </a:r>
            <a:endParaRPr lang="en-US" sz="1900" dirty="0">
              <a:ea typeface="Calibri"/>
              <a:cs typeface="Calibri"/>
            </a:endParaRPr>
          </a:p>
          <a:p>
            <a:endParaRPr lang="en-NZ"/>
          </a:p>
        </p:txBody>
      </p:sp>
    </p:spTree>
    <p:extLst>
      <p:ext uri="{BB962C8B-B14F-4D97-AF65-F5344CB8AC3E}">
        <p14:creationId xmlns:p14="http://schemas.microsoft.com/office/powerpoint/2010/main" val="4181698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5E5D3-7017-46EA-A814-D441CDE6722A}"/>
              </a:ext>
            </a:extLst>
          </p:cNvPr>
          <p:cNvSpPr>
            <a:spLocks noGrp="1"/>
          </p:cNvSpPr>
          <p:nvPr>
            <p:ph type="title"/>
          </p:nvPr>
        </p:nvSpPr>
        <p:spPr>
          <a:xfrm>
            <a:off x="745223" y="813680"/>
            <a:ext cx="10515600" cy="558799"/>
          </a:xfrm>
        </p:spPr>
        <p:txBody>
          <a:bodyPr>
            <a:normAutofit fontScale="90000"/>
          </a:bodyPr>
          <a:lstStyle/>
          <a:p>
            <a:r>
              <a:rPr lang="en-NZ"/>
              <a:t>Te </a:t>
            </a:r>
            <a:r>
              <a:rPr lang="en-NZ" err="1"/>
              <a:t>Tiriti</a:t>
            </a:r>
            <a:r>
              <a:rPr lang="en-NZ"/>
              <a:t> o Waitangi / Treaty of Waitangi</a:t>
            </a:r>
          </a:p>
        </p:txBody>
      </p:sp>
      <p:sp>
        <p:nvSpPr>
          <p:cNvPr id="3" name="Text Placeholder 2">
            <a:extLst>
              <a:ext uri="{FF2B5EF4-FFF2-40B4-BE49-F238E27FC236}">
                <a16:creationId xmlns:a16="http://schemas.microsoft.com/office/drawing/2014/main" id="{9C90D9DB-5723-4416-B038-A87B8A712281}"/>
              </a:ext>
            </a:extLst>
          </p:cNvPr>
          <p:cNvSpPr>
            <a:spLocks noGrp="1"/>
          </p:cNvSpPr>
          <p:nvPr>
            <p:ph type="body" idx="1"/>
          </p:nvPr>
        </p:nvSpPr>
        <p:spPr>
          <a:xfrm>
            <a:off x="771200" y="1429844"/>
            <a:ext cx="9640436" cy="3894932"/>
          </a:xfrm>
        </p:spPr>
        <p:txBody>
          <a:bodyPr lIns="91440" tIns="45720" rIns="91440" bIns="45720" anchor="t"/>
          <a:lstStyle/>
          <a:p>
            <a:pPr marL="285750" indent="-285750">
              <a:buFont typeface="Arial" panose="020B0604020202020204" pitchFamily="34" charset="0"/>
              <a:buChar char="•"/>
            </a:pPr>
            <a:r>
              <a:rPr lang="en-US" b="0" i="0" dirty="0">
                <a:solidFill>
                  <a:srgbClr val="333333"/>
                </a:solidFill>
                <a:effectLst/>
                <a:latin typeface="open-sans"/>
              </a:rPr>
              <a:t>Negotiated between the Crown and Māori. The Crown does not include Crown en</a:t>
            </a:r>
            <a:r>
              <a:rPr lang="en-US" dirty="0">
                <a:solidFill>
                  <a:srgbClr val="333333"/>
                </a:solidFill>
                <a:latin typeface="open-sans"/>
              </a:rPr>
              <a:t>tities -  but Ministers expect Crown entities to embody the Government’s good-faith and collaborative approach to Māori Crown relationships. This is set out in the </a:t>
            </a:r>
            <a:r>
              <a:rPr lang="en-US" dirty="0">
                <a:solidFill>
                  <a:srgbClr val="333333"/>
                </a:solidFill>
                <a:latin typeface="open-sans"/>
                <a:hlinkClick r:id="rId3"/>
              </a:rPr>
              <a:t>Enduring Letter of Expectations</a:t>
            </a:r>
            <a:r>
              <a:rPr lang="en-US" dirty="0">
                <a:solidFill>
                  <a:srgbClr val="333333"/>
                </a:solidFill>
                <a:latin typeface="open-sans"/>
              </a:rPr>
              <a:t>.</a:t>
            </a:r>
          </a:p>
          <a:p>
            <a:pPr marL="285750" indent="-285750">
              <a:buFont typeface="Arial" panose="020B0604020202020204" pitchFamily="34" charset="0"/>
              <a:buChar char="•"/>
            </a:pPr>
            <a:r>
              <a:rPr lang="en-US" b="0" i="0">
                <a:solidFill>
                  <a:srgbClr val="333333"/>
                </a:solidFill>
                <a:effectLst/>
                <a:latin typeface="open-sans"/>
                <a:ea typeface="Source Sans Pro"/>
              </a:rPr>
              <a:t>A number of government agencies have guidance about applying the Treaty (and more commonly, its principles) in the course of their work.  The New Zealand Productivity Commission reviewed 10 examples in 2014. More information can be found on </a:t>
            </a:r>
            <a:r>
              <a:rPr lang="en-US" b="0" i="0" u="sng">
                <a:solidFill>
                  <a:srgbClr val="005EA5"/>
                </a:solidFill>
                <a:effectLst/>
                <a:latin typeface="open-sans"/>
                <a:ea typeface="Source Sans Pro"/>
                <a:hlinkClick r:id="rId4"/>
              </a:rPr>
              <a:t>the Commission’s report ‘</a:t>
            </a:r>
            <a:r>
              <a:rPr lang="en-US" b="0" i="1" u="sng">
                <a:solidFill>
                  <a:srgbClr val="005EA5"/>
                </a:solidFill>
                <a:effectLst/>
                <a:latin typeface="open-sans"/>
                <a:ea typeface="Source Sans Pro"/>
                <a:hlinkClick r:id="rId4"/>
              </a:rPr>
              <a:t>Regulatory institutions and practic</a:t>
            </a:r>
            <a:r>
              <a:rPr lang="en-US" b="0" i="1" u="sng">
                <a:solidFill>
                  <a:srgbClr val="005EA5"/>
                </a:solidFill>
                <a:effectLst/>
                <a:latin typeface="open-sans"/>
                <a:ea typeface="Source Sans Pro"/>
              </a:rPr>
              <a:t>e</a:t>
            </a:r>
            <a:r>
              <a:rPr lang="en-US" b="0" i="1">
                <a:solidFill>
                  <a:schemeClr val="tx1"/>
                </a:solidFill>
                <a:effectLst/>
                <a:latin typeface="open-sans"/>
                <a:ea typeface="Source Sans Pro"/>
              </a:rPr>
              <a:t> [The Treaty of Waitangi in regulatory desig</a:t>
            </a:r>
            <a:r>
              <a:rPr lang="en-US" i="1">
                <a:solidFill>
                  <a:schemeClr val="tx1"/>
                </a:solidFill>
                <a:latin typeface="open-sans"/>
                <a:ea typeface="Source Sans Pro"/>
              </a:rPr>
              <a:t>n and practice].</a:t>
            </a:r>
            <a:endParaRPr lang="en-US" b="0" i="1">
              <a:solidFill>
                <a:schemeClr val="tx1"/>
              </a:solidFill>
              <a:effectLst/>
              <a:latin typeface="open-sans"/>
              <a:ea typeface="Source Sans Pro"/>
            </a:endParaRPr>
          </a:p>
          <a:p>
            <a:pPr marL="285750" indent="-285750">
              <a:buFont typeface="Arial" panose="020B0604020202020204" pitchFamily="34" charset="0"/>
              <a:buChar char="•"/>
            </a:pPr>
            <a:r>
              <a:rPr lang="en-US" dirty="0">
                <a:solidFill>
                  <a:srgbClr val="333333"/>
                </a:solidFill>
                <a:latin typeface="open-sans"/>
              </a:rPr>
              <a:t>The Māori Crown relationship continues post-settlement, and past conduct (even if settled) may inform what a reasonable and </a:t>
            </a:r>
            <a:r>
              <a:rPr lang="en-US" dirty="0" err="1">
                <a:solidFill>
                  <a:srgbClr val="333333"/>
                </a:solidFill>
                <a:latin typeface="open-sans"/>
              </a:rPr>
              <a:t>honourable</a:t>
            </a:r>
            <a:r>
              <a:rPr lang="en-US" dirty="0">
                <a:solidFill>
                  <a:srgbClr val="333333"/>
                </a:solidFill>
                <a:latin typeface="open-sans"/>
              </a:rPr>
              <a:t> Treaty partner will do in the future</a:t>
            </a:r>
          </a:p>
          <a:p>
            <a:pPr marL="285750" indent="-285750">
              <a:buFont typeface="Arial" panose="020B0604020202020204" pitchFamily="34" charset="0"/>
              <a:buChar char="•"/>
            </a:pPr>
            <a:r>
              <a:rPr lang="en-US" dirty="0">
                <a:solidFill>
                  <a:srgbClr val="333333"/>
                </a:solidFill>
                <a:latin typeface="open-sans"/>
              </a:rPr>
              <a:t>For more information:</a:t>
            </a:r>
          </a:p>
          <a:p>
            <a:pPr marL="742950" lvl="1" indent="-285750">
              <a:buFont typeface="Arial" panose="020B0604020202020204" pitchFamily="34" charset="0"/>
              <a:buChar char="•"/>
            </a:pPr>
            <a:r>
              <a:rPr lang="en-US" sz="1800" err="1">
                <a:solidFill>
                  <a:srgbClr val="333333"/>
                </a:solidFill>
                <a:latin typeface="open-sans"/>
              </a:rPr>
              <a:t>Te</a:t>
            </a:r>
            <a:r>
              <a:rPr lang="en-US" sz="1800">
                <a:solidFill>
                  <a:srgbClr val="333333"/>
                </a:solidFill>
                <a:latin typeface="open-sans"/>
              </a:rPr>
              <a:t> </a:t>
            </a:r>
            <a:r>
              <a:rPr lang="en-US" sz="1800" err="1">
                <a:solidFill>
                  <a:srgbClr val="333333"/>
                </a:solidFill>
                <a:latin typeface="open-sans"/>
              </a:rPr>
              <a:t>Tiriti</a:t>
            </a:r>
            <a:r>
              <a:rPr lang="en-US" sz="1800">
                <a:solidFill>
                  <a:srgbClr val="333333"/>
                </a:solidFill>
                <a:latin typeface="open-sans"/>
              </a:rPr>
              <a:t> o Waitangi / Treaty of Waitangi Guidance [</a:t>
            </a:r>
            <a:r>
              <a:rPr lang="en-US" sz="1800">
                <a:solidFill>
                  <a:srgbClr val="333333"/>
                </a:solidFill>
                <a:latin typeface="open-sans"/>
                <a:hlinkClick r:id="rId5"/>
              </a:rPr>
              <a:t>CO (19) 5</a:t>
            </a:r>
            <a:r>
              <a:rPr lang="en-US" sz="1800">
                <a:solidFill>
                  <a:srgbClr val="333333"/>
                </a:solidFill>
                <a:latin typeface="open-sans"/>
              </a:rPr>
              <a:t>]</a:t>
            </a:r>
          </a:p>
          <a:p>
            <a:pPr marL="742950" lvl="1" indent="-285750">
              <a:buFont typeface="Arial" panose="020B0604020202020204" pitchFamily="34" charset="0"/>
              <a:buChar char="•"/>
            </a:pPr>
            <a:r>
              <a:rPr lang="en-NZ" sz="1800" err="1">
                <a:solidFill>
                  <a:srgbClr val="333333"/>
                </a:solidFill>
                <a:latin typeface="open-sans"/>
              </a:rPr>
              <a:t>Te</a:t>
            </a:r>
            <a:r>
              <a:rPr lang="en-NZ" sz="1800">
                <a:solidFill>
                  <a:srgbClr val="333333"/>
                </a:solidFill>
                <a:latin typeface="open-sans"/>
              </a:rPr>
              <a:t> </a:t>
            </a:r>
            <a:r>
              <a:rPr lang="en-NZ" sz="1800" err="1">
                <a:solidFill>
                  <a:srgbClr val="333333"/>
                </a:solidFill>
                <a:latin typeface="open-sans"/>
              </a:rPr>
              <a:t>Arawhiti</a:t>
            </a:r>
            <a:r>
              <a:rPr lang="en-NZ" sz="1800">
                <a:solidFill>
                  <a:srgbClr val="333333"/>
                </a:solidFill>
                <a:latin typeface="open-sans"/>
              </a:rPr>
              <a:t> / Office for Māori Crown Relations </a:t>
            </a:r>
            <a:r>
              <a:rPr lang="en-NZ" sz="1800">
                <a:solidFill>
                  <a:srgbClr val="333333"/>
                </a:solidFill>
                <a:latin typeface="open-sans"/>
                <a:hlinkClick r:id="rId6"/>
              </a:rPr>
              <a:t>Public Sector Capability Framework</a:t>
            </a:r>
            <a:endParaRPr lang="en-NZ" sz="1800">
              <a:solidFill>
                <a:srgbClr val="333333"/>
              </a:solidFill>
              <a:latin typeface="open-sans"/>
            </a:endParaRPr>
          </a:p>
        </p:txBody>
      </p:sp>
    </p:spTree>
    <p:extLst>
      <p:ext uri="{BB962C8B-B14F-4D97-AF65-F5344CB8AC3E}">
        <p14:creationId xmlns:p14="http://schemas.microsoft.com/office/powerpoint/2010/main" val="2905128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5E09F-2836-4DFA-B0DA-35E03D94B0D9}"/>
              </a:ext>
            </a:extLst>
          </p:cNvPr>
          <p:cNvSpPr>
            <a:spLocks noGrp="1"/>
          </p:cNvSpPr>
          <p:nvPr>
            <p:ph type="title"/>
          </p:nvPr>
        </p:nvSpPr>
        <p:spPr>
          <a:xfrm>
            <a:off x="616697" y="679304"/>
            <a:ext cx="10515600" cy="558799"/>
          </a:xfrm>
        </p:spPr>
        <p:txBody>
          <a:bodyPr>
            <a:normAutofit fontScale="90000"/>
          </a:bodyPr>
          <a:lstStyle/>
          <a:p>
            <a:r>
              <a:rPr lang="en-NZ"/>
              <a:t>Three types of </a:t>
            </a:r>
            <a:r>
              <a:rPr lang="en-NZ" u="sng"/>
              <a:t>statutory </a:t>
            </a:r>
            <a:r>
              <a:rPr lang="en-NZ"/>
              <a:t>Crown entities</a:t>
            </a:r>
          </a:p>
        </p:txBody>
      </p:sp>
      <p:sp>
        <p:nvSpPr>
          <p:cNvPr id="3" name="Text Placeholder 2">
            <a:extLst>
              <a:ext uri="{FF2B5EF4-FFF2-40B4-BE49-F238E27FC236}">
                <a16:creationId xmlns:a16="http://schemas.microsoft.com/office/drawing/2014/main" id="{7052D5DE-6D33-436A-9102-12CE68D179D0}"/>
              </a:ext>
            </a:extLst>
          </p:cNvPr>
          <p:cNvSpPr>
            <a:spLocks noGrp="1"/>
          </p:cNvSpPr>
          <p:nvPr>
            <p:ph type="body" idx="1"/>
          </p:nvPr>
        </p:nvSpPr>
        <p:spPr>
          <a:xfrm>
            <a:off x="616697" y="1524002"/>
            <a:ext cx="9997515" cy="3570511"/>
          </a:xfrm>
        </p:spPr>
        <p:txBody>
          <a:bodyPr lIns="91440" tIns="45720" rIns="91440" bIns="45720" anchor="t">
            <a:normAutofit lnSpcReduction="10000"/>
          </a:bodyPr>
          <a:lstStyle/>
          <a:p>
            <a:pPr marL="285750" indent="-285750">
              <a:lnSpc>
                <a:spcPct val="90000"/>
              </a:lnSpc>
              <a:buFont typeface="Arial" panose="020B0604020202020204" pitchFamily="34" charset="0"/>
              <a:buChar char="•"/>
            </a:pPr>
            <a:r>
              <a:rPr lang="en-US" sz="1800">
                <a:latin typeface="Source Sans Pro"/>
                <a:ea typeface="Source Sans Pro"/>
              </a:rPr>
              <a:t>Crown agents</a:t>
            </a:r>
          </a:p>
          <a:p>
            <a:pPr marL="285750" indent="-285750">
              <a:lnSpc>
                <a:spcPct val="90000"/>
              </a:lnSpc>
              <a:buFont typeface="Arial" panose="020B0604020202020204" pitchFamily="34" charset="0"/>
              <a:buChar char="•"/>
            </a:pPr>
            <a:r>
              <a:rPr lang="en-US">
                <a:latin typeface="Source Sans Pro"/>
                <a:ea typeface="Source Sans Pro"/>
              </a:rPr>
              <a:t>autonomous</a:t>
            </a:r>
            <a:r>
              <a:rPr lang="en-US" sz="1800">
                <a:latin typeface="Source Sans Pro"/>
                <a:ea typeface="Source Sans Pro"/>
              </a:rPr>
              <a:t> Crown entities (ACEs)</a:t>
            </a:r>
          </a:p>
          <a:p>
            <a:pPr marL="285750" indent="-285750">
              <a:lnSpc>
                <a:spcPct val="90000"/>
              </a:lnSpc>
              <a:buFont typeface="Arial" panose="020B0604020202020204" pitchFamily="34" charset="0"/>
              <a:buChar char="•"/>
            </a:pPr>
            <a:r>
              <a:rPr lang="en-US">
                <a:latin typeface="Source Sans Pro"/>
                <a:ea typeface="Source Sans Pro"/>
              </a:rPr>
              <a:t>independent</a:t>
            </a:r>
            <a:r>
              <a:rPr lang="en-US" sz="1800">
                <a:latin typeface="Source Sans Pro"/>
                <a:ea typeface="Source Sans Pro"/>
              </a:rPr>
              <a:t> Crown entities (ICEs)</a:t>
            </a:r>
          </a:p>
          <a:p>
            <a:pPr marL="171450" indent="-171450">
              <a:lnSpc>
                <a:spcPct val="90000"/>
              </a:lnSpc>
              <a:buFont typeface="Arial" panose="020B0604020202020204" pitchFamily="34" charset="0"/>
              <a:buChar char="•"/>
            </a:pPr>
            <a:endParaRPr lang="en-US" sz="1050" dirty="0"/>
          </a:p>
          <a:p>
            <a:pPr marL="285750" indent="-285750">
              <a:lnSpc>
                <a:spcPct val="90000"/>
              </a:lnSpc>
              <a:buFont typeface="Arial" panose="020B0604020202020204" pitchFamily="34" charset="0"/>
              <a:buChar char="•"/>
            </a:pPr>
            <a:r>
              <a:rPr lang="en-US" sz="1800">
                <a:latin typeface="Source Sans Pro"/>
                <a:ea typeface="Source Sans Pro"/>
              </a:rPr>
              <a:t>The differences between the types include the degree of separation from the Minister, reflected in provisions for board member appointments and removals, and ministerial powers of direction.</a:t>
            </a:r>
          </a:p>
          <a:p>
            <a:pPr>
              <a:lnSpc>
                <a:spcPct val="90000"/>
              </a:lnSpc>
              <a:buFont typeface="Wingdings" pitchFamily="2" charset="2"/>
              <a:buNone/>
            </a:pPr>
            <a:endParaRPr lang="en-US" sz="1050" dirty="0"/>
          </a:p>
          <a:p>
            <a:pPr marL="285750" indent="-285750">
              <a:lnSpc>
                <a:spcPct val="90000"/>
              </a:lnSpc>
              <a:buFont typeface="Arial" panose="020B0604020202020204" pitchFamily="34" charset="0"/>
              <a:buChar char="•"/>
            </a:pPr>
            <a:r>
              <a:rPr lang="en-US" sz="1800" dirty="0"/>
              <a:t>In addition to statutory entities, there are four other categories of Crown entity: Crown entity companies, Crown entity subsidiaries, School Boards of Trustees, and Tertiary Education Institutions.</a:t>
            </a:r>
          </a:p>
          <a:p>
            <a:pPr marL="285750" indent="-285750">
              <a:lnSpc>
                <a:spcPct val="90000"/>
              </a:lnSpc>
              <a:buFont typeface="Arial" panose="020B0604020202020204" pitchFamily="34" charset="0"/>
              <a:buChar char="•"/>
            </a:pPr>
            <a:r>
              <a:rPr lang="en-US">
                <a:latin typeface="Source Sans Pro"/>
                <a:ea typeface="Source Sans Pro"/>
              </a:rPr>
              <a:t>The new Māori Health Authority is an independent statutory entity with some provisions of the Crown Entities Act in its establishment legislation</a:t>
            </a:r>
            <a:endParaRPr lang="en-US" sz="1800">
              <a:latin typeface="Source Sans Pro"/>
              <a:ea typeface="Source Sans Pro"/>
            </a:endParaRPr>
          </a:p>
          <a:p>
            <a:endParaRPr lang="en-NZ" dirty="0"/>
          </a:p>
        </p:txBody>
      </p:sp>
    </p:spTree>
    <p:extLst>
      <p:ext uri="{BB962C8B-B14F-4D97-AF65-F5344CB8AC3E}">
        <p14:creationId xmlns:p14="http://schemas.microsoft.com/office/powerpoint/2010/main" val="1673662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98957-0C7E-473A-B61A-C15E19A54E8A}"/>
              </a:ext>
            </a:extLst>
          </p:cNvPr>
          <p:cNvSpPr>
            <a:spLocks noGrp="1"/>
          </p:cNvSpPr>
          <p:nvPr>
            <p:ph type="title"/>
          </p:nvPr>
        </p:nvSpPr>
        <p:spPr>
          <a:xfrm>
            <a:off x="701222" y="458003"/>
            <a:ext cx="10515600" cy="558799"/>
          </a:xfrm>
        </p:spPr>
        <p:txBody>
          <a:bodyPr>
            <a:normAutofit fontScale="90000"/>
          </a:bodyPr>
          <a:lstStyle/>
          <a:p>
            <a:r>
              <a:rPr lang="en-NZ"/>
              <a:t>What are the differences between these entities?</a:t>
            </a:r>
          </a:p>
        </p:txBody>
      </p:sp>
      <p:graphicFrame>
        <p:nvGraphicFramePr>
          <p:cNvPr id="4" name="Object 4">
            <a:extLst>
              <a:ext uri="{FF2B5EF4-FFF2-40B4-BE49-F238E27FC236}">
                <a16:creationId xmlns:a16="http://schemas.microsoft.com/office/drawing/2014/main" id="{DE9F7C91-A47B-45B1-8293-A016723C51C8}"/>
              </a:ext>
            </a:extLst>
          </p:cNvPr>
          <p:cNvGraphicFramePr>
            <a:graphicFrameLocks noGrp="1" noChangeAspect="1"/>
          </p:cNvGraphicFramePr>
          <p:nvPr>
            <p:ph sz="half" idx="2"/>
          </p:nvPr>
        </p:nvGraphicFramePr>
        <p:xfrm>
          <a:off x="1682750" y="1020763"/>
          <a:ext cx="8307388" cy="5680075"/>
        </p:xfrm>
        <a:graphic>
          <a:graphicData uri="http://schemas.openxmlformats.org/presentationml/2006/ole">
            <mc:AlternateContent xmlns:mc="http://schemas.openxmlformats.org/markup-compatibility/2006">
              <mc:Choice xmlns:v="urn:schemas-microsoft-com:vml" Requires="v">
                <p:oleObj name="Document" r:id="rId3" imgW="5815958" imgH="3976393" progId="Word.Document.8">
                  <p:embed/>
                </p:oleObj>
              </mc:Choice>
              <mc:Fallback>
                <p:oleObj name="Document" r:id="rId3" imgW="5815958" imgH="3976393" progId="Word.Document.8">
                  <p:embed/>
                  <p:pic>
                    <p:nvPicPr>
                      <p:cNvPr id="4" name="Object 4">
                        <a:extLst>
                          <a:ext uri="{FF2B5EF4-FFF2-40B4-BE49-F238E27FC236}">
                            <a16:creationId xmlns:a16="http://schemas.microsoft.com/office/drawing/2014/main" id="{DE9F7C91-A47B-45B1-8293-A016723C51C8}"/>
                          </a:ext>
                        </a:extLst>
                      </p:cNvPr>
                      <p:cNvPicPr>
                        <a:picLocks noChangeAspect="1" noChangeArrowheads="1"/>
                      </p:cNvPicPr>
                      <p:nvPr/>
                    </p:nvPicPr>
                    <p:blipFill>
                      <a:blip r:embed="rId4"/>
                      <a:srcRect/>
                      <a:stretch>
                        <a:fillRect/>
                      </a:stretch>
                    </p:blipFill>
                    <p:spPr bwMode="auto">
                      <a:xfrm>
                        <a:off x="1682750" y="1020763"/>
                        <a:ext cx="8307388" cy="568007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284609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26C5-B36E-4FFE-A7F9-E8DF17E53A7D}"/>
              </a:ext>
            </a:extLst>
          </p:cNvPr>
          <p:cNvSpPr>
            <a:spLocks noGrp="1"/>
          </p:cNvSpPr>
          <p:nvPr>
            <p:ph type="title"/>
          </p:nvPr>
        </p:nvSpPr>
        <p:spPr>
          <a:xfrm>
            <a:off x="657679" y="736678"/>
            <a:ext cx="10515600" cy="558799"/>
          </a:xfrm>
        </p:spPr>
        <p:txBody>
          <a:bodyPr>
            <a:normAutofit fontScale="90000"/>
          </a:bodyPr>
          <a:lstStyle/>
          <a:p>
            <a:r>
              <a:rPr lang="en-NZ"/>
              <a:t>Each Crown entity has a responsible Minister who …</a:t>
            </a:r>
          </a:p>
        </p:txBody>
      </p:sp>
      <p:sp>
        <p:nvSpPr>
          <p:cNvPr id="3" name="Text Placeholder 2">
            <a:extLst>
              <a:ext uri="{FF2B5EF4-FFF2-40B4-BE49-F238E27FC236}">
                <a16:creationId xmlns:a16="http://schemas.microsoft.com/office/drawing/2014/main" id="{D0F0EDF1-B37D-47C0-8F7D-E0F7EC700846}"/>
              </a:ext>
            </a:extLst>
          </p:cNvPr>
          <p:cNvSpPr>
            <a:spLocks noGrp="1"/>
          </p:cNvSpPr>
          <p:nvPr>
            <p:ph type="body" idx="1"/>
          </p:nvPr>
        </p:nvSpPr>
        <p:spPr>
          <a:xfrm>
            <a:off x="657679" y="1570384"/>
            <a:ext cx="10515599" cy="1500187"/>
          </a:xfrm>
        </p:spPr>
        <p:txBody>
          <a:bodyPr lIns="91440" tIns="45720" rIns="91440" bIns="45720" anchor="t">
            <a:normAutofit fontScale="32500" lnSpcReduction="20000"/>
          </a:bodyPr>
          <a:lstStyle/>
          <a:p>
            <a:pPr marL="285750" indent="-285750">
              <a:buFont typeface="Arial" panose="020B0604020202020204" pitchFamily="34" charset="0"/>
              <a:buChar char="•"/>
            </a:pPr>
            <a:r>
              <a:rPr lang="en-US" dirty="0">
                <a:latin typeface="Source Sans Pro"/>
              </a:rPr>
              <a:t>oversees </a:t>
            </a:r>
            <a:r>
              <a:rPr lang="en-US" sz="1800" dirty="0">
                <a:latin typeface="Source Sans Pro"/>
              </a:rPr>
              <a:t>and manages the Crown's interests in and relationships with the entities that are within their portfolio</a:t>
            </a:r>
            <a:r>
              <a:rPr lang="en-US" dirty="0">
                <a:latin typeface="Source Sans Pro"/>
              </a:rPr>
              <a:t> </a:t>
            </a:r>
            <a:endParaRPr lang="en-US" sz="1800" dirty="0"/>
          </a:p>
          <a:p>
            <a:pPr marL="285750" indent="-285750">
              <a:lnSpc>
                <a:spcPct val="90000"/>
              </a:lnSpc>
              <a:buFont typeface="Arial" panose="020B0604020202020204" pitchFamily="34" charset="0"/>
              <a:buChar char="•"/>
            </a:pPr>
            <a:r>
              <a:rPr lang="en-US" dirty="0">
                <a:latin typeface="Source Sans Pro"/>
              </a:rPr>
              <a:t>represents</a:t>
            </a:r>
            <a:r>
              <a:rPr lang="en-US" sz="1800" dirty="0">
                <a:latin typeface="Source Sans Pro"/>
              </a:rPr>
              <a:t> the public interest in the entity (and, in private sector terms, is the de facto ‘shareholder’)</a:t>
            </a:r>
          </a:p>
          <a:p>
            <a:pPr marL="285750" indent="-285750">
              <a:lnSpc>
                <a:spcPct val="90000"/>
              </a:lnSpc>
              <a:buFont typeface="Arial" panose="020B0604020202020204" pitchFamily="34" charset="0"/>
              <a:buChar char="•"/>
            </a:pPr>
            <a:r>
              <a:rPr lang="en-US" dirty="0">
                <a:latin typeface="Source Sans Pro"/>
              </a:rPr>
              <a:t>ensures</a:t>
            </a:r>
            <a:r>
              <a:rPr lang="en-US" sz="1800" dirty="0">
                <a:latin typeface="Source Sans Pro"/>
              </a:rPr>
              <a:t> an effective board is in place to govern the entity</a:t>
            </a:r>
          </a:p>
          <a:p>
            <a:pPr marL="285750" indent="-285750">
              <a:buFont typeface="Arial" panose="020B0604020202020204" pitchFamily="34" charset="0"/>
              <a:buChar char="•"/>
            </a:pPr>
            <a:r>
              <a:rPr lang="en-US" dirty="0">
                <a:latin typeface="Source Sans Pro"/>
              </a:rPr>
              <a:t>influences </a:t>
            </a:r>
            <a:r>
              <a:rPr lang="en-US" sz="1800" dirty="0">
                <a:latin typeface="Source Sans Pro"/>
              </a:rPr>
              <a:t>the entity’s strategic direction</a:t>
            </a:r>
            <a:r>
              <a:rPr lang="en-US" dirty="0">
                <a:latin typeface="Source Sans Pro"/>
              </a:rPr>
              <a:t> </a:t>
            </a:r>
            <a:endParaRPr lang="en-US" sz="1800" dirty="0"/>
          </a:p>
          <a:p>
            <a:pPr marL="285750" indent="-285750">
              <a:buFont typeface="Arial" panose="020B0604020202020204" pitchFamily="34" charset="0"/>
              <a:buChar char="•"/>
            </a:pPr>
            <a:r>
              <a:rPr lang="en-US" dirty="0">
                <a:latin typeface="Source Sans Pro"/>
              </a:rPr>
              <a:t>monitors </a:t>
            </a:r>
            <a:r>
              <a:rPr lang="en-US" sz="1800" dirty="0">
                <a:latin typeface="Source Sans Pro"/>
              </a:rPr>
              <a:t>and reviews Crown entity performance and results</a:t>
            </a:r>
            <a:r>
              <a:rPr lang="en-US" dirty="0">
                <a:latin typeface="Source Sans Pro"/>
              </a:rPr>
              <a:t> </a:t>
            </a:r>
            <a:endParaRPr lang="en-US" sz="1800" dirty="0"/>
          </a:p>
          <a:p>
            <a:pPr marL="285750" indent="-285750">
              <a:buFont typeface="Arial" panose="020B0604020202020204" pitchFamily="34" charset="0"/>
              <a:buChar char="•"/>
            </a:pPr>
            <a:r>
              <a:rPr lang="en-US" dirty="0">
                <a:latin typeface="Source Sans Pro"/>
              </a:rPr>
              <a:t>carries </a:t>
            </a:r>
            <a:r>
              <a:rPr lang="en-US" sz="1800" dirty="0">
                <a:latin typeface="Source Sans Pro"/>
              </a:rPr>
              <a:t>out any statutory responsibilities</a:t>
            </a:r>
            <a:r>
              <a:rPr lang="en-US" dirty="0">
                <a:latin typeface="Source Sans Pro"/>
              </a:rPr>
              <a:t> .</a:t>
            </a:r>
            <a:endParaRPr lang="en-US" sz="1800" dirty="0"/>
          </a:p>
          <a:p>
            <a:pPr>
              <a:lnSpc>
                <a:spcPct val="90000"/>
              </a:lnSpc>
              <a:buFont typeface="Wingdings" pitchFamily="2" charset="2"/>
              <a:buNone/>
            </a:pPr>
            <a:endParaRPr lang="en-US" sz="1800" dirty="0"/>
          </a:p>
          <a:p>
            <a:pPr marL="0" indent="0">
              <a:lnSpc>
                <a:spcPct val="90000"/>
              </a:lnSpc>
              <a:buFont typeface="Wingdings" pitchFamily="2" charset="2"/>
              <a:buNone/>
            </a:pPr>
            <a:r>
              <a:rPr lang="en-US" sz="1800" dirty="0">
                <a:latin typeface="Source Sans Pro"/>
              </a:rPr>
              <a:t>Note: The Ministers of Finance and for the Public Service also have important roles to play in the Crown entity sector, including issuing directions to support a whole of government approach.</a:t>
            </a:r>
          </a:p>
          <a:p>
            <a:endParaRPr lang="en-NZ" dirty="0"/>
          </a:p>
        </p:txBody>
      </p:sp>
    </p:spTree>
    <p:extLst>
      <p:ext uri="{BB962C8B-B14F-4D97-AF65-F5344CB8AC3E}">
        <p14:creationId xmlns:p14="http://schemas.microsoft.com/office/powerpoint/2010/main" val="3835305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1A2F7-9B06-4032-A98D-6BD9DE36D796}"/>
              </a:ext>
            </a:extLst>
          </p:cNvPr>
          <p:cNvSpPr>
            <a:spLocks noGrp="1"/>
          </p:cNvSpPr>
          <p:nvPr>
            <p:ph type="title"/>
          </p:nvPr>
        </p:nvSpPr>
        <p:spPr>
          <a:xfrm>
            <a:off x="757959" y="766235"/>
            <a:ext cx="10515600" cy="558799"/>
          </a:xfrm>
        </p:spPr>
        <p:txBody>
          <a:bodyPr>
            <a:normAutofit fontScale="90000"/>
          </a:bodyPr>
          <a:lstStyle/>
          <a:p>
            <a:r>
              <a:rPr lang="en-NZ"/>
              <a:t>Ministers expect boards to:</a:t>
            </a:r>
          </a:p>
        </p:txBody>
      </p:sp>
      <p:sp>
        <p:nvSpPr>
          <p:cNvPr id="3" name="Text Placeholder 2">
            <a:extLst>
              <a:ext uri="{FF2B5EF4-FFF2-40B4-BE49-F238E27FC236}">
                <a16:creationId xmlns:a16="http://schemas.microsoft.com/office/drawing/2014/main" id="{C5363014-B6D9-440D-9501-7A6696C81B84}"/>
              </a:ext>
            </a:extLst>
          </p:cNvPr>
          <p:cNvSpPr>
            <a:spLocks noGrp="1"/>
          </p:cNvSpPr>
          <p:nvPr>
            <p:ph type="body" idx="1"/>
          </p:nvPr>
        </p:nvSpPr>
        <p:spPr>
          <a:xfrm>
            <a:off x="757959" y="1589913"/>
            <a:ext cx="10288732" cy="3342305"/>
          </a:xfrm>
        </p:spPr>
        <p:txBody>
          <a:bodyPr lIns="91440" tIns="45720" rIns="91440" bIns="45720" anchor="t"/>
          <a:lstStyle/>
          <a:p>
            <a:pPr marL="365125" indent="-365125">
              <a:lnSpc>
                <a:spcPct val="95000"/>
              </a:lnSpc>
              <a:buFont typeface="Arial" panose="020B0604020202020204" pitchFamily="34" charset="0"/>
              <a:buChar char="•"/>
            </a:pPr>
            <a:r>
              <a:rPr lang="en-AU" sz="2000" dirty="0">
                <a:latin typeface="Source Sans Pro"/>
              </a:rPr>
              <a:t>be aware of demands on Ministers from Parliament, taxpayers and other interested parties</a:t>
            </a:r>
          </a:p>
          <a:p>
            <a:pPr marL="365125" indent="-365125">
              <a:lnSpc>
                <a:spcPct val="95000"/>
              </a:lnSpc>
              <a:spcBef>
                <a:spcPts val="300"/>
              </a:spcBef>
              <a:buFont typeface="Arial" panose="020B0604020202020204" pitchFamily="34" charset="0"/>
              <a:buChar char="•"/>
            </a:pPr>
            <a:r>
              <a:rPr lang="en-AU" sz="2000" dirty="0">
                <a:latin typeface="Source Sans Pro"/>
              </a:rPr>
              <a:t>accept that the Crown has interests wider than those of ordinary shareholders in private companies </a:t>
            </a:r>
            <a:endParaRPr lang="en-AU" sz="2000"/>
          </a:p>
          <a:p>
            <a:pPr marL="365125" indent="-365125">
              <a:lnSpc>
                <a:spcPct val="95000"/>
              </a:lnSpc>
              <a:spcBef>
                <a:spcPts val="300"/>
              </a:spcBef>
              <a:buFont typeface="Arial" panose="020B0604020202020204" pitchFamily="34" charset="0"/>
              <a:buChar char="•"/>
            </a:pPr>
            <a:r>
              <a:rPr lang="en-AU" sz="2000" dirty="0">
                <a:latin typeface="Source Sans Pro"/>
              </a:rPr>
              <a:t>understand (and embrace) wider Government policy issues as part of their decision- making</a:t>
            </a:r>
          </a:p>
          <a:p>
            <a:pPr marL="365125" indent="-365125">
              <a:lnSpc>
                <a:spcPct val="95000"/>
              </a:lnSpc>
              <a:spcBef>
                <a:spcPts val="300"/>
              </a:spcBef>
              <a:buFont typeface="Arial" panose="020B0604020202020204" pitchFamily="34" charset="0"/>
              <a:buChar char="•"/>
            </a:pPr>
            <a:r>
              <a:rPr lang="en-AU" sz="2000" dirty="0">
                <a:latin typeface="Source Sans Pro"/>
              </a:rPr>
              <a:t>provide assurance of effective organisational performance (delivery of results) and conformance with statutory functions, powers, duties, etc</a:t>
            </a:r>
          </a:p>
          <a:p>
            <a:pPr marL="365125" indent="-365125">
              <a:lnSpc>
                <a:spcPct val="95000"/>
              </a:lnSpc>
              <a:spcBef>
                <a:spcPts val="300"/>
              </a:spcBef>
              <a:buFont typeface="Arial" panose="020B0604020202020204" pitchFamily="34" charset="0"/>
              <a:buChar char="•"/>
            </a:pPr>
            <a:r>
              <a:rPr lang="en-AU" sz="2000" dirty="0">
                <a:latin typeface="Source Sans Pro"/>
              </a:rPr>
              <a:t>be aware of and keep Ministers informed about the potential implications of organisation-specific issues on the Crown</a:t>
            </a:r>
          </a:p>
          <a:p>
            <a:pPr marL="365125" indent="-365125">
              <a:lnSpc>
                <a:spcPct val="95000"/>
              </a:lnSpc>
              <a:spcBef>
                <a:spcPts val="300"/>
              </a:spcBef>
              <a:buFont typeface="Arial" panose="020B0604020202020204" pitchFamily="34" charset="0"/>
              <a:buChar char="•"/>
            </a:pPr>
            <a:r>
              <a:rPr lang="en-AU" sz="2000" dirty="0">
                <a:latin typeface="Source Sans Pro"/>
              </a:rPr>
              <a:t>ensure their </a:t>
            </a:r>
            <a:r>
              <a:rPr lang="en-US" sz="2000" dirty="0">
                <a:latin typeface="Source Sans Pro"/>
              </a:rPr>
              <a:t>Crown entity behaves prudently and sensitively, and in keeping with public sector values.</a:t>
            </a:r>
            <a:endParaRPr lang="en-US" sz="2000"/>
          </a:p>
          <a:p>
            <a:endParaRPr lang="en-NZ"/>
          </a:p>
        </p:txBody>
      </p:sp>
    </p:spTree>
    <p:extLst>
      <p:ext uri="{BB962C8B-B14F-4D97-AF65-F5344CB8AC3E}">
        <p14:creationId xmlns:p14="http://schemas.microsoft.com/office/powerpoint/2010/main" val="4149783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E80A1-987D-4723-8602-28EA861FF315}"/>
              </a:ext>
            </a:extLst>
          </p:cNvPr>
          <p:cNvSpPr>
            <a:spLocks noGrp="1"/>
          </p:cNvSpPr>
          <p:nvPr>
            <p:ph type="title"/>
          </p:nvPr>
        </p:nvSpPr>
        <p:spPr>
          <a:xfrm>
            <a:off x="730250" y="683107"/>
            <a:ext cx="10515600" cy="558799"/>
          </a:xfrm>
        </p:spPr>
        <p:txBody>
          <a:bodyPr>
            <a:normAutofit fontScale="90000"/>
          </a:bodyPr>
          <a:lstStyle/>
          <a:p>
            <a:r>
              <a:rPr lang="en-NZ"/>
              <a:t>The ‘no surprises’ principle</a:t>
            </a:r>
          </a:p>
        </p:txBody>
      </p:sp>
      <p:sp>
        <p:nvSpPr>
          <p:cNvPr id="3" name="Text Placeholder 2">
            <a:extLst>
              <a:ext uri="{FF2B5EF4-FFF2-40B4-BE49-F238E27FC236}">
                <a16:creationId xmlns:a16="http://schemas.microsoft.com/office/drawing/2014/main" id="{58D9ABB1-2BA4-4586-8049-23337DD22F37}"/>
              </a:ext>
            </a:extLst>
          </p:cNvPr>
          <p:cNvSpPr>
            <a:spLocks noGrp="1"/>
          </p:cNvSpPr>
          <p:nvPr>
            <p:ph type="body" idx="1"/>
          </p:nvPr>
        </p:nvSpPr>
        <p:spPr>
          <a:xfrm>
            <a:off x="730250" y="1506786"/>
            <a:ext cx="10030114" cy="1500187"/>
          </a:xfrm>
        </p:spPr>
        <p:txBody>
          <a:bodyPr lIns="91440" tIns="45720" rIns="91440" bIns="45720" anchor="t">
            <a:normAutofit fontScale="55000" lnSpcReduction="20000"/>
          </a:bodyPr>
          <a:lstStyle/>
          <a:p>
            <a:pPr marL="285750" indent="-285750">
              <a:lnSpc>
                <a:spcPct val="95000"/>
              </a:lnSpc>
              <a:buFont typeface="Arial" panose="020B0604020202020204" pitchFamily="34" charset="0"/>
              <a:buChar char="•"/>
            </a:pPr>
            <a:r>
              <a:rPr lang="en-AU" sz="2000" dirty="0">
                <a:latin typeface="Source Sans Pro"/>
              </a:rPr>
              <a:t>Boards have authority, but Ministers are ultimately answerable for the actions of their Crown entities to Parliament and the public.</a:t>
            </a:r>
          </a:p>
          <a:p>
            <a:pPr marL="285750" indent="-285750">
              <a:lnSpc>
                <a:spcPct val="95000"/>
              </a:lnSpc>
              <a:spcBef>
                <a:spcPts val="300"/>
              </a:spcBef>
              <a:buFont typeface="Arial" panose="020B0604020202020204" pitchFamily="34" charset="0"/>
              <a:buChar char="•"/>
            </a:pPr>
            <a:r>
              <a:rPr lang="en-AU" sz="2000" dirty="0">
                <a:latin typeface="Source Sans Pro"/>
              </a:rPr>
              <a:t>Ministers expect to be informed as fully and as early as possible of </a:t>
            </a:r>
            <a:r>
              <a:rPr lang="en-US" sz="2000" dirty="0">
                <a:latin typeface="Source Sans Pro"/>
              </a:rPr>
              <a:t>any entity issues </a:t>
            </a:r>
            <a:r>
              <a:rPr lang="en-AU" sz="2000" dirty="0">
                <a:latin typeface="Source Sans Pro"/>
              </a:rPr>
              <a:t>that may impinge on the Government’s responsibilities, or be potentially contentious.</a:t>
            </a:r>
          </a:p>
          <a:p>
            <a:pPr marL="285750" indent="-285750">
              <a:lnSpc>
                <a:spcPct val="95000"/>
              </a:lnSpc>
              <a:spcBef>
                <a:spcPts val="300"/>
              </a:spcBef>
              <a:buFont typeface="Arial" panose="020B0604020202020204" pitchFamily="34" charset="0"/>
              <a:buChar char="•"/>
            </a:pPr>
            <a:r>
              <a:rPr lang="en-NZ" sz="2000" dirty="0">
                <a:latin typeface="Source Sans Pro"/>
              </a:rPr>
              <a:t>Proactivity and timeliness in applying the ethos of 'no surprises' is essential to the integrity of the relationship, and to mutual trust and confidence. </a:t>
            </a:r>
            <a:endParaRPr lang="en-NZ" sz="2000" dirty="0"/>
          </a:p>
          <a:p>
            <a:pPr marL="285750" indent="-285750">
              <a:lnSpc>
                <a:spcPct val="95000"/>
              </a:lnSpc>
              <a:spcBef>
                <a:spcPts val="300"/>
              </a:spcBef>
              <a:buFont typeface="Arial" panose="020B0604020202020204" pitchFamily="34" charset="0"/>
              <a:buChar char="•"/>
            </a:pPr>
            <a:r>
              <a:rPr lang="en-NZ" sz="2000" dirty="0">
                <a:latin typeface="Source Sans Pro"/>
              </a:rPr>
              <a:t>A 'no surprises' way of working is not intended to interfere with entities' statutorily independent functions, nor with boards' operational responsibilities.</a:t>
            </a:r>
          </a:p>
          <a:p>
            <a:pPr marL="285750" indent="-285750">
              <a:lnSpc>
                <a:spcPct val="95000"/>
              </a:lnSpc>
              <a:spcBef>
                <a:spcPts val="300"/>
              </a:spcBef>
              <a:buFont typeface="Arial" panose="020B0604020202020204" pitchFamily="34" charset="0"/>
              <a:buChar char="•"/>
            </a:pPr>
            <a:endParaRPr lang="en-NZ" sz="2000" dirty="0"/>
          </a:p>
          <a:p>
            <a:pPr>
              <a:lnSpc>
                <a:spcPct val="95000"/>
              </a:lnSpc>
              <a:spcBef>
                <a:spcPts val="300"/>
              </a:spcBef>
            </a:pPr>
            <a:r>
              <a:rPr lang="en-NZ" sz="2000" dirty="0"/>
              <a:t>Note: Crown entities should apply the same ‘no surprises’ principles to their relationships with monitoring departments. </a:t>
            </a:r>
          </a:p>
          <a:p>
            <a:pPr>
              <a:lnSpc>
                <a:spcPct val="95000"/>
              </a:lnSpc>
              <a:spcBef>
                <a:spcPts val="300"/>
              </a:spcBef>
            </a:pPr>
            <a:endParaRPr lang="en-NZ" sz="2000" dirty="0"/>
          </a:p>
          <a:p>
            <a:endParaRPr lang="en-NZ" sz="2000" dirty="0"/>
          </a:p>
        </p:txBody>
      </p:sp>
    </p:spTree>
    <p:extLst>
      <p:ext uri="{BB962C8B-B14F-4D97-AF65-F5344CB8AC3E}">
        <p14:creationId xmlns:p14="http://schemas.microsoft.com/office/powerpoint/2010/main" val="2779944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D0F7B-46C2-4040-B670-464F43AF2709}"/>
              </a:ext>
            </a:extLst>
          </p:cNvPr>
          <p:cNvSpPr>
            <a:spLocks noGrp="1"/>
          </p:cNvSpPr>
          <p:nvPr>
            <p:ph type="title"/>
          </p:nvPr>
        </p:nvSpPr>
        <p:spPr>
          <a:xfrm>
            <a:off x="782493" y="673871"/>
            <a:ext cx="10627014" cy="558799"/>
          </a:xfrm>
        </p:spPr>
        <p:txBody>
          <a:bodyPr>
            <a:normAutofit fontScale="90000"/>
          </a:bodyPr>
          <a:lstStyle/>
          <a:p>
            <a:r>
              <a:rPr lang="en-NZ"/>
              <a:t>Monitoring departments support responsible Ministers</a:t>
            </a:r>
          </a:p>
        </p:txBody>
      </p:sp>
      <p:sp>
        <p:nvSpPr>
          <p:cNvPr id="3" name="Text Placeholder 2">
            <a:extLst>
              <a:ext uri="{FF2B5EF4-FFF2-40B4-BE49-F238E27FC236}">
                <a16:creationId xmlns:a16="http://schemas.microsoft.com/office/drawing/2014/main" id="{02D72541-1446-49A7-A89C-F37749D01A41}"/>
              </a:ext>
            </a:extLst>
          </p:cNvPr>
          <p:cNvSpPr>
            <a:spLocks noGrp="1"/>
          </p:cNvSpPr>
          <p:nvPr>
            <p:ph type="body" idx="1"/>
          </p:nvPr>
        </p:nvSpPr>
        <p:spPr>
          <a:xfrm>
            <a:off x="831849" y="1662545"/>
            <a:ext cx="10482695" cy="2305009"/>
          </a:xfrm>
        </p:spPr>
        <p:txBody>
          <a:bodyPr lIns="91440" tIns="45720" rIns="91440" bIns="45720" anchor="t">
            <a:normAutofit lnSpcReduction="10000"/>
          </a:bodyPr>
          <a:lstStyle/>
          <a:p>
            <a:pPr marL="285750" indent="-285750">
              <a:buFont typeface="Arial" panose="020B0604020202020204" pitchFamily="34" charset="0"/>
              <a:buChar char="•"/>
            </a:pPr>
            <a:r>
              <a:rPr lang="en-US" sz="2000" dirty="0">
                <a:latin typeface="Source Sans Pro"/>
              </a:rPr>
              <a:t>Monitoring departments have a statutory role to assist the responsible Minister to carry out his or her role in relation to each monitored entity (no matter how they are funded).</a:t>
            </a:r>
            <a:endParaRPr lang="en-US" sz="2000" dirty="0"/>
          </a:p>
          <a:p>
            <a:pPr marL="285750" indent="-285750">
              <a:buFont typeface="Arial" panose="020B0604020202020204" pitchFamily="34" charset="0"/>
              <a:buChar char="•"/>
            </a:pPr>
            <a:r>
              <a:rPr lang="en-US" sz="2000" dirty="0">
                <a:latin typeface="Source Sans Pro"/>
              </a:rPr>
              <a:t>This includes supporting Ministers in the process of identifying skill needs and appointing board members, and providing the Minister with information, analysis and advice on the entity’s effectiveness and efficiency .</a:t>
            </a:r>
            <a:endParaRPr lang="en-US" sz="2000" dirty="0"/>
          </a:p>
          <a:p>
            <a:pPr marL="285750" indent="-285750">
              <a:buFont typeface="Arial" panose="020B0604020202020204" pitchFamily="34" charset="0"/>
              <a:buChar char="•"/>
            </a:pPr>
            <a:r>
              <a:rPr lang="en-US" sz="2000" dirty="0">
                <a:latin typeface="Source Sans Pro"/>
              </a:rPr>
              <a:t>The monitoring department is expected to focus on major opportunities and risks.</a:t>
            </a:r>
            <a:endParaRPr lang="en-US" sz="2000" dirty="0"/>
          </a:p>
          <a:p>
            <a:pPr marL="285750" indent="-285750">
              <a:buFont typeface="Arial" panose="020B0604020202020204" pitchFamily="34" charset="0"/>
              <a:buChar char="•"/>
            </a:pPr>
            <a:r>
              <a:rPr lang="en-US" sz="2000" u="sng" dirty="0">
                <a:latin typeface="Source Sans Pro"/>
              </a:rPr>
              <a:t>The Board is the first and primary monitor of performance.</a:t>
            </a:r>
          </a:p>
          <a:p>
            <a:endParaRPr lang="en-NZ" sz="2000" dirty="0"/>
          </a:p>
        </p:txBody>
      </p:sp>
    </p:spTree>
    <p:extLst>
      <p:ext uri="{BB962C8B-B14F-4D97-AF65-F5344CB8AC3E}">
        <p14:creationId xmlns:p14="http://schemas.microsoft.com/office/powerpoint/2010/main" val="1059950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9677C-D497-4FC0-A493-A4EBCE30F02C}"/>
              </a:ext>
            </a:extLst>
          </p:cNvPr>
          <p:cNvSpPr>
            <a:spLocks noGrp="1"/>
          </p:cNvSpPr>
          <p:nvPr>
            <p:ph type="title"/>
          </p:nvPr>
        </p:nvSpPr>
        <p:spPr>
          <a:xfrm>
            <a:off x="831849" y="1098743"/>
            <a:ext cx="10515600" cy="558799"/>
          </a:xfrm>
        </p:spPr>
        <p:txBody>
          <a:bodyPr>
            <a:normAutofit fontScale="90000"/>
          </a:bodyPr>
          <a:lstStyle/>
          <a:p>
            <a:r>
              <a:rPr lang="en-NZ"/>
              <a:t>Crown agents are part of the Public Service for some purposes</a:t>
            </a:r>
          </a:p>
        </p:txBody>
      </p:sp>
      <p:sp>
        <p:nvSpPr>
          <p:cNvPr id="3" name="Text Placeholder 2">
            <a:extLst>
              <a:ext uri="{FF2B5EF4-FFF2-40B4-BE49-F238E27FC236}">
                <a16:creationId xmlns:a16="http://schemas.microsoft.com/office/drawing/2014/main" id="{E5F43EE0-DCE3-4D20-8AC1-9FFCE3FAF362}"/>
              </a:ext>
            </a:extLst>
          </p:cNvPr>
          <p:cNvSpPr>
            <a:spLocks noGrp="1"/>
          </p:cNvSpPr>
          <p:nvPr>
            <p:ph type="body" idx="1"/>
          </p:nvPr>
        </p:nvSpPr>
        <p:spPr>
          <a:xfrm>
            <a:off x="609600" y="1860743"/>
            <a:ext cx="10515599" cy="1940557"/>
          </a:xfrm>
        </p:spPr>
        <p:txBody>
          <a:bodyPr lIns="91440" tIns="45720" rIns="91440" bIns="45720" anchor="t">
            <a:normAutofit fontScale="85000" lnSpcReduction="10000"/>
          </a:bodyPr>
          <a:lstStyle/>
          <a:p>
            <a:pPr marL="285750" indent="-285750" algn="l">
              <a:buFont typeface="Arial" panose="020B0604020202020204" pitchFamily="34" charset="0"/>
              <a:buChar char="•"/>
            </a:pPr>
            <a:r>
              <a:rPr lang="en-US" sz="2000" b="0" i="0" dirty="0">
                <a:solidFill>
                  <a:srgbClr val="000000"/>
                </a:solidFill>
                <a:effectLst/>
                <a:latin typeface="Source Sans Pro" panose="020B0503030403020204" pitchFamily="34" charset="0"/>
              </a:rPr>
              <a:t>Under the Public Service Act, Crown agents are now bound by the same purpose, principles and values as public service departments and other public service agencies. Boards of Crown agents are responsible for ensuring that the entities they govern uphold the public service principles</a:t>
            </a:r>
          </a:p>
          <a:p>
            <a:pPr marL="285750" indent="-285750" algn="l">
              <a:buFont typeface="Arial" panose="020B0604020202020204" pitchFamily="34" charset="0"/>
              <a:buChar char="•"/>
            </a:pPr>
            <a:r>
              <a:rPr lang="en-US" sz="2000" b="0" i="0" dirty="0">
                <a:solidFill>
                  <a:srgbClr val="000000"/>
                </a:solidFill>
                <a:effectLst/>
                <a:latin typeface="Source Sans Pro"/>
              </a:rPr>
              <a:t>These provisions are about strengthening the shared identity and underlying </a:t>
            </a:r>
            <a:r>
              <a:rPr lang="en-US" sz="2000" b="0" i="0" dirty="0" err="1">
                <a:solidFill>
                  <a:srgbClr val="000000"/>
                </a:solidFill>
                <a:effectLst/>
                <a:latin typeface="Source Sans Pro"/>
              </a:rPr>
              <a:t>behavioural</a:t>
            </a:r>
            <a:r>
              <a:rPr lang="en-US" sz="2000" b="0" i="0" dirty="0">
                <a:solidFill>
                  <a:srgbClr val="000000"/>
                </a:solidFill>
                <a:effectLst/>
                <a:latin typeface="Source Sans Pro"/>
              </a:rPr>
              <a:t> foundations of </a:t>
            </a:r>
            <a:r>
              <a:rPr lang="en-US" sz="2000" b="0" i="0" u="sng" dirty="0">
                <a:solidFill>
                  <a:srgbClr val="000000"/>
                </a:solidFill>
                <a:effectLst/>
                <a:latin typeface="Source Sans Pro"/>
              </a:rPr>
              <a:t>all public servants – regardless of where they work</a:t>
            </a:r>
            <a:r>
              <a:rPr lang="en-US" sz="2000" b="0" i="0" dirty="0">
                <a:solidFill>
                  <a:srgbClr val="000000"/>
                </a:solidFill>
                <a:effectLst/>
                <a:latin typeface="Source Sans Pro"/>
              </a:rPr>
              <a:t>. It’s aimed at bringing them closer together</a:t>
            </a:r>
            <a:r>
              <a:rPr lang="en-US" sz="2000" dirty="0">
                <a:solidFill>
                  <a:srgbClr val="000000"/>
                </a:solidFill>
                <a:latin typeface="Source Sans Pro"/>
              </a:rPr>
              <a:t>,</a:t>
            </a:r>
            <a:r>
              <a:rPr lang="en-US" sz="2000" b="0" i="0" dirty="0">
                <a:solidFill>
                  <a:srgbClr val="000000"/>
                </a:solidFill>
                <a:effectLst/>
                <a:latin typeface="Source Sans Pro"/>
              </a:rPr>
              <a:t> in the goal of serving New Zealanders, without fundamentally changing the governance of individual agencies</a:t>
            </a:r>
            <a:r>
              <a:rPr lang="en-US" sz="2000" dirty="0">
                <a:solidFill>
                  <a:srgbClr val="000000"/>
                </a:solidFill>
                <a:latin typeface="Source Sans Pro"/>
              </a:rPr>
              <a:t>.</a:t>
            </a:r>
            <a:endParaRPr lang="en-US" sz="2000" b="0" i="0" dirty="0">
              <a:solidFill>
                <a:srgbClr val="000000"/>
              </a:solidFill>
              <a:effectLst/>
              <a:latin typeface="Source Sans Pro"/>
            </a:endParaRPr>
          </a:p>
          <a:p>
            <a:pPr marL="285750" indent="-285750" algn="l">
              <a:buFont typeface="Arial" panose="020B0604020202020204" pitchFamily="34" charset="0"/>
              <a:buChar char="•"/>
            </a:pPr>
            <a:r>
              <a:rPr lang="en-US" sz="2000" dirty="0">
                <a:solidFill>
                  <a:srgbClr val="000000"/>
                </a:solidFill>
                <a:latin typeface="Source Sans Pro"/>
              </a:rPr>
              <a:t>All Crown entity boards should consider these aims for the entities they govern.</a:t>
            </a:r>
            <a:endParaRPr lang="en-US" sz="2000" b="0" i="0" dirty="0">
              <a:solidFill>
                <a:srgbClr val="000000"/>
              </a:solidFill>
              <a:effectLst/>
              <a:latin typeface="Source Sans Pro" panose="020B0503030403020204" pitchFamily="34" charset="0"/>
            </a:endParaRPr>
          </a:p>
          <a:p>
            <a:pPr algn="l"/>
            <a:endParaRPr lang="en-US" sz="2400" b="0" i="0" dirty="0">
              <a:solidFill>
                <a:srgbClr val="000000"/>
              </a:solidFill>
              <a:effectLst/>
              <a:latin typeface="Source Sans Pro" panose="020B0503030403020204" pitchFamily="34" charset="0"/>
            </a:endParaRPr>
          </a:p>
        </p:txBody>
      </p:sp>
    </p:spTree>
    <p:extLst>
      <p:ext uri="{BB962C8B-B14F-4D97-AF65-F5344CB8AC3E}">
        <p14:creationId xmlns:p14="http://schemas.microsoft.com/office/powerpoint/2010/main" val="2850348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60270-809F-4FD6-A41F-2028AFB634C4}"/>
              </a:ext>
            </a:extLst>
          </p:cNvPr>
          <p:cNvSpPr>
            <a:spLocks noGrp="1"/>
          </p:cNvSpPr>
          <p:nvPr>
            <p:ph type="title"/>
          </p:nvPr>
        </p:nvSpPr>
        <p:spPr>
          <a:xfrm>
            <a:off x="838200" y="849362"/>
            <a:ext cx="10515600" cy="558799"/>
          </a:xfrm>
        </p:spPr>
        <p:txBody>
          <a:bodyPr>
            <a:normAutofit fontScale="90000"/>
          </a:bodyPr>
          <a:lstStyle/>
          <a:p>
            <a:r>
              <a:rPr lang="en-NZ"/>
              <a:t>Public Service Act and reforms continued …</a:t>
            </a:r>
          </a:p>
        </p:txBody>
      </p:sp>
      <p:sp>
        <p:nvSpPr>
          <p:cNvPr id="3" name="Text Placeholder 2">
            <a:extLst>
              <a:ext uri="{FF2B5EF4-FFF2-40B4-BE49-F238E27FC236}">
                <a16:creationId xmlns:a16="http://schemas.microsoft.com/office/drawing/2014/main" id="{CE581310-41FF-4B13-B106-D71C6C4F0F08}"/>
              </a:ext>
            </a:extLst>
          </p:cNvPr>
          <p:cNvSpPr>
            <a:spLocks noGrp="1"/>
          </p:cNvSpPr>
          <p:nvPr>
            <p:ph type="body" idx="1"/>
          </p:nvPr>
        </p:nvSpPr>
        <p:spPr>
          <a:xfrm>
            <a:off x="838200" y="1928813"/>
            <a:ext cx="10399568" cy="1500187"/>
          </a:xfrm>
        </p:spPr>
        <p:txBody>
          <a:bodyPr>
            <a:normAutofit fontScale="92500" lnSpcReduction="20000"/>
          </a:bodyPr>
          <a:lstStyle/>
          <a:p>
            <a:pPr marL="285750" indent="-285750">
              <a:buFont typeface="Arial" panose="020B0604020202020204" pitchFamily="34" charset="0"/>
              <a:buChar char="•"/>
            </a:pPr>
            <a:r>
              <a:rPr lang="en-NZ" sz="2000" dirty="0"/>
              <a:t>For an overview of  the Public Service Act: Purpose, Principles, Values, Māori Crown Relationships and Spirit of Service see </a:t>
            </a:r>
            <a:r>
              <a:rPr lang="en-NZ" sz="2000" dirty="0">
                <a:hlinkClick r:id="rId3"/>
              </a:rPr>
              <a:t>https://www.publicservice.govt.nz/assets/SSC-Site-Assets/SAPG/Public-Service-Reform/Purpose-Principles-Values-1280x1024.pdf</a:t>
            </a:r>
            <a:r>
              <a:rPr lang="en-NZ" sz="2000" dirty="0"/>
              <a:t> </a:t>
            </a:r>
          </a:p>
          <a:p>
            <a:pPr marL="285750" indent="-285750">
              <a:buFont typeface="Arial" panose="020B0604020202020204" pitchFamily="34" charset="0"/>
              <a:buChar char="•"/>
            </a:pPr>
            <a:r>
              <a:rPr lang="en-NZ" sz="2000" dirty="0"/>
              <a:t>For an overview of the Public Service Act and linkages to public sector reforms see </a:t>
            </a:r>
            <a:r>
              <a:rPr lang="en-NZ" sz="2000" dirty="0">
                <a:hlinkClick r:id="rId4"/>
              </a:rPr>
              <a:t>https://www.publicservice.govt.nz/assets/SSC-Site-Assets/SAPG/Public-Service-Reform/Overview-of-Public-Service-Act-2020.pdf</a:t>
            </a:r>
            <a:r>
              <a:rPr lang="en-NZ" sz="2000" dirty="0"/>
              <a:t> </a:t>
            </a:r>
          </a:p>
          <a:p>
            <a:endParaRPr lang="en-NZ" sz="2000" dirty="0"/>
          </a:p>
        </p:txBody>
      </p:sp>
    </p:spTree>
    <p:extLst>
      <p:ext uri="{BB962C8B-B14F-4D97-AF65-F5344CB8AC3E}">
        <p14:creationId xmlns:p14="http://schemas.microsoft.com/office/powerpoint/2010/main" val="379733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26C5-B36E-4FFE-A7F9-E8DF17E53A7D}"/>
              </a:ext>
            </a:extLst>
          </p:cNvPr>
          <p:cNvSpPr>
            <a:spLocks noGrp="1"/>
          </p:cNvSpPr>
          <p:nvPr>
            <p:ph type="title"/>
          </p:nvPr>
        </p:nvSpPr>
        <p:spPr>
          <a:xfrm>
            <a:off x="657678" y="736678"/>
            <a:ext cx="11046641" cy="558799"/>
          </a:xfrm>
        </p:spPr>
        <p:txBody>
          <a:bodyPr>
            <a:normAutofit fontScale="90000"/>
          </a:bodyPr>
          <a:lstStyle/>
          <a:p>
            <a:r>
              <a:rPr lang="en-NZ"/>
              <a:t>How are statutory Crown entity boards different from commercial or NGO boards? (1)</a:t>
            </a:r>
          </a:p>
        </p:txBody>
      </p:sp>
      <p:sp>
        <p:nvSpPr>
          <p:cNvPr id="3" name="Text Placeholder 2">
            <a:extLst>
              <a:ext uri="{FF2B5EF4-FFF2-40B4-BE49-F238E27FC236}">
                <a16:creationId xmlns:a16="http://schemas.microsoft.com/office/drawing/2014/main" id="{D0F0EDF1-B37D-47C0-8F7D-E0F7EC700846}"/>
              </a:ext>
            </a:extLst>
          </p:cNvPr>
          <p:cNvSpPr>
            <a:spLocks noGrp="1"/>
          </p:cNvSpPr>
          <p:nvPr>
            <p:ph type="body" idx="1"/>
          </p:nvPr>
        </p:nvSpPr>
        <p:spPr>
          <a:xfrm>
            <a:off x="657678" y="1392584"/>
            <a:ext cx="11046641" cy="4573318"/>
          </a:xfrm>
        </p:spPr>
        <p:txBody>
          <a:bodyPr lIns="91440" tIns="45720" rIns="91440" bIns="45720" anchor="t">
            <a:noAutofit/>
          </a:bodyPr>
          <a:lstStyle/>
          <a:p>
            <a:pPr>
              <a:lnSpc>
                <a:spcPct val="90000"/>
              </a:lnSpc>
            </a:pPr>
            <a:r>
              <a:rPr lang="en-US" i="1" dirty="0"/>
              <a:t>Ministerial influence</a:t>
            </a:r>
          </a:p>
          <a:p>
            <a:pPr marL="285750" indent="-285750">
              <a:buFont typeface="Arial" panose="020B0604020202020204" pitchFamily="34" charset="0"/>
              <a:buChar char="•"/>
            </a:pPr>
            <a:r>
              <a:rPr lang="en-US" dirty="0"/>
              <a:t>The responsible Minister (the sole shareholder) is answerable in Parliament for the agency’s performance, and is likely to expect a higher level of interaction with the board than shareholders would with a commercial board.</a:t>
            </a:r>
          </a:p>
          <a:p>
            <a:pPr>
              <a:lnSpc>
                <a:spcPct val="90000"/>
              </a:lnSpc>
            </a:pPr>
            <a:r>
              <a:rPr lang="en-US" i="1" dirty="0"/>
              <a:t>Role, function, strategy and priorities</a:t>
            </a:r>
          </a:p>
          <a:p>
            <a:pPr marL="285750" indent="-285750">
              <a:lnSpc>
                <a:spcPct val="90000"/>
              </a:lnSpc>
              <a:buFont typeface="Arial" panose="020B0604020202020204" pitchFamily="34" charset="0"/>
              <a:buChar char="•"/>
            </a:pPr>
            <a:r>
              <a:rPr lang="en-US" dirty="0"/>
              <a:t>A Crown entity’s role and functions are generally set out in legislation, and boards have little or no discretion. Legislation may also prescribe how they operate.</a:t>
            </a:r>
          </a:p>
          <a:p>
            <a:pPr marL="285750" indent="-285750">
              <a:buFont typeface="Arial" panose="020B0604020202020204" pitchFamily="34" charset="0"/>
              <a:buChar char="•"/>
            </a:pPr>
            <a:r>
              <a:rPr lang="en-US" dirty="0">
                <a:latin typeface="Source Sans Pro"/>
                <a:ea typeface="Source Sans Pro"/>
              </a:rPr>
              <a:t>The Minister and Cabinet are likely to define the entity’s strategy and policy context. The Minister may set high level delivery priorities for a Crown entity that in a commercial company or NGO would be set by the board.</a:t>
            </a:r>
          </a:p>
          <a:p>
            <a:r>
              <a:rPr lang="en-US" i="1" dirty="0">
                <a:latin typeface="Source Sans Pro"/>
                <a:ea typeface="Source Sans Pro"/>
              </a:rPr>
              <a:t>Monitoring and transparency</a:t>
            </a:r>
          </a:p>
          <a:p>
            <a:pPr marL="285750" indent="-285750">
              <a:buFont typeface="Arial" panose="020B0604020202020204" pitchFamily="34" charset="0"/>
              <a:buChar char="•"/>
            </a:pPr>
            <a:r>
              <a:rPr lang="en-US" dirty="0">
                <a:latin typeface="Source Sans Pro"/>
                <a:ea typeface="Source Sans Pro"/>
              </a:rPr>
              <a:t>The Minister appoints a monitor to provide them with independent advice on the Crown entity’s strategic alignment, performance, capability and management of risk. The monitor’s role is set out in the CEA (s.27A) includes the power to seek information from the board. This role goes beyond interactions a commercial board may typically have with a shareholder representative.</a:t>
            </a:r>
          </a:p>
          <a:p>
            <a:pPr marL="285750" indent="-285750">
              <a:buFont typeface="Arial" panose="020B0604020202020204" pitchFamily="34" charset="0"/>
              <a:buChar char="•"/>
            </a:pPr>
            <a:endParaRPr lang="en-US" dirty="0">
              <a:latin typeface="Source Sans Pro"/>
              <a:ea typeface="Source Sans Pro"/>
            </a:endParaRPr>
          </a:p>
        </p:txBody>
      </p:sp>
    </p:spTree>
    <p:extLst>
      <p:ext uri="{BB962C8B-B14F-4D97-AF65-F5344CB8AC3E}">
        <p14:creationId xmlns:p14="http://schemas.microsoft.com/office/powerpoint/2010/main" val="330741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26C5-B36E-4FFE-A7F9-E8DF17E53A7D}"/>
              </a:ext>
            </a:extLst>
          </p:cNvPr>
          <p:cNvSpPr>
            <a:spLocks noGrp="1"/>
          </p:cNvSpPr>
          <p:nvPr>
            <p:ph type="title"/>
          </p:nvPr>
        </p:nvSpPr>
        <p:spPr>
          <a:xfrm>
            <a:off x="657678" y="736678"/>
            <a:ext cx="11258397" cy="558799"/>
          </a:xfrm>
        </p:spPr>
        <p:txBody>
          <a:bodyPr>
            <a:normAutofit fontScale="90000"/>
          </a:bodyPr>
          <a:lstStyle/>
          <a:p>
            <a:r>
              <a:rPr lang="en-NZ"/>
              <a:t>How are statutory Crown entity boards different from commercial or NGO boards? (2)</a:t>
            </a:r>
          </a:p>
        </p:txBody>
      </p:sp>
      <p:sp>
        <p:nvSpPr>
          <p:cNvPr id="3" name="Text Placeholder 2">
            <a:extLst>
              <a:ext uri="{FF2B5EF4-FFF2-40B4-BE49-F238E27FC236}">
                <a16:creationId xmlns:a16="http://schemas.microsoft.com/office/drawing/2014/main" id="{D0F0EDF1-B37D-47C0-8F7D-E0F7EC700846}"/>
              </a:ext>
            </a:extLst>
          </p:cNvPr>
          <p:cNvSpPr>
            <a:spLocks noGrp="1"/>
          </p:cNvSpPr>
          <p:nvPr>
            <p:ph type="body" idx="1"/>
          </p:nvPr>
        </p:nvSpPr>
        <p:spPr>
          <a:xfrm>
            <a:off x="657680" y="1392585"/>
            <a:ext cx="10815634" cy="4446356"/>
          </a:xfrm>
        </p:spPr>
        <p:txBody>
          <a:bodyPr lIns="91440" tIns="45720" rIns="91440" bIns="45720" anchor="t">
            <a:noAutofit/>
          </a:bodyPr>
          <a:lstStyle/>
          <a:p>
            <a:r>
              <a:rPr lang="en-US" i="1" dirty="0">
                <a:latin typeface="Source Sans Pro"/>
                <a:ea typeface="Source Sans Pro"/>
              </a:rPr>
              <a:t>Funding and financing</a:t>
            </a:r>
          </a:p>
          <a:p>
            <a:pPr marL="285750" indent="-285750">
              <a:buFont typeface="Arial" panose="020B0604020202020204" pitchFamily="34" charset="0"/>
              <a:buChar char="•"/>
            </a:pPr>
            <a:r>
              <a:rPr lang="en-US" dirty="0">
                <a:latin typeface="Source Sans Pro"/>
                <a:ea typeface="Source Sans Pro"/>
              </a:rPr>
              <a:t>Crown entity boards have little discretion in raising capital. Funding can generally only be secured though a Budget bid process. Access to borrowing is also tightly controlled, whether borrowing from the Crown or commercially. </a:t>
            </a:r>
          </a:p>
          <a:p>
            <a:pPr marL="285750" indent="-285750">
              <a:buFont typeface="Arial" panose="020B0604020202020204" pitchFamily="34" charset="0"/>
              <a:buChar char="•"/>
            </a:pPr>
            <a:r>
              <a:rPr lang="en-US" dirty="0">
                <a:latin typeface="Source Sans Pro"/>
                <a:ea typeface="Source Sans Pro"/>
              </a:rPr>
              <a:t>Crown entities that charge fees, and/or levies for services also have little or no discretion in adjusting prices. These can generally only change by approval from Parliament, Executive Council or Ministers following a funding review which in turn involves public consultation. </a:t>
            </a:r>
            <a:endParaRPr lang="en-US" i="1" dirty="0">
              <a:latin typeface="Source Sans Pro"/>
              <a:ea typeface="Source Sans Pro"/>
            </a:endParaRPr>
          </a:p>
          <a:p>
            <a:r>
              <a:rPr lang="en-US" i="1" dirty="0">
                <a:latin typeface="Source Sans Pro"/>
                <a:ea typeface="Source Sans Pro"/>
              </a:rPr>
              <a:t>Public scrutiny  and accountability</a:t>
            </a:r>
          </a:p>
          <a:p>
            <a:pPr marL="285750" indent="-285750">
              <a:buFont typeface="Arial" panose="020B0604020202020204" pitchFamily="34" charset="0"/>
              <a:buChar char="•"/>
            </a:pPr>
            <a:r>
              <a:rPr lang="en-US" dirty="0">
                <a:latin typeface="Source Sans Pro"/>
                <a:ea typeface="Source Sans Pro"/>
              </a:rPr>
              <a:t>Crown entities experience a high level of public scrutiny and accountability. A Crown entity board is directly accountable to Parliament (CEA Part 4), as well as to the Responsible Minister (CEA S.26), and the Chair may be summoned to answer select committee questions on conduct and performance. The Official Information Act and Public Records Act apply. </a:t>
            </a:r>
          </a:p>
          <a:p>
            <a:pPr marL="285750" indent="-285750">
              <a:buFont typeface="Arial" panose="020B0604020202020204" pitchFamily="34" charset="0"/>
              <a:buChar char="•"/>
            </a:pPr>
            <a:r>
              <a:rPr lang="en-US" dirty="0">
                <a:latin typeface="Source Sans Pro"/>
                <a:ea typeface="Source Sans Pro"/>
              </a:rPr>
              <a:t>More generally, Crown entities are often much more in the public eye than a commercial or non-government </a:t>
            </a:r>
            <a:r>
              <a:rPr lang="en-US" dirty="0" err="1">
                <a:latin typeface="Source Sans Pro"/>
                <a:ea typeface="Source Sans Pro"/>
              </a:rPr>
              <a:t>organisation</a:t>
            </a:r>
            <a:r>
              <a:rPr lang="en-US" dirty="0">
                <a:latin typeface="Source Sans Pro"/>
                <a:ea typeface="Source Sans Pro"/>
              </a:rPr>
              <a:t>, often with strong media interest.</a:t>
            </a:r>
          </a:p>
          <a:p>
            <a:pPr marL="285750" indent="-285750">
              <a:buFont typeface="Arial" panose="020B0604020202020204" pitchFamily="34" charset="0"/>
              <a:buChar char="•"/>
            </a:pPr>
            <a:endParaRPr lang="en-US" dirty="0">
              <a:latin typeface="Source Sans Pro"/>
              <a:ea typeface="Source Sans Pro"/>
            </a:endParaRPr>
          </a:p>
          <a:p>
            <a:endParaRPr lang="en-US" dirty="0"/>
          </a:p>
        </p:txBody>
      </p:sp>
    </p:spTree>
    <p:extLst>
      <p:ext uri="{BB962C8B-B14F-4D97-AF65-F5344CB8AC3E}">
        <p14:creationId xmlns:p14="http://schemas.microsoft.com/office/powerpoint/2010/main" val="4089628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26C5-B36E-4FFE-A7F9-E8DF17E53A7D}"/>
              </a:ext>
            </a:extLst>
          </p:cNvPr>
          <p:cNvSpPr>
            <a:spLocks noGrp="1"/>
          </p:cNvSpPr>
          <p:nvPr>
            <p:ph type="title"/>
          </p:nvPr>
        </p:nvSpPr>
        <p:spPr>
          <a:xfrm>
            <a:off x="657678" y="736678"/>
            <a:ext cx="11075517" cy="558799"/>
          </a:xfrm>
        </p:spPr>
        <p:txBody>
          <a:bodyPr>
            <a:normAutofit fontScale="90000"/>
          </a:bodyPr>
          <a:lstStyle/>
          <a:p>
            <a:r>
              <a:rPr lang="en-NZ"/>
              <a:t>How are statutory Crown entity boards different from commercial or NGO boards? (3)</a:t>
            </a:r>
          </a:p>
        </p:txBody>
      </p:sp>
      <p:sp>
        <p:nvSpPr>
          <p:cNvPr id="3" name="Text Placeholder 2">
            <a:extLst>
              <a:ext uri="{FF2B5EF4-FFF2-40B4-BE49-F238E27FC236}">
                <a16:creationId xmlns:a16="http://schemas.microsoft.com/office/drawing/2014/main" id="{D0F0EDF1-B37D-47C0-8F7D-E0F7EC700846}"/>
              </a:ext>
            </a:extLst>
          </p:cNvPr>
          <p:cNvSpPr>
            <a:spLocks noGrp="1"/>
          </p:cNvSpPr>
          <p:nvPr>
            <p:ph type="body" idx="1"/>
          </p:nvPr>
        </p:nvSpPr>
        <p:spPr>
          <a:xfrm>
            <a:off x="656044" y="1228061"/>
            <a:ext cx="10515599" cy="4831946"/>
          </a:xfrm>
        </p:spPr>
        <p:txBody>
          <a:bodyPr lIns="91440" tIns="45720" rIns="91440" bIns="45720" anchor="t">
            <a:normAutofit/>
          </a:bodyPr>
          <a:lstStyle/>
          <a:p>
            <a:r>
              <a:rPr lang="en-US" i="1" dirty="0">
                <a:latin typeface="Source Sans Pro"/>
                <a:ea typeface="Source Sans Pro"/>
              </a:rPr>
              <a:t>Government standards, processes and operating expectations</a:t>
            </a:r>
          </a:p>
          <a:p>
            <a:pPr marL="285750" indent="-285750">
              <a:buFont typeface="Arial" panose="020B0604020202020204" pitchFamily="34" charset="0"/>
              <a:buChar char="•"/>
            </a:pPr>
            <a:r>
              <a:rPr lang="en-US" dirty="0">
                <a:latin typeface="Source Sans Pro"/>
                <a:ea typeface="Source Sans Pro"/>
              </a:rPr>
              <a:t>The Crown Entities Act sets out specific requirements of boards and directors on issues such as conduct and integrity that go beyond those required of commercial or NGO boards.</a:t>
            </a:r>
          </a:p>
          <a:p>
            <a:pPr marL="285750" indent="-285750">
              <a:buFont typeface="Arial" panose="020B0604020202020204" pitchFamily="34" charset="0"/>
              <a:buChar char="•"/>
            </a:pPr>
            <a:r>
              <a:rPr lang="en-US" dirty="0">
                <a:latin typeface="Source Sans Pro"/>
                <a:ea typeface="Source Sans Pro"/>
              </a:rPr>
              <a:t>Ministers ex</a:t>
            </a:r>
            <a:r>
              <a:rPr lang="en-US" b="0" i="0" dirty="0">
                <a:solidFill>
                  <a:srgbClr val="000000"/>
                </a:solidFill>
                <a:effectLst/>
                <a:latin typeface="Source Sans Pro" panose="020B0503030403020204" pitchFamily="34" charset="0"/>
              </a:rPr>
              <a:t>pect entities to embody the Government’s good-faith and collaborative approach to Māori-Crown relations </a:t>
            </a:r>
            <a:r>
              <a:rPr lang="mi-NZ" dirty="0">
                <a:latin typeface="Source Sans Pro"/>
                <a:ea typeface="Source Sans Pro"/>
              </a:rPr>
              <a:t>not generally applicable to commercial organisations and NGOs.</a:t>
            </a:r>
            <a:r>
              <a:rPr lang="en-US" dirty="0">
                <a:latin typeface="Source Sans Pro"/>
                <a:ea typeface="Source Sans Pro"/>
              </a:rPr>
              <a:t> </a:t>
            </a:r>
          </a:p>
          <a:p>
            <a:pPr marL="285750" indent="-285750">
              <a:buFont typeface="Arial" panose="020B0604020202020204" pitchFamily="34" charset="0"/>
              <a:buChar char="•"/>
            </a:pPr>
            <a:r>
              <a:rPr lang="mi-NZ" dirty="0">
                <a:latin typeface="Source Sans Pro"/>
                <a:ea typeface="Source Sans Pro"/>
              </a:rPr>
              <a:t>The Crown Entities Act gives the Public Service Commissioner a statutory role in relation to Crown entities. For example, boards must obtain t</a:t>
            </a:r>
            <a:r>
              <a:rPr lang="en-US" dirty="0">
                <a:latin typeface="Source Sans Pro"/>
                <a:ea typeface="Source Sans Pro"/>
              </a:rPr>
              <a:t>he written consent of the Public Service Commissioner before </a:t>
            </a:r>
            <a:r>
              <a:rPr lang="en-US" dirty="0" err="1">
                <a:latin typeface="Source Sans Pro"/>
                <a:ea typeface="Source Sans Pro"/>
              </a:rPr>
              <a:t>formalising</a:t>
            </a:r>
            <a:r>
              <a:rPr lang="en-US" dirty="0">
                <a:latin typeface="Source Sans Pro"/>
                <a:ea typeface="Source Sans Pro"/>
              </a:rPr>
              <a:t> their chief executive’s employment terms and conditions.</a:t>
            </a:r>
          </a:p>
          <a:p>
            <a:pPr marL="285750" indent="-285750">
              <a:buFont typeface="Arial" panose="020B0604020202020204" pitchFamily="34" charset="0"/>
              <a:buChar char="•"/>
            </a:pPr>
            <a:r>
              <a:rPr lang="mi-NZ" dirty="0">
                <a:latin typeface="Source Sans Pro"/>
                <a:ea typeface="Source Sans Pro"/>
              </a:rPr>
              <a:t>There are </a:t>
            </a:r>
            <a:r>
              <a:rPr lang="mi-NZ" dirty="0" err="1">
                <a:latin typeface="Source Sans Pro"/>
                <a:ea typeface="Source Sans Pro"/>
              </a:rPr>
              <a:t>other</a:t>
            </a:r>
            <a:r>
              <a:rPr lang="mi-NZ" dirty="0">
                <a:latin typeface="Source Sans Pro"/>
                <a:ea typeface="Source Sans Pro"/>
              </a:rPr>
              <a:t> </a:t>
            </a:r>
            <a:r>
              <a:rPr lang="mi-NZ" dirty="0" err="1">
                <a:latin typeface="Source Sans Pro"/>
                <a:ea typeface="Source Sans Pro"/>
              </a:rPr>
              <a:t>all-of-government</a:t>
            </a:r>
            <a:r>
              <a:rPr lang="mi-NZ" dirty="0">
                <a:latin typeface="Source Sans Pro"/>
                <a:ea typeface="Source Sans Pro"/>
              </a:rPr>
              <a:t> </a:t>
            </a:r>
            <a:r>
              <a:rPr lang="mi-NZ" dirty="0" err="1">
                <a:solidFill>
                  <a:srgbClr val="000000"/>
                </a:solidFill>
                <a:latin typeface="Source Sans Pro"/>
              </a:rPr>
              <a:t>requirements</a:t>
            </a:r>
            <a:r>
              <a:rPr lang="mi-NZ" dirty="0">
                <a:latin typeface="Source Sans Pro"/>
                <a:ea typeface="Source Sans Pro"/>
              </a:rPr>
              <a:t> </a:t>
            </a:r>
            <a:r>
              <a:rPr lang="mi-NZ" dirty="0" err="1">
                <a:latin typeface="Source Sans Pro"/>
                <a:ea typeface="Source Sans Pro"/>
              </a:rPr>
              <a:t>on</a:t>
            </a:r>
            <a:r>
              <a:rPr lang="mi-NZ" dirty="0">
                <a:latin typeface="Source Sans Pro"/>
                <a:ea typeface="Source Sans Pro"/>
              </a:rPr>
              <a:t> </a:t>
            </a:r>
            <a:r>
              <a:rPr lang="mi-NZ" dirty="0" err="1">
                <a:latin typeface="Source Sans Pro"/>
                <a:ea typeface="Source Sans Pro"/>
              </a:rPr>
              <a:t>boards</a:t>
            </a:r>
            <a:r>
              <a:rPr lang="mi-NZ" dirty="0">
                <a:latin typeface="Source Sans Pro"/>
                <a:ea typeface="Source Sans Pro"/>
              </a:rPr>
              <a:t>, </a:t>
            </a:r>
            <a:r>
              <a:rPr lang="mi-NZ" dirty="0" err="1">
                <a:latin typeface="Source Sans Pro"/>
                <a:ea typeface="Source Sans Pro"/>
              </a:rPr>
              <a:t>such</a:t>
            </a:r>
            <a:r>
              <a:rPr lang="mi-NZ" dirty="0">
                <a:latin typeface="Source Sans Pro"/>
                <a:ea typeface="Source Sans Pro"/>
              </a:rPr>
              <a:t> </a:t>
            </a:r>
            <a:r>
              <a:rPr lang="mi-NZ" dirty="0" err="1">
                <a:latin typeface="Source Sans Pro"/>
                <a:ea typeface="Source Sans Pro"/>
              </a:rPr>
              <a:t>as</a:t>
            </a:r>
            <a:r>
              <a:rPr lang="mi-NZ" dirty="0">
                <a:latin typeface="Source Sans Pro"/>
                <a:ea typeface="Source Sans Pro"/>
              </a:rPr>
              <a:t> </a:t>
            </a:r>
            <a:r>
              <a:rPr lang="mi-NZ" dirty="0" err="1">
                <a:latin typeface="Source Sans Pro"/>
                <a:ea typeface="Source Sans Pro"/>
              </a:rPr>
              <a:t>the</a:t>
            </a:r>
            <a:r>
              <a:rPr lang="mi-NZ" dirty="0">
                <a:latin typeface="Source Sans Pro"/>
                <a:ea typeface="Source Sans Pro"/>
              </a:rPr>
              <a:t> </a:t>
            </a:r>
            <a:r>
              <a:rPr lang="mi-NZ" dirty="0" err="1">
                <a:latin typeface="Source Sans Pro"/>
                <a:ea typeface="Source Sans Pro"/>
              </a:rPr>
              <a:t>Government</a:t>
            </a:r>
            <a:r>
              <a:rPr lang="mi-NZ" dirty="0">
                <a:latin typeface="Source Sans Pro"/>
                <a:ea typeface="Source Sans Pro"/>
              </a:rPr>
              <a:t> </a:t>
            </a:r>
            <a:r>
              <a:rPr lang="mi-NZ" dirty="0" err="1">
                <a:latin typeface="Source Sans Pro"/>
                <a:ea typeface="Source Sans Pro"/>
              </a:rPr>
              <a:t>Workforce</a:t>
            </a:r>
            <a:r>
              <a:rPr lang="mi-NZ" dirty="0">
                <a:latin typeface="Source Sans Pro"/>
                <a:ea typeface="Source Sans Pro"/>
              </a:rPr>
              <a:t> </a:t>
            </a:r>
            <a:r>
              <a:rPr lang="mi-NZ" dirty="0" err="1">
                <a:latin typeface="Source Sans Pro"/>
                <a:ea typeface="Source Sans Pro"/>
              </a:rPr>
              <a:t>Policy</a:t>
            </a:r>
            <a:r>
              <a:rPr lang="mi-NZ" dirty="0">
                <a:latin typeface="Source Sans Pro"/>
                <a:ea typeface="Source Sans Pro"/>
              </a:rPr>
              <a:t> </a:t>
            </a:r>
            <a:r>
              <a:rPr lang="mi-NZ" dirty="0" err="1">
                <a:latin typeface="Source Sans Pro"/>
                <a:ea typeface="Source Sans Pro"/>
              </a:rPr>
              <a:t>Statement</a:t>
            </a:r>
            <a:r>
              <a:rPr lang="mi-NZ" dirty="0">
                <a:latin typeface="Source Sans Pro"/>
                <a:ea typeface="Source Sans Pro"/>
              </a:rPr>
              <a:t>. </a:t>
            </a:r>
          </a:p>
          <a:p>
            <a:r>
              <a:rPr lang="en-US" i="1" dirty="0"/>
              <a:t>Measures of success</a:t>
            </a:r>
          </a:p>
          <a:p>
            <a:pPr marL="285750" indent="-285750">
              <a:buFont typeface="Arial" panose="020B0604020202020204" pitchFamily="34" charset="0"/>
              <a:buChar char="•"/>
            </a:pPr>
            <a:r>
              <a:rPr lang="en-US" dirty="0">
                <a:latin typeface="Source Sans Pro"/>
                <a:ea typeface="Source Sans Pro"/>
              </a:rPr>
              <a:t>As part of government, Crown entities are expected to deliver and measure success against a wide set of economic, social, environmental and cultural outcomes, set out in the Living Standards Framework. In addition, they are often expected to work across </a:t>
            </a:r>
            <a:r>
              <a:rPr lang="en-US" dirty="0" err="1">
                <a:latin typeface="Source Sans Pro"/>
                <a:ea typeface="Source Sans Pro"/>
              </a:rPr>
              <a:t>organisational</a:t>
            </a:r>
            <a:r>
              <a:rPr lang="en-US" dirty="0">
                <a:latin typeface="Source Sans Pro"/>
                <a:ea typeface="Source Sans Pro"/>
              </a:rPr>
              <a:t> boundaries. This is a more complex operating environment than is faced by most commercial and NGO boards.</a:t>
            </a:r>
          </a:p>
          <a:p>
            <a:pPr marL="285750" indent="-285750">
              <a:lnSpc>
                <a:spcPct val="90000"/>
              </a:lnSpc>
              <a:buFont typeface="Arial" panose="020B0604020202020204" pitchFamily="34" charset="0"/>
              <a:buChar char="•"/>
            </a:pPr>
            <a:endParaRPr lang="en-US" dirty="0">
              <a:latin typeface="Source Sans Pro"/>
              <a:ea typeface="Source Sans Pro"/>
            </a:endParaRPr>
          </a:p>
          <a:p>
            <a:pPr marL="285750" indent="-285750">
              <a:buFont typeface="Arial" panose="020B0604020202020204" pitchFamily="34" charset="0"/>
              <a:buChar char="•"/>
            </a:pPr>
            <a:endParaRPr lang="en-US" dirty="0">
              <a:latin typeface="Source Sans Pro"/>
              <a:ea typeface="Source Sans Pro"/>
            </a:endParaRPr>
          </a:p>
          <a:p>
            <a:endParaRPr lang="en-NZ" sz="2000" dirty="0"/>
          </a:p>
        </p:txBody>
      </p:sp>
    </p:spTree>
    <p:extLst>
      <p:ext uri="{BB962C8B-B14F-4D97-AF65-F5344CB8AC3E}">
        <p14:creationId xmlns:p14="http://schemas.microsoft.com/office/powerpoint/2010/main" val="3378094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9F10E-AFAD-4275-906D-0C9BFE249002}"/>
              </a:ext>
            </a:extLst>
          </p:cNvPr>
          <p:cNvSpPr>
            <a:spLocks noGrp="1"/>
          </p:cNvSpPr>
          <p:nvPr>
            <p:ph type="title"/>
          </p:nvPr>
        </p:nvSpPr>
        <p:spPr>
          <a:xfrm>
            <a:off x="675096" y="876015"/>
            <a:ext cx="10515600" cy="558799"/>
          </a:xfrm>
        </p:spPr>
        <p:txBody>
          <a:bodyPr>
            <a:normAutofit fontScale="90000"/>
          </a:bodyPr>
          <a:lstStyle/>
          <a:p>
            <a:r>
              <a:rPr lang="en-NZ"/>
              <a:t>What are Crown entities and where do they fit into the public sector?</a:t>
            </a:r>
          </a:p>
        </p:txBody>
      </p:sp>
      <p:sp>
        <p:nvSpPr>
          <p:cNvPr id="3" name="Text Placeholder 2">
            <a:extLst>
              <a:ext uri="{FF2B5EF4-FFF2-40B4-BE49-F238E27FC236}">
                <a16:creationId xmlns:a16="http://schemas.microsoft.com/office/drawing/2014/main" id="{07391278-F03F-4C25-B7E3-A5C118AF6B42}"/>
              </a:ext>
            </a:extLst>
          </p:cNvPr>
          <p:cNvSpPr>
            <a:spLocks noGrp="1"/>
          </p:cNvSpPr>
          <p:nvPr>
            <p:ph type="body" idx="1"/>
          </p:nvPr>
        </p:nvSpPr>
        <p:spPr>
          <a:xfrm>
            <a:off x="831850" y="1724297"/>
            <a:ext cx="3444586" cy="2243257"/>
          </a:xfrm>
        </p:spPr>
        <p:txBody>
          <a:bodyPr/>
          <a:lstStyle/>
          <a:p>
            <a:r>
              <a:rPr lang="en-NZ" sz="2400"/>
              <a:t>The basic elements of New Zealand’s system of Government</a:t>
            </a:r>
          </a:p>
        </p:txBody>
      </p:sp>
      <p:graphicFrame>
        <p:nvGraphicFramePr>
          <p:cNvPr id="4" name="Diagram 3">
            <a:extLst>
              <a:ext uri="{FF2B5EF4-FFF2-40B4-BE49-F238E27FC236}">
                <a16:creationId xmlns:a16="http://schemas.microsoft.com/office/drawing/2014/main" id="{1DDC3765-725C-4707-AFDF-2CFDDEFB8C9B}"/>
              </a:ext>
            </a:extLst>
          </p:cNvPr>
          <p:cNvGraphicFramePr/>
          <p:nvPr/>
        </p:nvGraphicFramePr>
        <p:xfrm>
          <a:off x="2881168" y="1155414"/>
          <a:ext cx="8229600" cy="42841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37280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3CC18-0E15-49BB-AE47-DFB470848474}"/>
              </a:ext>
            </a:extLst>
          </p:cNvPr>
          <p:cNvSpPr>
            <a:spLocks noGrp="1"/>
          </p:cNvSpPr>
          <p:nvPr>
            <p:ph type="title"/>
          </p:nvPr>
        </p:nvSpPr>
        <p:spPr>
          <a:xfrm>
            <a:off x="226423" y="736678"/>
            <a:ext cx="9282770" cy="558799"/>
          </a:xfrm>
        </p:spPr>
        <p:txBody>
          <a:bodyPr>
            <a:normAutofit fontScale="90000"/>
          </a:bodyPr>
          <a:lstStyle/>
          <a:p>
            <a:r>
              <a:rPr lang="en-NZ"/>
              <a:t>New Zealand’s system of Government includes</a:t>
            </a:r>
          </a:p>
        </p:txBody>
      </p:sp>
      <p:sp>
        <p:nvSpPr>
          <p:cNvPr id="3" name="Text Placeholder 2">
            <a:extLst>
              <a:ext uri="{FF2B5EF4-FFF2-40B4-BE49-F238E27FC236}">
                <a16:creationId xmlns:a16="http://schemas.microsoft.com/office/drawing/2014/main" id="{3923FD3F-A58D-41D4-B002-829C6EDAA4B5}"/>
              </a:ext>
            </a:extLst>
          </p:cNvPr>
          <p:cNvSpPr>
            <a:spLocks noGrp="1"/>
          </p:cNvSpPr>
          <p:nvPr>
            <p:ph type="body" idx="1"/>
          </p:nvPr>
        </p:nvSpPr>
        <p:spPr>
          <a:xfrm>
            <a:off x="324201" y="1396212"/>
            <a:ext cx="9184992" cy="4441169"/>
          </a:xfrm>
        </p:spPr>
        <p:txBody>
          <a:bodyPr lIns="91440" tIns="45720" rIns="91440" bIns="45720" anchor="t"/>
          <a:lstStyle/>
          <a:p>
            <a:pPr marL="457200" indent="-457200">
              <a:lnSpc>
                <a:spcPct val="90000"/>
              </a:lnSpc>
            </a:pPr>
            <a:r>
              <a:rPr lang="en-US" sz="1600" dirty="0">
                <a:solidFill>
                  <a:schemeClr val="tx1"/>
                </a:solidFill>
                <a:latin typeface="Source Sans Pro"/>
              </a:rPr>
              <a:t>Executive Council</a:t>
            </a:r>
          </a:p>
          <a:p>
            <a:pPr marL="838200" lvl="1" indent="-381000">
              <a:lnSpc>
                <a:spcPct val="90000"/>
              </a:lnSpc>
              <a:spcBef>
                <a:spcPts val="0"/>
              </a:spcBef>
              <a:buFont typeface="Arial" panose="020B0604020202020204" pitchFamily="34" charset="0"/>
              <a:buChar char="•"/>
            </a:pPr>
            <a:r>
              <a:rPr lang="en-US" sz="1600"/>
              <a:t>The highest formal instrument of government, constituted by the Sovereign’s Letters Patent</a:t>
            </a:r>
            <a:endParaRPr lang="en-US" sz="1600" dirty="0">
              <a:ea typeface="Calibri"/>
              <a:cs typeface="Calibri"/>
            </a:endParaRPr>
          </a:p>
          <a:p>
            <a:pPr marL="838200" lvl="1" indent="-381000">
              <a:lnSpc>
                <a:spcPct val="90000"/>
              </a:lnSpc>
              <a:spcBef>
                <a:spcPts val="0"/>
              </a:spcBef>
              <a:buFont typeface="Arial" panose="020B0604020202020204" pitchFamily="34" charset="0"/>
              <a:buChar char="•"/>
            </a:pPr>
            <a:r>
              <a:rPr lang="en-US" sz="1600"/>
              <a:t>The institution through which the government collectively and formally advises the Governor-General</a:t>
            </a:r>
            <a:endParaRPr lang="en-US" sz="1600" dirty="0">
              <a:ea typeface="Calibri"/>
              <a:cs typeface="Calibri"/>
            </a:endParaRPr>
          </a:p>
          <a:p>
            <a:pPr marL="838200" lvl="1" indent="-381000">
              <a:lnSpc>
                <a:spcPct val="90000"/>
              </a:lnSpc>
              <a:spcBef>
                <a:spcPts val="0"/>
              </a:spcBef>
              <a:buFont typeface="Arial" panose="020B0604020202020204" pitchFamily="34" charset="0"/>
              <a:buChar char="•"/>
            </a:pPr>
            <a:r>
              <a:rPr lang="en-US" sz="1600"/>
              <a:t>Comprises all Ministers of the Crown who derive their power to advise the Sovereign and Governor-General from membership of the Executive Council</a:t>
            </a:r>
            <a:endParaRPr lang="en-US" sz="1600">
              <a:solidFill>
                <a:schemeClr val="tx1"/>
              </a:solidFill>
            </a:endParaRPr>
          </a:p>
          <a:p>
            <a:pPr marL="457200" indent="-457200">
              <a:lnSpc>
                <a:spcPct val="90000"/>
              </a:lnSpc>
            </a:pPr>
            <a:r>
              <a:rPr lang="en-US" sz="1600" dirty="0">
                <a:solidFill>
                  <a:schemeClr val="tx1"/>
                </a:solidFill>
                <a:latin typeface="Source Sans Pro"/>
              </a:rPr>
              <a:t>Cabinet</a:t>
            </a:r>
          </a:p>
          <a:p>
            <a:pPr marL="838200" lvl="1" indent="-381000">
              <a:lnSpc>
                <a:spcPct val="90000"/>
              </a:lnSpc>
              <a:spcBef>
                <a:spcPts val="0"/>
              </a:spcBef>
              <a:buFont typeface="Arial" panose="020B0604020202020204" pitchFamily="34" charset="0"/>
              <a:buChar char="•"/>
            </a:pPr>
            <a:r>
              <a:rPr lang="en-US" sz="1600"/>
              <a:t>Established by convention, with no constitutional basis. Powers are held by individual Ministers in their own right</a:t>
            </a:r>
            <a:endParaRPr lang="en-US" sz="1600" dirty="0">
              <a:ea typeface="Calibri"/>
              <a:cs typeface="Calibri"/>
            </a:endParaRPr>
          </a:p>
          <a:p>
            <a:pPr marL="838200" lvl="1" indent="-381000">
              <a:lnSpc>
                <a:spcPct val="90000"/>
              </a:lnSpc>
              <a:spcBef>
                <a:spcPts val="0"/>
              </a:spcBef>
              <a:buFont typeface="Arial" panose="020B0604020202020204" pitchFamily="34" charset="0"/>
              <a:buChar char="•"/>
            </a:pPr>
            <a:r>
              <a:rPr lang="en-US" sz="1600"/>
              <a:t>An important forum for Ministers to work together to determine Government policy and processes – the ‘workhorse’ of government</a:t>
            </a:r>
            <a:endParaRPr lang="en-US" sz="1600" dirty="0">
              <a:ea typeface="Calibri"/>
              <a:cs typeface="Calibri"/>
            </a:endParaRPr>
          </a:p>
          <a:p>
            <a:pPr marL="838200" lvl="1" indent="-381000">
              <a:lnSpc>
                <a:spcPct val="90000"/>
              </a:lnSpc>
              <a:spcBef>
                <a:spcPts val="0"/>
              </a:spcBef>
              <a:buFont typeface="Arial" panose="020B0604020202020204" pitchFamily="34" charset="0"/>
              <a:buChar char="•"/>
            </a:pPr>
            <a:r>
              <a:rPr lang="en-US" sz="1600"/>
              <a:t>Has a strongly enforced convention of collective responsibility</a:t>
            </a:r>
            <a:endParaRPr lang="en-US" sz="1600" dirty="0">
              <a:ea typeface="Calibri"/>
              <a:cs typeface="Calibri"/>
            </a:endParaRPr>
          </a:p>
          <a:p>
            <a:pPr marL="838200" lvl="1" indent="-381000">
              <a:lnSpc>
                <a:spcPct val="90000"/>
              </a:lnSpc>
              <a:spcBef>
                <a:spcPts val="0"/>
              </a:spcBef>
              <a:buFont typeface="Arial" panose="020B0604020202020204" pitchFamily="34" charset="0"/>
              <a:buChar char="•"/>
            </a:pPr>
            <a:r>
              <a:rPr lang="en-US" sz="1600"/>
              <a:t>Supported by Cabinet Committees, </a:t>
            </a:r>
            <a:r>
              <a:rPr lang="en-US" sz="1600" err="1"/>
              <a:t>eg</a:t>
            </a:r>
            <a:r>
              <a:rPr lang="en-US" sz="1600"/>
              <a:t> the Appointments and </a:t>
            </a:r>
            <a:r>
              <a:rPr lang="en-US" sz="1600" dirty="0"/>
              <a:t>Honours</a:t>
            </a:r>
            <a:r>
              <a:rPr lang="en-US" sz="1600"/>
              <a:t> Committee (APH)</a:t>
            </a:r>
            <a:endParaRPr lang="en-US" sz="1600" dirty="0">
              <a:ea typeface="Calibri"/>
              <a:cs typeface="Calibri"/>
            </a:endParaRPr>
          </a:p>
          <a:p>
            <a:pPr marL="457200" indent="-457200">
              <a:lnSpc>
                <a:spcPct val="90000"/>
              </a:lnSpc>
            </a:pPr>
            <a:r>
              <a:rPr lang="en-US" sz="1600" dirty="0">
                <a:solidFill>
                  <a:schemeClr val="tx1"/>
                </a:solidFill>
                <a:latin typeface="Source Sans Pro"/>
              </a:rPr>
              <a:t>Caucus</a:t>
            </a:r>
          </a:p>
          <a:p>
            <a:pPr marL="838200" lvl="1" indent="-381000">
              <a:spcBef>
                <a:spcPts val="0"/>
              </a:spcBef>
              <a:buFont typeface="Arial" panose="020B0604020202020204" pitchFamily="34" charset="0"/>
              <a:buChar char="•"/>
            </a:pPr>
            <a:r>
              <a:rPr lang="en-US" sz="1600"/>
              <a:t>Each party in Parliament has a caucus comprising all its MPs</a:t>
            </a:r>
            <a:r>
              <a:rPr lang="en-US" sz="1600" dirty="0"/>
              <a:t> </a:t>
            </a:r>
            <a:endParaRPr lang="en-US" sz="1600" dirty="0">
              <a:ea typeface="Calibri"/>
              <a:cs typeface="Calibri"/>
            </a:endParaRPr>
          </a:p>
          <a:p>
            <a:pPr marL="838200" lvl="1" indent="-381000">
              <a:lnSpc>
                <a:spcPct val="90000"/>
              </a:lnSpc>
              <a:spcBef>
                <a:spcPts val="0"/>
              </a:spcBef>
              <a:buFont typeface="Arial" panose="020B0604020202020204" pitchFamily="34" charset="0"/>
              <a:buChar char="•"/>
            </a:pPr>
            <a:r>
              <a:rPr lang="en-US" sz="1600"/>
              <a:t>Can be very influential, </a:t>
            </a:r>
            <a:r>
              <a:rPr lang="en-US" sz="1600" err="1"/>
              <a:t>eg</a:t>
            </a:r>
            <a:r>
              <a:rPr lang="en-US" sz="1600"/>
              <a:t> when the governing party has to depend on the vote of every MP within its sphere of influence</a:t>
            </a:r>
            <a:endParaRPr lang="en-US" sz="1600" dirty="0">
              <a:ea typeface="Calibri"/>
              <a:cs typeface="Calibri"/>
            </a:endParaRPr>
          </a:p>
          <a:p>
            <a:pPr marL="838200" lvl="1" indent="-381000">
              <a:spcBef>
                <a:spcPts val="0"/>
              </a:spcBef>
              <a:buFont typeface="Arial" panose="020B0604020202020204" pitchFamily="34" charset="0"/>
              <a:buChar char="•"/>
            </a:pPr>
            <a:r>
              <a:rPr lang="en-US" sz="1600"/>
              <a:t>Government caucus </a:t>
            </a:r>
            <a:r>
              <a:rPr lang="en-US" sz="1600" dirty="0"/>
              <a:t>are </a:t>
            </a:r>
            <a:r>
              <a:rPr lang="en-US" sz="1600"/>
              <a:t>often consulted on</a:t>
            </a:r>
            <a:r>
              <a:rPr lang="en-US" sz="1600" dirty="0"/>
              <a:t> for</a:t>
            </a:r>
            <a:r>
              <a:rPr lang="en-US" sz="1600"/>
              <a:t> board appointments</a:t>
            </a:r>
            <a:endParaRPr lang="en-NZ" sz="1600" dirty="0"/>
          </a:p>
        </p:txBody>
      </p:sp>
    </p:spTree>
    <p:extLst>
      <p:ext uri="{BB962C8B-B14F-4D97-AF65-F5344CB8AC3E}">
        <p14:creationId xmlns:p14="http://schemas.microsoft.com/office/powerpoint/2010/main" val="3286224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4D99E94-75AE-4C16-866C-5FC7D4938DD6}"/>
              </a:ext>
            </a:extLst>
          </p:cNvPr>
          <p:cNvPicPr>
            <a:picLocks noChangeAspect="1"/>
          </p:cNvPicPr>
          <p:nvPr/>
        </p:nvPicPr>
        <p:blipFill rotWithShape="1">
          <a:blip r:embed="rId3">
            <a:extLst>
              <a:ext uri="{28A0092B-C50C-407E-A947-70E740481C1C}">
                <a14:useLocalDpi xmlns:a14="http://schemas.microsoft.com/office/drawing/2010/main" val="0"/>
              </a:ext>
            </a:extLst>
          </a:blip>
          <a:srcRect l="4762" t="12615" r="4056" b="11235"/>
          <a:stretch/>
        </p:blipFill>
        <p:spPr bwMode="auto">
          <a:xfrm>
            <a:off x="4415560" y="173794"/>
            <a:ext cx="4741320" cy="5595666"/>
          </a:xfrm>
          <a:prstGeom prst="rect">
            <a:avLst/>
          </a:prstGeom>
          <a:noFill/>
          <a:ln>
            <a:noFill/>
          </a:ln>
          <a:extLst>
            <a:ext uri="{53640926-AAD7-44D8-BBD7-CCE9431645EC}">
              <a14:shadowObscured xmlns:a14="http://schemas.microsoft.com/office/drawing/2010/main"/>
            </a:ext>
          </a:extLst>
        </p:spPr>
      </p:pic>
      <p:sp>
        <p:nvSpPr>
          <p:cNvPr id="6" name="Text Placeholder 5">
            <a:extLst>
              <a:ext uri="{FF2B5EF4-FFF2-40B4-BE49-F238E27FC236}">
                <a16:creationId xmlns:a16="http://schemas.microsoft.com/office/drawing/2014/main" id="{E085436F-3EC9-4B75-B9F5-746741023FF6}"/>
              </a:ext>
            </a:extLst>
          </p:cNvPr>
          <p:cNvSpPr>
            <a:spLocks noGrp="1"/>
          </p:cNvSpPr>
          <p:nvPr>
            <p:ph type="body" idx="1"/>
          </p:nvPr>
        </p:nvSpPr>
        <p:spPr>
          <a:xfrm>
            <a:off x="425450" y="610859"/>
            <a:ext cx="3416877" cy="1500187"/>
          </a:xfrm>
        </p:spPr>
        <p:txBody>
          <a:bodyPr/>
          <a:lstStyle/>
          <a:p>
            <a:r>
              <a:rPr lang="en-NZ" sz="2400"/>
              <a:t>Schematic of the wider public service and where Crown entities fit</a:t>
            </a:r>
          </a:p>
        </p:txBody>
      </p:sp>
    </p:spTree>
    <p:extLst>
      <p:ext uri="{BB962C8B-B14F-4D97-AF65-F5344CB8AC3E}">
        <p14:creationId xmlns:p14="http://schemas.microsoft.com/office/powerpoint/2010/main" val="569989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8E57B-5741-434B-A805-829F978BA8F6}"/>
              </a:ext>
            </a:extLst>
          </p:cNvPr>
          <p:cNvSpPr>
            <a:spLocks noGrp="1"/>
          </p:cNvSpPr>
          <p:nvPr>
            <p:ph type="title"/>
          </p:nvPr>
        </p:nvSpPr>
        <p:spPr>
          <a:xfrm>
            <a:off x="614523" y="877047"/>
            <a:ext cx="10515600" cy="558799"/>
          </a:xfrm>
        </p:spPr>
        <p:txBody>
          <a:bodyPr>
            <a:normAutofit fontScale="90000"/>
          </a:bodyPr>
          <a:lstStyle/>
          <a:p>
            <a:r>
              <a:rPr lang="en-US" sz="3600" dirty="0">
                <a:solidFill>
                  <a:schemeClr val="tx1"/>
                </a:solidFill>
              </a:rPr>
              <a:t>Crown entities are a critical part of the public sector and a ‘unified’ public service</a:t>
            </a:r>
            <a:endParaRPr lang="en-NZ" dirty="0">
              <a:solidFill>
                <a:schemeClr val="tx1"/>
              </a:solidFill>
            </a:endParaRPr>
          </a:p>
        </p:txBody>
      </p:sp>
      <p:sp>
        <p:nvSpPr>
          <p:cNvPr id="3" name="Text Placeholder 2">
            <a:extLst>
              <a:ext uri="{FF2B5EF4-FFF2-40B4-BE49-F238E27FC236}">
                <a16:creationId xmlns:a16="http://schemas.microsoft.com/office/drawing/2014/main" id="{2D87037D-4EFC-4056-8814-C3FEAD7D33EF}"/>
              </a:ext>
            </a:extLst>
          </p:cNvPr>
          <p:cNvSpPr>
            <a:spLocks noGrp="1"/>
          </p:cNvSpPr>
          <p:nvPr>
            <p:ph type="body" idx="1"/>
          </p:nvPr>
        </p:nvSpPr>
        <p:spPr>
          <a:xfrm>
            <a:off x="544978" y="1613647"/>
            <a:ext cx="10515600" cy="4087906"/>
          </a:xfrm>
        </p:spPr>
        <p:txBody>
          <a:bodyPr lIns="91440" tIns="45720" rIns="91440" bIns="45720" anchor="t"/>
          <a:lstStyle/>
          <a:p>
            <a:pPr marL="342900" indent="-342900">
              <a:buFont typeface="Arial" panose="020B0604020202020204" pitchFamily="34" charset="0"/>
              <a:buChar char="•"/>
            </a:pPr>
            <a:r>
              <a:rPr lang="en-US" sz="2400" dirty="0">
                <a:latin typeface="Source Sans Pro"/>
              </a:rPr>
              <a:t>They constitute a wide variety of public sector </a:t>
            </a:r>
            <a:r>
              <a:rPr lang="en-US" sz="2400" dirty="0" err="1">
                <a:latin typeface="Source Sans Pro"/>
              </a:rPr>
              <a:t>organisations</a:t>
            </a:r>
            <a:r>
              <a:rPr lang="en-US" sz="2400" dirty="0">
                <a:latin typeface="Source Sans Pro"/>
              </a:rPr>
              <a:t> delivering many public services </a:t>
            </a:r>
            <a:endParaRPr lang="en-US" sz="2400"/>
          </a:p>
          <a:p>
            <a:pPr marL="342900" indent="-342900">
              <a:buFont typeface="Arial" panose="020B0604020202020204" pitchFamily="34" charset="0"/>
              <a:buChar char="•"/>
            </a:pPr>
            <a:r>
              <a:rPr lang="en-US" sz="2400" dirty="0">
                <a:latin typeface="Source Sans Pro"/>
              </a:rPr>
              <a:t>They are often the ‘face of government’ delivering:</a:t>
            </a:r>
            <a:r>
              <a:rPr lang="en-US" sz="2800" dirty="0">
                <a:latin typeface="Source Sans Pro"/>
              </a:rPr>
              <a:t> </a:t>
            </a:r>
            <a:endParaRPr lang="en-US" sz="2800" dirty="0"/>
          </a:p>
          <a:p>
            <a:pPr marL="800100" lvl="1" indent="-342900">
              <a:lnSpc>
                <a:spcPct val="90000"/>
              </a:lnSpc>
              <a:buFont typeface="Wingdings" panose="05000000000000000000" pitchFamily="2" charset="2"/>
              <a:buChar char="q"/>
            </a:pPr>
            <a:r>
              <a:rPr lang="en-US"/>
              <a:t>a</a:t>
            </a:r>
            <a:r>
              <a:rPr lang="en-US" sz="2000"/>
              <a:t>lmost all public health, education, transport and housing services</a:t>
            </a:r>
            <a:endParaRPr lang="en-US" sz="2000" dirty="0">
              <a:ea typeface="Calibri"/>
              <a:cs typeface="Calibri"/>
            </a:endParaRPr>
          </a:p>
          <a:p>
            <a:pPr marL="800100" lvl="1" indent="-342900">
              <a:lnSpc>
                <a:spcPct val="90000"/>
              </a:lnSpc>
              <a:spcAft>
                <a:spcPts val="600"/>
              </a:spcAft>
              <a:buFont typeface="Wingdings" panose="05000000000000000000" pitchFamily="2" charset="2"/>
              <a:buChar char="q"/>
            </a:pPr>
            <a:r>
              <a:rPr lang="en-US"/>
              <a:t>k</a:t>
            </a:r>
            <a:r>
              <a:rPr lang="en-US" sz="2000"/>
              <a:t>ey regulatory functions</a:t>
            </a:r>
            <a:r>
              <a:rPr lang="en-US" dirty="0"/>
              <a:t>.</a:t>
            </a:r>
            <a:endParaRPr lang="en-US" sz="2000" dirty="0">
              <a:ea typeface="Calibri"/>
              <a:cs typeface="Calibri"/>
            </a:endParaRPr>
          </a:p>
          <a:p>
            <a:pPr marL="342900" indent="-342900">
              <a:lnSpc>
                <a:spcPct val="90000"/>
              </a:lnSpc>
              <a:buFont typeface="Arial" panose="020B0604020202020204" pitchFamily="34" charset="0"/>
              <a:buChar char="•"/>
            </a:pPr>
            <a:r>
              <a:rPr lang="en-US" sz="2400" dirty="0">
                <a:latin typeface="Source Sans Pro"/>
              </a:rPr>
              <a:t>Crown entities are collectively responsible for:</a:t>
            </a:r>
          </a:p>
          <a:p>
            <a:pPr marL="800100" lvl="1" indent="-342900">
              <a:buFont typeface="Wingdings" panose="05000000000000000000" pitchFamily="2" charset="2"/>
              <a:buChar char="q"/>
            </a:pPr>
            <a:r>
              <a:rPr lang="en-US" sz="2000"/>
              <a:t>more than a third of total government expenditure</a:t>
            </a:r>
            <a:r>
              <a:rPr lang="en-US" dirty="0"/>
              <a:t>  </a:t>
            </a:r>
            <a:endParaRPr lang="en-US" sz="2000" dirty="0">
              <a:ea typeface="Calibri"/>
              <a:cs typeface="Calibri"/>
            </a:endParaRPr>
          </a:p>
          <a:p>
            <a:pPr marL="800100" lvl="1" indent="-342900">
              <a:lnSpc>
                <a:spcPct val="90000"/>
              </a:lnSpc>
              <a:buFont typeface="Wingdings" panose="05000000000000000000" pitchFamily="2" charset="2"/>
              <a:buChar char="q"/>
            </a:pPr>
            <a:r>
              <a:rPr lang="en-US"/>
              <a:t>t</a:t>
            </a:r>
            <a:r>
              <a:rPr lang="en-US" sz="2000"/>
              <a:t>he management of approximately 2/3 of the Crown's physical assets</a:t>
            </a:r>
            <a:endParaRPr lang="en-US" sz="2000" dirty="0">
              <a:ea typeface="Calibri"/>
              <a:cs typeface="Calibri"/>
            </a:endParaRPr>
          </a:p>
          <a:p>
            <a:pPr marL="800100" lvl="1" indent="-342900">
              <a:lnSpc>
                <a:spcPct val="90000"/>
              </a:lnSpc>
              <a:buFont typeface="Wingdings" panose="05000000000000000000" pitchFamily="2" charset="2"/>
              <a:buChar char="q"/>
            </a:pPr>
            <a:r>
              <a:rPr lang="en-US"/>
              <a:t>o</a:t>
            </a:r>
            <a:r>
              <a:rPr lang="en-US" sz="2000"/>
              <a:t>ver half the workforce employed in the public sector</a:t>
            </a:r>
            <a:r>
              <a:rPr lang="en-US" dirty="0"/>
              <a:t>.</a:t>
            </a:r>
            <a:endParaRPr lang="en-US" sz="2000" dirty="0">
              <a:ea typeface="Calibri"/>
              <a:cs typeface="Calibri"/>
            </a:endParaRPr>
          </a:p>
          <a:p>
            <a:endParaRPr lang="en-NZ"/>
          </a:p>
        </p:txBody>
      </p:sp>
    </p:spTree>
    <p:extLst>
      <p:ext uri="{BB962C8B-B14F-4D97-AF65-F5344CB8AC3E}">
        <p14:creationId xmlns:p14="http://schemas.microsoft.com/office/powerpoint/2010/main" val="1381432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3B2B8-BD63-4425-ADD8-E7859E824E8C}"/>
              </a:ext>
            </a:extLst>
          </p:cNvPr>
          <p:cNvSpPr>
            <a:spLocks noGrp="1"/>
          </p:cNvSpPr>
          <p:nvPr>
            <p:ph type="title"/>
          </p:nvPr>
        </p:nvSpPr>
        <p:spPr>
          <a:xfrm>
            <a:off x="739486" y="923253"/>
            <a:ext cx="10515600" cy="558799"/>
          </a:xfrm>
        </p:spPr>
        <p:txBody>
          <a:bodyPr>
            <a:normAutofit fontScale="90000"/>
          </a:bodyPr>
          <a:lstStyle/>
          <a:p>
            <a:r>
              <a:rPr lang="en-NZ"/>
              <a:t>On one hand, they are ‘stand-alone’, but on the other:</a:t>
            </a:r>
          </a:p>
        </p:txBody>
      </p:sp>
      <p:sp>
        <p:nvSpPr>
          <p:cNvPr id="3" name="Text Placeholder 2">
            <a:extLst>
              <a:ext uri="{FF2B5EF4-FFF2-40B4-BE49-F238E27FC236}">
                <a16:creationId xmlns:a16="http://schemas.microsoft.com/office/drawing/2014/main" id="{861301A7-8FDC-468F-A97B-5EA9491A31A4}"/>
              </a:ext>
            </a:extLst>
          </p:cNvPr>
          <p:cNvSpPr>
            <a:spLocks noGrp="1"/>
          </p:cNvSpPr>
          <p:nvPr>
            <p:ph type="body" idx="1"/>
          </p:nvPr>
        </p:nvSpPr>
        <p:spPr>
          <a:xfrm>
            <a:off x="739487" y="1850881"/>
            <a:ext cx="10515599" cy="1500187"/>
          </a:xfrm>
        </p:spPr>
        <p:txBody>
          <a:bodyPr lIns="91440" tIns="45720" rIns="91440" bIns="45720" anchor="t">
            <a:normAutofit fontScale="47500" lnSpcReduction="20000"/>
          </a:bodyPr>
          <a:lstStyle/>
          <a:p>
            <a:pPr marL="342900" indent="-342900">
              <a:buFont typeface="Arial" panose="020B0604020202020204" pitchFamily="34" charset="0"/>
              <a:buChar char="•"/>
            </a:pPr>
            <a:r>
              <a:rPr lang="en-US" sz="2400" dirty="0">
                <a:latin typeface="Source Sans Pro"/>
              </a:rPr>
              <a:t>Government-owned, Crown entities are separate from the Crown - legal entities in their own right</a:t>
            </a:r>
          </a:p>
          <a:p>
            <a:pPr marL="342900" indent="-342900">
              <a:buFont typeface="Arial" panose="020B0604020202020204" pitchFamily="34" charset="0"/>
              <a:buChar char="•"/>
            </a:pPr>
            <a:r>
              <a:rPr lang="en-US" sz="2400" dirty="0">
                <a:latin typeface="Source Sans Pro"/>
              </a:rPr>
              <a:t>Because of their functions and the nature of their work they are designed to operate at appropriate 'arms length’ from Ministers because, for example:</a:t>
            </a:r>
          </a:p>
          <a:p>
            <a:pPr marL="800100" lvl="1" indent="-342900">
              <a:buFont typeface="Wingdings" panose="05000000000000000000" pitchFamily="2" charset="2"/>
              <a:buChar char="q"/>
            </a:pPr>
            <a:r>
              <a:rPr lang="en-US" dirty="0"/>
              <a:t>decisions</a:t>
            </a:r>
            <a:r>
              <a:rPr lang="en-US" sz="2000" dirty="0"/>
              <a:t> </a:t>
            </a:r>
            <a:r>
              <a:rPr lang="en-US" sz="2000"/>
              <a:t>on individual cases should not be influenced by Ministers</a:t>
            </a:r>
            <a:endParaRPr lang="en-US" sz="2000" dirty="0">
              <a:ea typeface="Calibri"/>
              <a:cs typeface="Calibri"/>
            </a:endParaRPr>
          </a:p>
          <a:p>
            <a:pPr marL="800100" lvl="1" indent="-342900">
              <a:buFont typeface="Wingdings" panose="05000000000000000000" pitchFamily="2" charset="2"/>
              <a:buChar char="q"/>
            </a:pPr>
            <a:r>
              <a:rPr lang="en-US" sz="2000"/>
              <a:t>Ministers should be distanced from operations</a:t>
            </a:r>
            <a:endParaRPr lang="en-US" sz="2000" dirty="0">
              <a:ea typeface="Calibri"/>
              <a:cs typeface="Calibri"/>
            </a:endParaRPr>
          </a:p>
          <a:p>
            <a:pPr marL="800100" lvl="1" indent="-342900">
              <a:buFont typeface="Wingdings" panose="05000000000000000000" pitchFamily="2" charset="2"/>
              <a:buChar char="q"/>
            </a:pPr>
            <a:r>
              <a:rPr lang="en-US" dirty="0"/>
              <a:t>entities</a:t>
            </a:r>
            <a:r>
              <a:rPr lang="en-US" sz="2000" dirty="0"/>
              <a:t> </a:t>
            </a:r>
            <a:r>
              <a:rPr lang="en-US" sz="2000"/>
              <a:t>require access to a broad range of skills</a:t>
            </a:r>
            <a:endParaRPr lang="en-US" sz="2000" dirty="0">
              <a:ea typeface="Calibri"/>
              <a:cs typeface="Calibri"/>
            </a:endParaRPr>
          </a:p>
          <a:p>
            <a:pPr marL="800100" lvl="1" indent="-342900">
              <a:buFont typeface="Wingdings" panose="05000000000000000000" pitchFamily="2" charset="2"/>
              <a:buChar char="q"/>
            </a:pPr>
            <a:r>
              <a:rPr lang="en-US" dirty="0"/>
              <a:t>board </a:t>
            </a:r>
            <a:r>
              <a:rPr lang="en-US"/>
              <a:t>appointments enable government to harness skills from the private and non-profit sectors</a:t>
            </a:r>
            <a:r>
              <a:rPr lang="en-US" dirty="0"/>
              <a:t>.</a:t>
            </a:r>
            <a:endParaRPr lang="en-US" sz="2000" dirty="0">
              <a:ea typeface="Calibri"/>
              <a:cs typeface="Calibri"/>
            </a:endParaRPr>
          </a:p>
          <a:p>
            <a:pPr marL="342900" indent="-342900">
              <a:buFont typeface="Arial" panose="020B0604020202020204" pitchFamily="34" charset="0"/>
              <a:buChar char="•"/>
            </a:pPr>
            <a:r>
              <a:rPr lang="en-US" sz="2400" dirty="0">
                <a:latin typeface="Source Sans Pro"/>
              </a:rPr>
              <a:t>However, Ministers are still answerable to Parliament for entities’ performance</a:t>
            </a:r>
          </a:p>
          <a:p>
            <a:endParaRPr lang="en-NZ"/>
          </a:p>
        </p:txBody>
      </p:sp>
    </p:spTree>
    <p:extLst>
      <p:ext uri="{BB962C8B-B14F-4D97-AF65-F5344CB8AC3E}">
        <p14:creationId xmlns:p14="http://schemas.microsoft.com/office/powerpoint/2010/main" val="3837257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9EAF5B95240F459FD0CBA9EF1021FD" ma:contentTypeVersion="544" ma:contentTypeDescription="Create a new document." ma:contentTypeScope="" ma:versionID="2f2d398780f950d9ff1764908c3b70ce">
  <xsd:schema xmlns:xsd="http://www.w3.org/2001/XMLSchema" xmlns:xs="http://www.w3.org/2001/XMLSchema" xmlns:p="http://schemas.microsoft.com/office/2006/metadata/properties" xmlns:ns2="b28f2803-99d4-4f13-820e-7b15efeeb991" xmlns:ns3="12165527-d881-4234-97f9-ee139a3f0c31" targetNamespace="http://schemas.microsoft.com/office/2006/metadata/properties" ma:root="true" ma:fieldsID="41ef13195d7dde58a8b3ec5c0c4a0d84" ns2:_="" ns3:_="">
    <xsd:import namespace="b28f2803-99d4-4f13-820e-7b15efeeb991"/>
    <xsd:import namespace="12165527-d881-4234-97f9-ee139a3f0c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3:_dlc_DocId" minOccurs="0"/>
                <xsd:element ref="ns3:_dlc_DocIdUrl" minOccurs="0"/>
                <xsd:element ref="ns3:_dlc_DocIdPersistId"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8f2803-99d4-4f13-820e-7b15efeeb9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MediaServiceLocation" ma:index="24" nillable="true" ma:displayName="Location" ma:internalName="MediaServiceLocation" ma:readOnly="true">
      <xsd:simpleType>
        <xsd:restriction base="dms:Text"/>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138d99aa-dc1b-4568-bbf8-76f48c855b0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2165527-d881-4234-97f9-ee139a3f0c3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element name="TaxCatchAll" ma:index="27" nillable="true" ma:displayName="Taxonomy Catch All Column" ma:hidden="true" ma:list="{5e89c457-9277-480b-894a-54e1ac89e124}" ma:internalName="TaxCatchAll" ma:showField="CatchAllData" ma:web="12165527-d881-4234-97f9-ee139a3f0c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2"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b28f2803-99d4-4f13-820e-7b15efeeb991">
      <Terms xmlns="http://schemas.microsoft.com/office/infopath/2007/PartnerControls"/>
    </lcf76f155ced4ddcb4097134ff3c332f>
    <TaxCatchAll xmlns="12165527-d881-4234-97f9-ee139a3f0c31" xsi:nil="true"/>
    <_dlc_DocId xmlns="12165527-d881-4234-97f9-ee139a3f0c31">TKMNZ-320376015-697530</_dlc_DocId>
    <_dlc_DocIdUrl xmlns="12165527-d881-4234-97f9-ee139a3f0c31">
      <Url>https://sscnz.sharepoint.com/sites/sscdms/70757/_layouts/15/DocIdRedir.aspx?ID=TKMNZ-320376015-697530</Url>
      <Description>TKMNZ-320376015-697530</Description>
    </_dlc_DocIdUrl>
  </documentManagement>
</p:properties>
</file>

<file path=customXml/itemProps1.xml><?xml version="1.0" encoding="utf-8"?>
<ds:datastoreItem xmlns:ds="http://schemas.openxmlformats.org/officeDocument/2006/customXml" ds:itemID="{D65D9767-1D6F-4AC8-ABE8-B63668FFD9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8f2803-99d4-4f13-820e-7b15efeeb991"/>
    <ds:schemaRef ds:uri="12165527-d881-4234-97f9-ee139a3f0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C72236-DBEE-45D0-813B-5C842AAA1201}">
  <ds:schemaRefs>
    <ds:schemaRef ds:uri="http://schemas.microsoft.com/sharepoint/events"/>
  </ds:schemaRefs>
</ds:datastoreItem>
</file>

<file path=customXml/itemProps3.xml><?xml version="1.0" encoding="utf-8"?>
<ds:datastoreItem xmlns:ds="http://schemas.openxmlformats.org/officeDocument/2006/customXml" ds:itemID="{9948A148-21D2-4602-8485-B41E96FE4807}">
  <ds:schemaRefs>
    <ds:schemaRef ds:uri="http://schemas.microsoft.com/sharepoint/v3/contenttype/forms"/>
  </ds:schemaRefs>
</ds:datastoreItem>
</file>

<file path=customXml/itemProps4.xml><?xml version="1.0" encoding="utf-8"?>
<ds:datastoreItem xmlns:ds="http://schemas.openxmlformats.org/officeDocument/2006/customXml" ds:itemID="{2712533C-7ACB-4CAD-A483-2D1A00859F56}">
  <ds:schemaRefs>
    <ds:schemaRef ds:uri="12165527-d881-4234-97f9-ee139a3f0c31"/>
    <ds:schemaRef ds:uri="http://schemas.microsoft.com/office/2006/metadata/properties"/>
    <ds:schemaRef ds:uri="http://schemas.openxmlformats.org/package/2006/metadata/core-properties"/>
    <ds:schemaRef ds:uri="http://www.w3.org/XML/1998/namespace"/>
    <ds:schemaRef ds:uri="http://purl.org/dc/terms/"/>
    <ds:schemaRef ds:uri="http://purl.org/dc/dcmitype/"/>
    <ds:schemaRef ds:uri="http://schemas.microsoft.com/office/2006/documentManagement/types"/>
    <ds:schemaRef ds:uri="http://purl.org/dc/elements/1.1/"/>
    <ds:schemaRef ds:uri="http://schemas.microsoft.com/office/infopath/2007/PartnerControls"/>
    <ds:schemaRef ds:uri="b28f2803-99d4-4f13-820e-7b15efeeb991"/>
  </ds:schemaRefs>
</ds:datastoreItem>
</file>

<file path=docProps/app.xml><?xml version="1.0" encoding="utf-8"?>
<Properties xmlns="http://schemas.openxmlformats.org/officeDocument/2006/extended-properties" xmlns:vt="http://schemas.openxmlformats.org/officeDocument/2006/docPropsVTypes">
  <TotalTime>9</TotalTime>
  <Words>4754</Words>
  <Application>Microsoft Office PowerPoint</Application>
  <PresentationFormat>Widescreen</PresentationFormat>
  <Paragraphs>254</Paragraphs>
  <Slides>19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vt:lpstr>
      <vt:lpstr>Calibri</vt:lpstr>
      <vt:lpstr>Calibri Light</vt:lpstr>
      <vt:lpstr>open-sans</vt:lpstr>
      <vt:lpstr>Source Sans Pro</vt:lpstr>
      <vt:lpstr>Symbol</vt:lpstr>
      <vt:lpstr>Wingdings</vt:lpstr>
      <vt:lpstr>Office Theme</vt:lpstr>
      <vt:lpstr>Document</vt:lpstr>
      <vt:lpstr>What are Crown entities and where do they fit in a picture of the public sector?</vt:lpstr>
      <vt:lpstr>How are statutory Crown entity boards different from commercial or NGO boards? (1)</vt:lpstr>
      <vt:lpstr>How are statutory Crown entity boards different from commercial or NGO boards? (2)</vt:lpstr>
      <vt:lpstr>How are statutory Crown entity boards different from commercial or NGO boards? (3)</vt:lpstr>
      <vt:lpstr>What are Crown entities and where do they fit into the public sector?</vt:lpstr>
      <vt:lpstr>New Zealand’s system of Government includes</vt:lpstr>
      <vt:lpstr>PowerPoint Presentation</vt:lpstr>
      <vt:lpstr>Crown entities are a critical part of the public sector and a ‘unified’ public service</vt:lpstr>
      <vt:lpstr>On one hand, they are ‘stand-alone’, but on the other:</vt:lpstr>
      <vt:lpstr>The legislative framework for Crown entities</vt:lpstr>
      <vt:lpstr>Te Tiriti o Waitangi / Treaty of Waitangi</vt:lpstr>
      <vt:lpstr>Three types of statutory Crown entities</vt:lpstr>
      <vt:lpstr>What are the differences between these entities?</vt:lpstr>
      <vt:lpstr>Each Crown entity has a responsible Minister who …</vt:lpstr>
      <vt:lpstr>Ministers expect boards to:</vt:lpstr>
      <vt:lpstr>The ‘no surprises’ principle</vt:lpstr>
      <vt:lpstr>Monitoring departments support responsible Ministers</vt:lpstr>
      <vt:lpstr>Crown agents are part of the Public Service for some purposes</vt:lpstr>
      <vt:lpstr>Public Service Act and reforms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Crown entities and where do they fit in a picture of the public sector?</dc:title>
  <dc:creator>Sophie Bird</dc:creator>
  <cp:lastModifiedBy>Sophie Bird</cp:lastModifiedBy>
  <cp:revision>1</cp:revision>
  <dcterms:created xsi:type="dcterms:W3CDTF">2022-10-03T01:32:41Z</dcterms:created>
  <dcterms:modified xsi:type="dcterms:W3CDTF">2022-10-03T01:41:42Z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0x010100459EAF5B95240F459FD0CBA9EF1021FD</vt:lpwstr>
  </property>
  <property fmtid="{D5CDD505-2E9C-101B-9397-08002B2CF9AE}" pid="3" name="_dlc_DocIdItemGuid">
    <vt:lpwstr>734512ad-4327-4368-87f7-f8323dd38c05</vt:lpwstr>
  </property>
</Properties>
</file>