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87" r:id="rId6"/>
    <p:sldId id="277" r:id="rId7"/>
    <p:sldId id="288" r:id="rId8"/>
    <p:sldId id="285" r:id="rId9"/>
    <p:sldId id="290" r:id="rId10"/>
    <p:sldId id="291" r:id="rId11"/>
    <p:sldId id="292" r:id="rId12"/>
    <p:sldId id="293" r:id="rId13"/>
    <p:sldId id="294" r:id="rId14"/>
    <p:sldId id="295" r:id="rId15"/>
    <p:sldId id="32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A3DA39-F629-43C6-A0B3-A99BFC2EB1C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NZ"/>
        </a:p>
      </dgm:t>
    </dgm:pt>
    <dgm:pt modelId="{5163D170-42E1-4131-B5CA-E2FD92E886D1}">
      <dgm:prSet phldrT="[Text]"/>
      <dgm:spPr/>
      <dgm:t>
        <a:bodyPr/>
        <a:lstStyle/>
        <a:p>
          <a:r>
            <a:rPr lang="en-NZ" b="1"/>
            <a:t>Set direction: </a:t>
          </a:r>
          <a:r>
            <a:rPr lang="en-NZ"/>
            <a:t>Strategic intentions next 4 years -  identity strategy, indicators &amp; areas for change</a:t>
          </a:r>
        </a:p>
      </dgm:t>
    </dgm:pt>
    <dgm:pt modelId="{E8C2ED93-571E-4909-B366-9523CF6A97A6}" type="parTrans" cxnId="{12FE0528-8AA7-47E5-8362-0FE1E503738D}">
      <dgm:prSet/>
      <dgm:spPr/>
      <dgm:t>
        <a:bodyPr/>
        <a:lstStyle/>
        <a:p>
          <a:endParaRPr lang="en-NZ"/>
        </a:p>
      </dgm:t>
    </dgm:pt>
    <dgm:pt modelId="{4C89D6AC-53A7-48F5-9ACA-ABF104BE4316}" type="sibTrans" cxnId="{12FE0528-8AA7-47E5-8362-0FE1E503738D}">
      <dgm:prSet/>
      <dgm:spPr>
        <a:solidFill>
          <a:schemeClr val="accent4">
            <a:lumMod val="40000"/>
            <a:lumOff val="60000"/>
          </a:schemeClr>
        </a:solidFill>
        <a:ln>
          <a:solidFill>
            <a:srgbClr val="FF0000"/>
          </a:solidFill>
        </a:ln>
      </dgm:spPr>
      <dgm:t>
        <a:bodyPr/>
        <a:lstStyle/>
        <a:p>
          <a:endParaRPr lang="en-NZ"/>
        </a:p>
      </dgm:t>
    </dgm:pt>
    <dgm:pt modelId="{133DA673-5FCB-4850-9FCC-77B5D1BBFE32}">
      <dgm:prSet phldrT="[Text]"/>
      <dgm:spPr/>
      <dgm:t>
        <a:bodyPr/>
        <a:lstStyle/>
        <a:p>
          <a:r>
            <a:rPr lang="en-NZ" b="1"/>
            <a:t>Plan</a:t>
          </a:r>
          <a:r>
            <a:rPr lang="en-NZ" b="0"/>
            <a:t>: best way to achieve objectives, our capability. Our best options</a:t>
          </a:r>
          <a:endParaRPr lang="en-NZ" b="1"/>
        </a:p>
      </dgm:t>
    </dgm:pt>
    <dgm:pt modelId="{ABBDB72D-2B30-4FAE-B703-BE54F890E377}" type="parTrans" cxnId="{B84A570E-6B66-4C61-A0C7-0A0DA03E3E4C}">
      <dgm:prSet/>
      <dgm:spPr/>
      <dgm:t>
        <a:bodyPr/>
        <a:lstStyle/>
        <a:p>
          <a:endParaRPr lang="en-NZ"/>
        </a:p>
      </dgm:t>
    </dgm:pt>
    <dgm:pt modelId="{4F440C10-7560-4E36-8B2B-0F9F3FE21DF0}" type="sibTrans" cxnId="{B84A570E-6B66-4C61-A0C7-0A0DA03E3E4C}">
      <dgm:prSet/>
      <dgm:spPr/>
      <dgm:t>
        <a:bodyPr/>
        <a:lstStyle/>
        <a:p>
          <a:endParaRPr lang="en-NZ"/>
        </a:p>
      </dgm:t>
    </dgm:pt>
    <dgm:pt modelId="{479019E0-009D-465D-BBFF-024264204F65}">
      <dgm:prSet phldrT="[Text]"/>
      <dgm:spPr/>
      <dgm:t>
        <a:bodyPr/>
        <a:lstStyle/>
        <a:p>
          <a:r>
            <a:rPr lang="en-NZ" b="1"/>
            <a:t>Implement, deliver &amp; monitor: </a:t>
          </a:r>
          <a:r>
            <a:rPr lang="en-NZ" b="0"/>
            <a:t>Are services delivered as planned. What do the recipients think? Are we managing our risks? Can we adjust?</a:t>
          </a:r>
          <a:endParaRPr lang="en-NZ" b="1"/>
        </a:p>
      </dgm:t>
    </dgm:pt>
    <dgm:pt modelId="{9DEBE4CA-F07F-4B41-B421-6275FF19F8C1}" type="parTrans" cxnId="{E8FEF525-66F6-41D6-A169-39D416C037FB}">
      <dgm:prSet/>
      <dgm:spPr/>
      <dgm:t>
        <a:bodyPr/>
        <a:lstStyle/>
        <a:p>
          <a:endParaRPr lang="en-NZ"/>
        </a:p>
      </dgm:t>
    </dgm:pt>
    <dgm:pt modelId="{3DB0180D-84A8-4B19-90F1-9614C625AD9E}" type="sibTrans" cxnId="{E8FEF525-66F6-41D6-A169-39D416C037FB}">
      <dgm:prSet/>
      <dgm:spPr/>
      <dgm:t>
        <a:bodyPr/>
        <a:lstStyle/>
        <a:p>
          <a:endParaRPr lang="en-NZ"/>
        </a:p>
      </dgm:t>
    </dgm:pt>
    <dgm:pt modelId="{03A4C9AB-5B56-4A8E-AEBC-0E90E339052D}">
      <dgm:prSet phldrT="[Text]"/>
      <dgm:spPr/>
      <dgm:t>
        <a:bodyPr/>
        <a:lstStyle/>
        <a:p>
          <a:r>
            <a:rPr lang="en-NZ" b="1"/>
            <a:t>Review: </a:t>
          </a:r>
          <a:r>
            <a:rPr lang="en-NZ"/>
            <a:t>What was the impact of our interventions? How can we improve? What were the unintended consequences?</a:t>
          </a:r>
        </a:p>
      </dgm:t>
    </dgm:pt>
    <dgm:pt modelId="{AD5F264D-21D9-455F-9BAD-7549A5A5A505}" type="parTrans" cxnId="{6F091E6F-7139-4C3D-B467-BDDE599FC9B9}">
      <dgm:prSet/>
      <dgm:spPr/>
      <dgm:t>
        <a:bodyPr/>
        <a:lstStyle/>
        <a:p>
          <a:endParaRPr lang="en-NZ"/>
        </a:p>
      </dgm:t>
    </dgm:pt>
    <dgm:pt modelId="{D9783E8A-0A2D-4FE4-A699-A8F9992737AA}" type="sibTrans" cxnId="{6F091E6F-7139-4C3D-B467-BDDE599FC9B9}">
      <dgm:prSet/>
      <dgm:spPr/>
      <dgm:t>
        <a:bodyPr/>
        <a:lstStyle/>
        <a:p>
          <a:endParaRPr lang="en-NZ"/>
        </a:p>
      </dgm:t>
    </dgm:pt>
    <dgm:pt modelId="{8C14B610-F12D-45BD-8C59-C2DE6FF6AB33}" type="pres">
      <dgm:prSet presAssocID="{18A3DA39-F629-43C6-A0B3-A99BFC2EB1CC}" presName="Name0" presStyleCnt="0">
        <dgm:presLayoutVars>
          <dgm:dir/>
          <dgm:resizeHandles val="exact"/>
        </dgm:presLayoutVars>
      </dgm:prSet>
      <dgm:spPr/>
    </dgm:pt>
    <dgm:pt modelId="{05DB0391-F70D-4CE5-993C-79E8E540703C}" type="pres">
      <dgm:prSet presAssocID="{18A3DA39-F629-43C6-A0B3-A99BFC2EB1CC}" presName="cycle" presStyleCnt="0"/>
      <dgm:spPr/>
    </dgm:pt>
    <dgm:pt modelId="{6EB35FCA-FD1E-4BD1-ACAE-45911FB11972}" type="pres">
      <dgm:prSet presAssocID="{5163D170-42E1-4131-B5CA-E2FD92E886D1}" presName="nodeFirstNode" presStyleLbl="node1" presStyleIdx="0" presStyleCnt="4" custRadScaleRad="98484" custRadScaleInc="-463">
        <dgm:presLayoutVars>
          <dgm:bulletEnabled val="1"/>
        </dgm:presLayoutVars>
      </dgm:prSet>
      <dgm:spPr/>
    </dgm:pt>
    <dgm:pt modelId="{5AD34AF1-C266-4C9C-A1D7-3F87011BBE98}" type="pres">
      <dgm:prSet presAssocID="{4C89D6AC-53A7-48F5-9ACA-ABF104BE4316}" presName="sibTransFirstNode" presStyleLbl="bgShp" presStyleIdx="0" presStyleCnt="1"/>
      <dgm:spPr/>
    </dgm:pt>
    <dgm:pt modelId="{AEEDEAF7-7D46-45CA-AF9C-DFEFA5297102}" type="pres">
      <dgm:prSet presAssocID="{133DA673-5FCB-4850-9FCC-77B5D1BBFE32}" presName="nodeFollowingNodes" presStyleLbl="node1" presStyleIdx="1" presStyleCnt="4">
        <dgm:presLayoutVars>
          <dgm:bulletEnabled val="1"/>
        </dgm:presLayoutVars>
      </dgm:prSet>
      <dgm:spPr/>
    </dgm:pt>
    <dgm:pt modelId="{3D19E059-B454-45A7-8C25-D6F26D6FC26F}" type="pres">
      <dgm:prSet presAssocID="{479019E0-009D-465D-BBFF-024264204F65}" presName="nodeFollowingNodes" presStyleLbl="node1" presStyleIdx="2" presStyleCnt="4">
        <dgm:presLayoutVars>
          <dgm:bulletEnabled val="1"/>
        </dgm:presLayoutVars>
      </dgm:prSet>
      <dgm:spPr/>
    </dgm:pt>
    <dgm:pt modelId="{4AC5FDB9-7328-41C3-9555-29E5863C07E4}" type="pres">
      <dgm:prSet presAssocID="{03A4C9AB-5B56-4A8E-AEBC-0E90E339052D}" presName="nodeFollowingNodes" presStyleLbl="node1" presStyleIdx="3" presStyleCnt="4">
        <dgm:presLayoutVars>
          <dgm:bulletEnabled val="1"/>
        </dgm:presLayoutVars>
      </dgm:prSet>
      <dgm:spPr/>
    </dgm:pt>
  </dgm:ptLst>
  <dgm:cxnLst>
    <dgm:cxn modelId="{1E5FF602-BEF4-414C-A261-0D7B667CA88D}" type="presOf" srcId="{03A4C9AB-5B56-4A8E-AEBC-0E90E339052D}" destId="{4AC5FDB9-7328-41C3-9555-29E5863C07E4}" srcOrd="0" destOrd="0" presId="urn:microsoft.com/office/officeart/2005/8/layout/cycle3"/>
    <dgm:cxn modelId="{B84A570E-6B66-4C61-A0C7-0A0DA03E3E4C}" srcId="{18A3DA39-F629-43C6-A0B3-A99BFC2EB1CC}" destId="{133DA673-5FCB-4850-9FCC-77B5D1BBFE32}" srcOrd="1" destOrd="0" parTransId="{ABBDB72D-2B30-4FAE-B703-BE54F890E377}" sibTransId="{4F440C10-7560-4E36-8B2B-0F9F3FE21DF0}"/>
    <dgm:cxn modelId="{E8FEF525-66F6-41D6-A169-39D416C037FB}" srcId="{18A3DA39-F629-43C6-A0B3-A99BFC2EB1CC}" destId="{479019E0-009D-465D-BBFF-024264204F65}" srcOrd="2" destOrd="0" parTransId="{9DEBE4CA-F07F-4B41-B421-6275FF19F8C1}" sibTransId="{3DB0180D-84A8-4B19-90F1-9614C625AD9E}"/>
    <dgm:cxn modelId="{12FE0528-8AA7-47E5-8362-0FE1E503738D}" srcId="{18A3DA39-F629-43C6-A0B3-A99BFC2EB1CC}" destId="{5163D170-42E1-4131-B5CA-E2FD92E886D1}" srcOrd="0" destOrd="0" parTransId="{E8C2ED93-571E-4909-B366-9523CF6A97A6}" sibTransId="{4C89D6AC-53A7-48F5-9ACA-ABF104BE4316}"/>
    <dgm:cxn modelId="{6F091E6F-7139-4C3D-B467-BDDE599FC9B9}" srcId="{18A3DA39-F629-43C6-A0B3-A99BFC2EB1CC}" destId="{03A4C9AB-5B56-4A8E-AEBC-0E90E339052D}" srcOrd="3" destOrd="0" parTransId="{AD5F264D-21D9-455F-9BAD-7549A5A5A505}" sibTransId="{D9783E8A-0A2D-4FE4-A699-A8F9992737AA}"/>
    <dgm:cxn modelId="{0614AC7D-54F7-4021-B693-2CB9C1BEFC99}" type="presOf" srcId="{4C89D6AC-53A7-48F5-9ACA-ABF104BE4316}" destId="{5AD34AF1-C266-4C9C-A1D7-3F87011BBE98}" srcOrd="0" destOrd="0" presId="urn:microsoft.com/office/officeart/2005/8/layout/cycle3"/>
    <dgm:cxn modelId="{04D870CA-68E0-468F-B2D3-32B364872460}" type="presOf" srcId="{133DA673-5FCB-4850-9FCC-77B5D1BBFE32}" destId="{AEEDEAF7-7D46-45CA-AF9C-DFEFA5297102}" srcOrd="0" destOrd="0" presId="urn:microsoft.com/office/officeart/2005/8/layout/cycle3"/>
    <dgm:cxn modelId="{D38EA4CE-D36F-4F4D-A713-A7F757AF7E85}" type="presOf" srcId="{5163D170-42E1-4131-B5CA-E2FD92E886D1}" destId="{6EB35FCA-FD1E-4BD1-ACAE-45911FB11972}" srcOrd="0" destOrd="0" presId="urn:microsoft.com/office/officeart/2005/8/layout/cycle3"/>
    <dgm:cxn modelId="{302BE0D3-2A91-472E-8CC0-B0B637D6029A}" type="presOf" srcId="{479019E0-009D-465D-BBFF-024264204F65}" destId="{3D19E059-B454-45A7-8C25-D6F26D6FC26F}" srcOrd="0" destOrd="0" presId="urn:microsoft.com/office/officeart/2005/8/layout/cycle3"/>
    <dgm:cxn modelId="{D75F79D5-ECDF-4249-9795-FD6A67A8DD2A}" type="presOf" srcId="{18A3DA39-F629-43C6-A0B3-A99BFC2EB1CC}" destId="{8C14B610-F12D-45BD-8C59-C2DE6FF6AB33}" srcOrd="0" destOrd="0" presId="urn:microsoft.com/office/officeart/2005/8/layout/cycle3"/>
    <dgm:cxn modelId="{BED28F0C-2E12-4595-9A69-55012CD0CF4A}" type="presParOf" srcId="{8C14B610-F12D-45BD-8C59-C2DE6FF6AB33}" destId="{05DB0391-F70D-4CE5-993C-79E8E540703C}" srcOrd="0" destOrd="0" presId="urn:microsoft.com/office/officeart/2005/8/layout/cycle3"/>
    <dgm:cxn modelId="{23D5B31F-2250-4571-B142-5B106DE6A493}" type="presParOf" srcId="{05DB0391-F70D-4CE5-993C-79E8E540703C}" destId="{6EB35FCA-FD1E-4BD1-ACAE-45911FB11972}" srcOrd="0" destOrd="0" presId="urn:microsoft.com/office/officeart/2005/8/layout/cycle3"/>
    <dgm:cxn modelId="{10DF18E8-E551-43EE-8304-6D798CF64B54}" type="presParOf" srcId="{05DB0391-F70D-4CE5-993C-79E8E540703C}" destId="{5AD34AF1-C266-4C9C-A1D7-3F87011BBE98}" srcOrd="1" destOrd="0" presId="urn:microsoft.com/office/officeart/2005/8/layout/cycle3"/>
    <dgm:cxn modelId="{A38F524F-FF21-4A3A-A774-520CE52C601F}" type="presParOf" srcId="{05DB0391-F70D-4CE5-993C-79E8E540703C}" destId="{AEEDEAF7-7D46-45CA-AF9C-DFEFA5297102}" srcOrd="2" destOrd="0" presId="urn:microsoft.com/office/officeart/2005/8/layout/cycle3"/>
    <dgm:cxn modelId="{E984A769-5695-43FD-8898-D47552AC7384}" type="presParOf" srcId="{05DB0391-F70D-4CE5-993C-79E8E540703C}" destId="{3D19E059-B454-45A7-8C25-D6F26D6FC26F}" srcOrd="3" destOrd="0" presId="urn:microsoft.com/office/officeart/2005/8/layout/cycle3"/>
    <dgm:cxn modelId="{E3FBC0E0-891B-4DF6-B7E4-DECE14B7A76C}" type="presParOf" srcId="{05DB0391-F70D-4CE5-993C-79E8E540703C}" destId="{4AC5FDB9-7328-41C3-9555-29E5863C07E4}"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34AF1-C266-4C9C-A1D7-3F87011BBE98}">
      <dsp:nvSpPr>
        <dsp:cNvPr id="0" name=""/>
        <dsp:cNvSpPr/>
      </dsp:nvSpPr>
      <dsp:spPr>
        <a:xfrm>
          <a:off x="1435924" y="-73023"/>
          <a:ext cx="4369952" cy="4369952"/>
        </a:xfrm>
        <a:prstGeom prst="circularArrow">
          <a:avLst>
            <a:gd name="adj1" fmla="val 4668"/>
            <a:gd name="adj2" fmla="val 272909"/>
            <a:gd name="adj3" fmla="val 12931184"/>
            <a:gd name="adj4" fmla="val 17963156"/>
            <a:gd name="adj5" fmla="val 4847"/>
          </a:avLst>
        </a:prstGeom>
        <a:solidFill>
          <a:schemeClr val="accent4">
            <a:lumMod val="40000"/>
            <a:lumOff val="60000"/>
          </a:schemeClr>
        </a:solidFill>
        <a:ln>
          <a:solidFill>
            <a:srgbClr val="FF0000"/>
          </a:solidFill>
        </a:ln>
        <a:effectLst/>
      </dsp:spPr>
      <dsp:style>
        <a:lnRef idx="0">
          <a:scrgbClr r="0" g="0" b="0"/>
        </a:lnRef>
        <a:fillRef idx="1">
          <a:scrgbClr r="0" g="0" b="0"/>
        </a:fillRef>
        <a:effectRef idx="0">
          <a:scrgbClr r="0" g="0" b="0"/>
        </a:effectRef>
        <a:fontRef idx="minor"/>
      </dsp:style>
    </dsp:sp>
    <dsp:sp modelId="{6EB35FCA-FD1E-4BD1-ACAE-45911FB11972}">
      <dsp:nvSpPr>
        <dsp:cNvPr id="0" name=""/>
        <dsp:cNvSpPr/>
      </dsp:nvSpPr>
      <dsp:spPr>
        <a:xfrm>
          <a:off x="2202973" y="25205"/>
          <a:ext cx="2835852" cy="14179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NZ" sz="1500" b="1" kern="1200"/>
            <a:t>Set direction: </a:t>
          </a:r>
          <a:r>
            <a:rPr lang="en-NZ" sz="1500" kern="1200"/>
            <a:t>Strategic intentions next 4 years -  identity strategy, indicators &amp; areas for change</a:t>
          </a:r>
        </a:p>
      </dsp:txBody>
      <dsp:txXfrm>
        <a:off x="2272190" y="94422"/>
        <a:ext cx="2697418" cy="1279492"/>
      </dsp:txXfrm>
    </dsp:sp>
    <dsp:sp modelId="{AEEDEAF7-7D46-45CA-AF9C-DFEFA5297102}">
      <dsp:nvSpPr>
        <dsp:cNvPr id="0" name=""/>
        <dsp:cNvSpPr/>
      </dsp:nvSpPr>
      <dsp:spPr>
        <a:xfrm>
          <a:off x="3781067" y="1570494"/>
          <a:ext cx="2835852" cy="14179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NZ" sz="1500" b="1" kern="1200"/>
            <a:t>Plan</a:t>
          </a:r>
          <a:r>
            <a:rPr lang="en-NZ" sz="1500" b="0" kern="1200"/>
            <a:t>: best way to achieve objectives, our capability. Our best options</a:t>
          </a:r>
          <a:endParaRPr lang="en-NZ" sz="1500" b="1" kern="1200"/>
        </a:p>
      </dsp:txBody>
      <dsp:txXfrm>
        <a:off x="3850284" y="1639711"/>
        <a:ext cx="2697418" cy="1279492"/>
      </dsp:txXfrm>
    </dsp:sp>
    <dsp:sp modelId="{3D19E059-B454-45A7-8C25-D6F26D6FC26F}">
      <dsp:nvSpPr>
        <dsp:cNvPr id="0" name=""/>
        <dsp:cNvSpPr/>
      </dsp:nvSpPr>
      <dsp:spPr>
        <a:xfrm>
          <a:off x="2211964" y="3139597"/>
          <a:ext cx="2835852" cy="14179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NZ" sz="1500" b="1" kern="1200"/>
            <a:t>Implement, deliver &amp; monitor: </a:t>
          </a:r>
          <a:r>
            <a:rPr lang="en-NZ" sz="1500" b="0" kern="1200"/>
            <a:t>Are services delivered as planned. What do the recipients think? Are we managing our risks? Can we adjust?</a:t>
          </a:r>
          <a:endParaRPr lang="en-NZ" sz="1500" b="1" kern="1200"/>
        </a:p>
      </dsp:txBody>
      <dsp:txXfrm>
        <a:off x="2281181" y="3208814"/>
        <a:ext cx="2697418" cy="1279492"/>
      </dsp:txXfrm>
    </dsp:sp>
    <dsp:sp modelId="{4AC5FDB9-7328-41C3-9555-29E5863C07E4}">
      <dsp:nvSpPr>
        <dsp:cNvPr id="0" name=""/>
        <dsp:cNvSpPr/>
      </dsp:nvSpPr>
      <dsp:spPr>
        <a:xfrm>
          <a:off x="642861" y="1570494"/>
          <a:ext cx="2835852" cy="14179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NZ" sz="1500" b="1" kern="1200"/>
            <a:t>Review: </a:t>
          </a:r>
          <a:r>
            <a:rPr lang="en-NZ" sz="1500" kern="1200"/>
            <a:t>What was the impact of our interventions? How can we improve? What were the unintended consequences?</a:t>
          </a:r>
        </a:p>
      </dsp:txBody>
      <dsp:txXfrm>
        <a:off x="712078" y="1639711"/>
        <a:ext cx="2697418" cy="127949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E3722A-7458-4A8D-85EF-A4A27FA6D59B}"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E8BF11-60F3-4AD9-8D1A-888BC1940B75}" type="slidenum">
              <a:rPr lang="en-NZ" smtClean="0"/>
              <a:t>‹#›</a:t>
            </a:fld>
            <a:endParaRPr lang="en-NZ"/>
          </a:p>
        </p:txBody>
      </p:sp>
    </p:spTree>
    <p:extLst>
      <p:ext uri="{BB962C8B-B14F-4D97-AF65-F5344CB8AC3E}">
        <p14:creationId xmlns:p14="http://schemas.microsoft.com/office/powerpoint/2010/main" val="1117412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2160186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2664" y="3271382"/>
            <a:ext cx="7941310" cy="2889012"/>
          </a:xfrm>
        </p:spPr>
        <p:txBody>
          <a:bodyPr/>
          <a:lstStyle/>
          <a:p>
            <a:r>
              <a:rPr lang="en-US" sz="1100"/>
              <a:t>Ministers may want to direct a Crown Agent or an Autonomous Crown Entity (ACE) for example when:</a:t>
            </a:r>
          </a:p>
          <a:p>
            <a:pPr marL="180975" indent="-180975">
              <a:buFont typeface="Arial" pitchFamily="34" charset="0"/>
              <a:buChar char="•"/>
            </a:pPr>
            <a:r>
              <a:rPr lang="en-US" sz="1100"/>
              <a:t>they want to provide clarity or consistency of strategic and/or policy direction</a:t>
            </a:r>
          </a:p>
          <a:p>
            <a:pPr marL="180975" indent="-180975">
              <a:buFont typeface="Arial" pitchFamily="34" charset="0"/>
              <a:buChar char="•"/>
            </a:pPr>
            <a:r>
              <a:rPr lang="en-US" sz="1100"/>
              <a:t>a board asks for clarification on a ministerial mandate before implementing a policy</a:t>
            </a:r>
          </a:p>
          <a:p>
            <a:pPr marL="180975" indent="-180975">
              <a:buFont typeface="Arial" pitchFamily="34" charset="0"/>
              <a:buChar char="•"/>
            </a:pPr>
            <a:r>
              <a:rPr lang="en-US" sz="1100"/>
              <a:t>Crown entities and departments need to work together to achieve goals.</a:t>
            </a:r>
          </a:p>
          <a:p>
            <a:pPr marL="180975" indent="-180975">
              <a:lnSpc>
                <a:spcPct val="95000"/>
              </a:lnSpc>
              <a:spcBef>
                <a:spcPts val="1200"/>
              </a:spcBef>
            </a:pPr>
            <a:r>
              <a:rPr lang="en-US" sz="1100"/>
              <a:t>However, Ministers:</a:t>
            </a:r>
          </a:p>
          <a:p>
            <a:pPr marL="180975" indent="-180975">
              <a:lnSpc>
                <a:spcPct val="95000"/>
              </a:lnSpc>
              <a:buFont typeface="Arial" pitchFamily="34" charset="0"/>
              <a:buChar char="•"/>
            </a:pPr>
            <a:r>
              <a:rPr lang="en-US" sz="1100"/>
              <a:t>cannot issue a direction that affects a statutorily independent function</a:t>
            </a:r>
          </a:p>
          <a:p>
            <a:pPr marL="180975" indent="-180975">
              <a:lnSpc>
                <a:spcPct val="95000"/>
              </a:lnSpc>
              <a:buFont typeface="Arial" pitchFamily="34" charset="0"/>
              <a:buChar char="•"/>
            </a:pPr>
            <a:r>
              <a:rPr lang="en-US" sz="1100"/>
              <a:t>require the achievement of a particular result for a particular person.</a:t>
            </a:r>
          </a:p>
          <a:p>
            <a:pPr>
              <a:lnSpc>
                <a:spcPct val="95000"/>
              </a:lnSpc>
              <a:spcBef>
                <a:spcPts val="1200"/>
              </a:spcBef>
            </a:pPr>
            <a:r>
              <a:rPr lang="en-US" sz="1100"/>
              <a:t>Section 107 Directions to support a whole of government approach</a:t>
            </a:r>
          </a:p>
          <a:p>
            <a:pPr>
              <a:lnSpc>
                <a:spcPct val="95000"/>
              </a:lnSpc>
              <a:spcBef>
                <a:spcPts val="1200"/>
              </a:spcBef>
            </a:pPr>
            <a:r>
              <a:rPr lang="en-US" sz="1100"/>
              <a:t>The Ministers of Finance and for the Public Service may jointly direct three or more Crown entities with </a:t>
            </a:r>
            <a:r>
              <a:rPr lang="en-NZ" sz="1100"/>
              <a:t>at least 1 significant characteristic that relates to the direction, </a:t>
            </a:r>
            <a:r>
              <a:rPr lang="en-US" sz="1100"/>
              <a:t>to </a:t>
            </a:r>
            <a:r>
              <a:rPr lang="en-NZ" sz="1100"/>
              <a:t>comply with specified requirements for any of the following purposes:</a:t>
            </a:r>
          </a:p>
          <a:p>
            <a:pPr marL="180975"/>
            <a:r>
              <a:rPr lang="en-NZ" sz="1100"/>
              <a:t>(a) to improve (directly or indirectly) public services</a:t>
            </a:r>
          </a:p>
          <a:p>
            <a:pPr marL="180975"/>
            <a:r>
              <a:rPr lang="en-NZ" sz="1100"/>
              <a:t>(b) to secure economies or efficiencies</a:t>
            </a:r>
          </a:p>
          <a:p>
            <a:pPr marL="180975"/>
            <a:r>
              <a:rPr lang="en-NZ" sz="1100"/>
              <a:t>(c) to develop expertise and capability</a:t>
            </a:r>
          </a:p>
          <a:p>
            <a:pPr marL="180975"/>
            <a:r>
              <a:rPr lang="en-NZ" sz="1100"/>
              <a:t>(d) to ensure business continuity</a:t>
            </a:r>
          </a:p>
          <a:p>
            <a:pPr marL="180975"/>
            <a:r>
              <a:rPr lang="en-NZ" sz="1100"/>
              <a:t>(e) to manage risks to the Government's financial position</a:t>
            </a:r>
          </a:p>
          <a:p>
            <a:pPr>
              <a:lnSpc>
                <a:spcPct val="95000"/>
              </a:lnSpc>
              <a:spcBef>
                <a:spcPts val="1200"/>
              </a:spcBef>
            </a:pPr>
            <a:r>
              <a:rPr lang="en-US" sz="1100"/>
              <a:t>Section 107 directions were expected to be used more frequently following amendments to the Crown Entities Act in 2013.</a:t>
            </a:r>
          </a:p>
          <a:p>
            <a:endParaRPr lang="en-NZ" sz="1100"/>
          </a:p>
        </p:txBody>
      </p:sp>
      <p:sp>
        <p:nvSpPr>
          <p:cNvPr id="4" name="Slide Number Placeholder 3"/>
          <p:cNvSpPr>
            <a:spLocks noGrp="1"/>
          </p:cNvSpPr>
          <p:nvPr>
            <p:ph type="sldNum" sz="quarter" idx="5"/>
          </p:nvPr>
        </p:nvSpPr>
        <p:spPr/>
        <p:txBody>
          <a:bodyPr/>
          <a:lstStyle/>
          <a:p>
            <a:fld id="{3B266993-375F-48B6-8DD0-BAB5B05FD4A7}" type="slidenum">
              <a:rPr lang="en-NZ" smtClean="0"/>
              <a:t>10</a:t>
            </a:fld>
            <a:endParaRPr lang="en-NZ"/>
          </a:p>
        </p:txBody>
      </p:sp>
    </p:spTree>
    <p:extLst>
      <p:ext uri="{BB962C8B-B14F-4D97-AF65-F5344CB8AC3E}">
        <p14:creationId xmlns:p14="http://schemas.microsoft.com/office/powerpoint/2010/main" val="1671575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11</a:t>
            </a:fld>
            <a:endParaRPr lang="en-NZ"/>
          </a:p>
        </p:txBody>
      </p:sp>
    </p:spTree>
    <p:extLst>
      <p:ext uri="{BB962C8B-B14F-4D97-AF65-F5344CB8AC3E}">
        <p14:creationId xmlns:p14="http://schemas.microsoft.com/office/powerpoint/2010/main" val="316498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Under the Crown Entities Act, the term of office for members of Crown agents and ACEs is up to three years, and up to five years in the case of ICE members.  Appointments can be for less than the maximum period.</a:t>
            </a:r>
          </a:p>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Some Crown agent and ACE boards include members who are elected as representatives of a particular 'constituency'.  Their term of office is set by the terms of the relevant statute. </a:t>
            </a:r>
          </a:p>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Some Crown entities have provision in their legislation for board members to be elected, co-opted or designated.</a:t>
            </a:r>
          </a:p>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Members can be considered for a second or subsequent term of appointment.</a:t>
            </a:r>
          </a:p>
          <a:p>
            <a:pPr>
              <a:lnSpc>
                <a:spcPct val="80000"/>
              </a:lnSpc>
              <a:spcBef>
                <a:spcPts val="1200"/>
              </a:spcBef>
            </a:pPr>
            <a:r>
              <a:rPr lang="en-US" sz="1000">
                <a:latin typeface="Source Sans Pro" panose="020B0503030403020204" pitchFamily="34" charset="0"/>
                <a:ea typeface="Source Sans Pro" panose="020B0503030403020204" pitchFamily="34" charset="0"/>
              </a:rPr>
              <a:t>Crown entity board members may choose to resign during or at the end of their term. Otherwise, they continue in office </a:t>
            </a:r>
            <a:r>
              <a:rPr lang="en-US" sz="1000" u="sng" baseline="0">
                <a:latin typeface="Source Sans Pro" panose="020B0503030403020204" pitchFamily="34" charset="0"/>
                <a:ea typeface="Source Sans Pro" panose="020B0503030403020204" pitchFamily="34" charset="0"/>
              </a:rPr>
              <a:t>past the expiry of their term </a:t>
            </a:r>
            <a:r>
              <a:rPr lang="en-US" sz="1000">
                <a:latin typeface="Source Sans Pro" panose="020B0503030403020204" pitchFamily="34" charset="0"/>
                <a:ea typeface="Source Sans Pro" panose="020B0503030403020204" pitchFamily="34" charset="0"/>
              </a:rPr>
              <a:t>until either:</a:t>
            </a:r>
          </a:p>
          <a:p>
            <a:pPr marL="180975" indent="-180975">
              <a:lnSpc>
                <a:spcPct val="80000"/>
              </a:lnSpc>
              <a:spcBef>
                <a:spcPts val="360"/>
              </a:spcBef>
              <a:buFont typeface="Arial" pitchFamily="34" charset="0"/>
              <a:buChar char="•"/>
            </a:pPr>
            <a:r>
              <a:rPr lang="en-US" sz="1000">
                <a:latin typeface="Source Sans Pro" panose="020B0503030403020204" pitchFamily="34" charset="0"/>
                <a:ea typeface="Source Sans Pro" panose="020B0503030403020204" pitchFamily="34" charset="0"/>
              </a:rPr>
              <a:t>they are reappointed; or</a:t>
            </a:r>
          </a:p>
          <a:p>
            <a:pPr marL="180975" indent="-180975">
              <a:lnSpc>
                <a:spcPct val="80000"/>
              </a:lnSpc>
              <a:spcBef>
                <a:spcPts val="360"/>
              </a:spcBef>
              <a:buFont typeface="Arial" pitchFamily="34" charset="0"/>
              <a:buChar char="•"/>
            </a:pPr>
            <a:r>
              <a:rPr lang="en-US" sz="1000">
                <a:latin typeface="Source Sans Pro" panose="020B0503030403020204" pitchFamily="34" charset="0"/>
                <a:ea typeface="Source Sans Pro" panose="020B0503030403020204" pitchFamily="34" charset="0"/>
              </a:rPr>
              <a:t>their successor is appointed; or</a:t>
            </a:r>
          </a:p>
          <a:p>
            <a:pPr marL="180975" indent="-180975">
              <a:lnSpc>
                <a:spcPct val="80000"/>
              </a:lnSpc>
              <a:spcBef>
                <a:spcPts val="360"/>
              </a:spcBef>
              <a:spcAft>
                <a:spcPts val="0"/>
              </a:spcAft>
              <a:buFont typeface="Arial" pitchFamily="34" charset="0"/>
              <a:buChar char="•"/>
            </a:pPr>
            <a:r>
              <a:rPr lang="en-US" sz="1000">
                <a:latin typeface="Source Sans Pro" panose="020B0503030403020204" pitchFamily="34" charset="0"/>
                <a:ea typeface="Source Sans Pro" panose="020B0503030403020204" pitchFamily="34" charset="0"/>
              </a:rPr>
              <a:t>they are informed they are not to be reappointed but that no successor is to be appointed.</a:t>
            </a:r>
          </a:p>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These provisions are not to be used to justify delaying an appointment process.</a:t>
            </a:r>
          </a:p>
          <a:p>
            <a:pPr>
              <a:lnSpc>
                <a:spcPct val="80000"/>
              </a:lnSpc>
              <a:spcBef>
                <a:spcPts val="1200"/>
              </a:spcBef>
              <a:spcAft>
                <a:spcPts val="0"/>
              </a:spcAft>
            </a:pPr>
            <a:r>
              <a:rPr lang="en-US" sz="1000">
                <a:latin typeface="Source Sans Pro" panose="020B0503030403020204" pitchFamily="34" charset="0"/>
                <a:ea typeface="Source Sans Pro" panose="020B0503030403020204" pitchFamily="34" charset="0"/>
              </a:rPr>
              <a:t>It is good practice for Ministers to consult with board chairs when considering new appointments (or reappointments), to identify skill needs, succession planning, etc.</a:t>
            </a:r>
          </a:p>
          <a:p>
            <a:pPr>
              <a:lnSpc>
                <a:spcPct val="80000"/>
              </a:lnSpc>
              <a:spcBef>
                <a:spcPts val="1200"/>
              </a:spcBef>
            </a:pPr>
            <a:r>
              <a:rPr lang="en-US" sz="1000" b="1">
                <a:latin typeface="Source Sans Pro" panose="020B0503030403020204" pitchFamily="34" charset="0"/>
                <a:ea typeface="Source Sans Pro" panose="020B0503030403020204" pitchFamily="34" charset="0"/>
              </a:rPr>
              <a:t>Removal from office</a:t>
            </a:r>
          </a:p>
          <a:p>
            <a:pPr>
              <a:lnSpc>
                <a:spcPct val="80000"/>
              </a:lnSpc>
              <a:spcBef>
                <a:spcPts val="360"/>
              </a:spcBef>
            </a:pPr>
            <a:r>
              <a:rPr lang="en-US" sz="1000">
                <a:latin typeface="Source Sans Pro" panose="020B0503030403020204" pitchFamily="34" charset="0"/>
                <a:ea typeface="Source Sans Pro" panose="020B0503030403020204" pitchFamily="34" charset="0"/>
              </a:rPr>
              <a:t>A Minister may remove a member of a Crown agent or an ACE from office before the end of the member’s term. The Minister can remove a member of the Crown agent entirely at his or her discretion.  An ACE board member can be removed for any reason that in the Minister’s opinion justifies the removal. Elected members of Crown agents and ACEs may also be removed by the responsible Minister but only for 'just cause‘ (s.38). </a:t>
            </a:r>
          </a:p>
          <a:p>
            <a:pPr>
              <a:lnSpc>
                <a:spcPct val="80000"/>
              </a:lnSpc>
              <a:spcBef>
                <a:spcPts val="1200"/>
              </a:spcBef>
            </a:pPr>
            <a:r>
              <a:rPr lang="en-US" sz="1000">
                <a:latin typeface="Source Sans Pro" panose="020B0503030403020204" pitchFamily="34" charset="0"/>
                <a:ea typeface="Source Sans Pro" panose="020B0503030403020204" pitchFamily="34" charset="0"/>
              </a:rPr>
              <a:t>An ICE member may only be removed for ‘just cause’, by the Governor General on the advice of the Minister</a:t>
            </a:r>
            <a:r>
              <a:rPr lang="en-US" sz="1000" baseline="0">
                <a:latin typeface="Source Sans Pro" panose="020B0503030403020204" pitchFamily="34" charset="0"/>
                <a:ea typeface="Source Sans Pro" panose="020B0503030403020204" pitchFamily="34" charset="0"/>
              </a:rPr>
              <a:t> after the Minister has consulted the Attorney-General.</a:t>
            </a:r>
            <a:r>
              <a:rPr lang="en-US" sz="1000">
                <a:latin typeface="Source Sans Pro" panose="020B0503030403020204" pitchFamily="34" charset="0"/>
                <a:ea typeface="Source Sans Pro" panose="020B0503030403020204" pitchFamily="34" charset="0"/>
              </a:rPr>
              <a:t> </a:t>
            </a:r>
          </a:p>
          <a:p>
            <a:endParaRPr lang="en-NZ" sz="1000"/>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2972714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There is no single practice that is followed by all Ministers.  Boards should work with their Minister’s office to establish the style of relationship that works best for the Minister concerned.</a:t>
            </a:r>
          </a:p>
          <a:p>
            <a:endParaRPr lang="en-US" sz="1200"/>
          </a:p>
          <a:p>
            <a:r>
              <a:rPr lang="en-US" sz="1200"/>
              <a:t>A high trust relationship between the monitor and board chair can help to inform the Minister’s relationship with the Chair</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2931151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kern="1200">
                <a:solidFill>
                  <a:schemeClr val="tx1"/>
                </a:solidFill>
                <a:latin typeface="Source Sans Pro" panose="020B0503030403020204" pitchFamily="34" charset="0"/>
                <a:ea typeface="Source Sans Pro" panose="020B0503030403020204" pitchFamily="34" charset="0"/>
              </a:rPr>
              <a:t>In summary</a:t>
            </a:r>
            <a:r>
              <a:rPr lang="en-US" kern="1200">
                <a:solidFill>
                  <a:schemeClr val="tx1"/>
                </a:solidFill>
                <a:latin typeface="Source Sans Pro" panose="020B0503030403020204" pitchFamily="34" charset="0"/>
                <a:ea typeface="Source Sans Pro" panose="020B0503030403020204" pitchFamily="34" charset="0"/>
              </a:rPr>
              <a:t>:</a:t>
            </a:r>
            <a:endParaRPr lang="en-NZ" kern="1200">
              <a:solidFill>
                <a:schemeClr val="tx1"/>
              </a:solidFill>
              <a:latin typeface="Source Sans Pro" panose="020B0503030403020204" pitchFamily="34" charset="0"/>
              <a:ea typeface="Source Sans Pro" panose="020B0503030403020204" pitchFamily="34" charset="0"/>
            </a:endParaRPr>
          </a:p>
          <a:p>
            <a:pPr lvl="0"/>
            <a:r>
              <a:rPr lang="en-US" kern="1200">
                <a:solidFill>
                  <a:schemeClr val="tx1"/>
                </a:solidFill>
                <a:latin typeface="Source Sans Pro" panose="020B0503030403020204" pitchFamily="34" charset="0"/>
                <a:ea typeface="Source Sans Pro" panose="020B0503030403020204" pitchFamily="34" charset="0"/>
              </a:rPr>
              <a:t>Direction setting = Letter of Expectations (optional)</a:t>
            </a:r>
            <a:endParaRPr lang="en-NZ" kern="1200">
              <a:solidFill>
                <a:schemeClr val="tx1"/>
              </a:solidFill>
              <a:latin typeface="Source Sans Pro" panose="020B0503030403020204" pitchFamily="34" charset="0"/>
              <a:ea typeface="Source Sans Pro" panose="020B0503030403020204" pitchFamily="34" charset="0"/>
            </a:endParaRPr>
          </a:p>
          <a:p>
            <a:pPr lvl="0"/>
            <a:r>
              <a:rPr lang="en-US" kern="1200">
                <a:solidFill>
                  <a:schemeClr val="tx1"/>
                </a:solidFill>
                <a:latin typeface="Source Sans Pro" panose="020B0503030403020204" pitchFamily="34" charset="0"/>
                <a:ea typeface="Source Sans Pro" panose="020B0503030403020204" pitchFamily="34" charset="0"/>
              </a:rPr>
              <a:t>Direction setting and Planning = SOI</a:t>
            </a:r>
            <a:endParaRPr lang="en-NZ" kern="1200">
              <a:solidFill>
                <a:schemeClr val="tx1"/>
              </a:solidFill>
              <a:latin typeface="Source Sans Pro" panose="020B0503030403020204" pitchFamily="34" charset="0"/>
              <a:ea typeface="Source Sans Pro" panose="020B0503030403020204" pitchFamily="34" charset="0"/>
            </a:endParaRPr>
          </a:p>
          <a:p>
            <a:pPr lvl="0"/>
            <a:r>
              <a:rPr lang="en-US" kern="1200">
                <a:solidFill>
                  <a:schemeClr val="tx1"/>
                </a:solidFill>
                <a:latin typeface="Source Sans Pro" panose="020B0503030403020204" pitchFamily="34" charset="0"/>
                <a:ea typeface="Source Sans Pro" panose="020B0503030403020204" pitchFamily="34" charset="0"/>
              </a:rPr>
              <a:t>Planning and Implementation/delivery = Statement of Performance Expectations </a:t>
            </a:r>
            <a:endParaRPr lang="en-NZ" kern="1200">
              <a:solidFill>
                <a:schemeClr val="tx1"/>
              </a:solidFill>
              <a:latin typeface="Source Sans Pro" panose="020B0503030403020204" pitchFamily="34" charset="0"/>
              <a:ea typeface="Source Sans Pro" panose="020B0503030403020204" pitchFamily="34" charset="0"/>
            </a:endParaRPr>
          </a:p>
          <a:p>
            <a:pPr lvl="0"/>
            <a:r>
              <a:rPr lang="en-US" kern="1200">
                <a:solidFill>
                  <a:schemeClr val="tx1"/>
                </a:solidFill>
                <a:latin typeface="Source Sans Pro" panose="020B0503030403020204" pitchFamily="34" charset="0"/>
                <a:ea typeface="Source Sans Pro" panose="020B0503030403020204" pitchFamily="34" charset="0"/>
              </a:rPr>
              <a:t>Implementation/delivery = Quarterly (or other regular) reporting</a:t>
            </a:r>
            <a:endParaRPr lang="en-NZ" kern="1200">
              <a:solidFill>
                <a:schemeClr val="tx1"/>
              </a:solidFill>
              <a:latin typeface="Source Sans Pro" panose="020B0503030403020204" pitchFamily="34" charset="0"/>
              <a:ea typeface="Source Sans Pro" panose="020B0503030403020204" pitchFamily="34" charset="0"/>
            </a:endParaRPr>
          </a:p>
          <a:p>
            <a:pPr lvl="0"/>
            <a:r>
              <a:rPr lang="en-US" kern="1200">
                <a:solidFill>
                  <a:schemeClr val="tx1"/>
                </a:solidFill>
                <a:latin typeface="Source Sans Pro" panose="020B0503030403020204" pitchFamily="34" charset="0"/>
                <a:ea typeface="Source Sans Pro" panose="020B0503030403020204" pitchFamily="34" charset="0"/>
              </a:rPr>
              <a:t>Review = Annual Report</a:t>
            </a:r>
            <a:endParaRPr lang="en-NZ" kern="1200">
              <a:solidFill>
                <a:schemeClr val="tx1"/>
              </a:solidFill>
              <a:latin typeface="Source Sans Pro" panose="020B0503030403020204" pitchFamily="34" charset="0"/>
              <a:ea typeface="Source Sans Pro" panose="020B0503030403020204" pitchFamily="34" charset="0"/>
            </a:endParaRP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4</a:t>
            </a:fld>
            <a:endParaRPr lang="en-NZ"/>
          </a:p>
        </p:txBody>
      </p:sp>
    </p:spTree>
    <p:extLst>
      <p:ext uri="{BB962C8B-B14F-4D97-AF65-F5344CB8AC3E}">
        <p14:creationId xmlns:p14="http://schemas.microsoft.com/office/powerpoint/2010/main" val="797248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kern="1200">
                <a:solidFill>
                  <a:schemeClr val="tx1"/>
                </a:solidFill>
                <a:latin typeface="Source Sans Pro" panose="020B0503030403020204" pitchFamily="34" charset="0"/>
                <a:ea typeface="Source Sans Pro" panose="020B0503030403020204" pitchFamily="34" charset="0"/>
              </a:rPr>
              <a:t>This </a:t>
            </a:r>
            <a:r>
              <a:rPr lang="en-US">
                <a:latin typeface="Source Sans Pro" panose="020B0503030403020204" pitchFamily="34" charset="0"/>
                <a:ea typeface="Source Sans Pro" panose="020B0503030403020204" pitchFamily="34" charset="0"/>
              </a:rPr>
              <a:t>graphic </a:t>
            </a:r>
            <a:r>
              <a:rPr lang="en-US" kern="1200">
                <a:solidFill>
                  <a:schemeClr val="tx1"/>
                </a:solidFill>
                <a:latin typeface="Source Sans Pro" panose="020B0503030403020204" pitchFamily="34" charset="0"/>
                <a:ea typeface="Source Sans Pro" panose="020B0503030403020204" pitchFamily="34" charset="0"/>
              </a:rPr>
              <a:t>illustrates steps boards need to consider.</a:t>
            </a:r>
            <a:endParaRPr lang="en-NZ" kern="1200">
              <a:solidFill>
                <a:schemeClr val="tx1"/>
              </a:solidFill>
              <a:latin typeface="Source Sans Pro" panose="020B0503030403020204" pitchFamily="34" charset="0"/>
              <a:ea typeface="Source Sans Pro" panose="020B0503030403020204" pitchFamily="34" charset="0"/>
            </a:endParaRPr>
          </a:p>
          <a:p>
            <a:endParaRPr lang="en-US" kern="1200">
              <a:solidFill>
                <a:schemeClr val="tx1"/>
              </a:solidFill>
              <a:latin typeface="Source Sans Pro" panose="020B0503030403020204" pitchFamily="34" charset="0"/>
              <a:ea typeface="Source Sans Pro" panose="020B0503030403020204" pitchFamily="34" charset="0"/>
            </a:endParaRPr>
          </a:p>
          <a:p>
            <a:r>
              <a:rPr lang="en-US" kern="1200">
                <a:solidFill>
                  <a:schemeClr val="tx1"/>
                </a:solidFill>
                <a:latin typeface="Source Sans Pro" panose="020B0503030403020204" pitchFamily="34" charset="0"/>
                <a:ea typeface="Source Sans Pro" panose="020B0503030403020204" pitchFamily="34" charset="0"/>
              </a:rPr>
              <a:t>In most circumstances, initiatives relating to each step will be undertaken contemporaneously.</a:t>
            </a:r>
          </a:p>
          <a:p>
            <a:endParaRPr lang="en-NZ" kern="1200">
              <a:solidFill>
                <a:schemeClr val="tx1"/>
              </a:solidFill>
              <a:latin typeface="Source Sans Pro" panose="020B0503030403020204" pitchFamily="34" charset="0"/>
              <a:ea typeface="Source Sans Pro" panose="020B0503030403020204" pitchFamily="34" charset="0"/>
            </a:endParaRPr>
          </a:p>
          <a:p>
            <a:r>
              <a:rPr lang="en-US" kern="1200">
                <a:solidFill>
                  <a:schemeClr val="tx1"/>
                </a:solidFill>
                <a:latin typeface="Source Sans Pro" panose="020B0503030403020204" pitchFamily="34" charset="0"/>
                <a:ea typeface="Source Sans Pro" panose="020B0503030403020204" pitchFamily="34" charset="0"/>
              </a:rPr>
              <a:t>In general, the timing of and supporting documentation for each step follows the </a:t>
            </a:r>
            <a:r>
              <a:rPr lang="en-US">
                <a:latin typeface="Source Sans Pro" panose="020B0503030403020204" pitchFamily="34" charset="0"/>
                <a:ea typeface="Source Sans Pro" panose="020B0503030403020204" pitchFamily="34" charset="0"/>
              </a:rPr>
              <a:t>performance cycle illustrated in the previous  slide </a:t>
            </a:r>
            <a:r>
              <a:rPr lang="en-US" kern="1200">
                <a:solidFill>
                  <a:schemeClr val="tx1"/>
                </a:solidFill>
                <a:latin typeface="Source Sans Pro" panose="020B0503030403020204" pitchFamily="34" charset="0"/>
                <a:ea typeface="Source Sans Pro" panose="020B0503030403020204" pitchFamily="34" charset="0"/>
              </a:rPr>
              <a:t> </a:t>
            </a:r>
            <a:endParaRPr lang="en-NZ" kern="1200">
              <a:solidFill>
                <a:schemeClr val="tx1"/>
              </a:solidFill>
              <a:latin typeface="Source Sans Pro" panose="020B0503030403020204" pitchFamily="34" charset="0"/>
              <a:ea typeface="Source Sans Pro" panose="020B0503030403020204" pitchFamily="34" charset="0"/>
            </a:endParaRPr>
          </a:p>
          <a:p>
            <a:endParaRPr lang="en-US" b="1" i="1" kern="1200">
              <a:solidFill>
                <a:schemeClr val="tx1"/>
              </a:solidFill>
              <a:latin typeface="Source Sans Pro" panose="020B0503030403020204" pitchFamily="34" charset="0"/>
              <a:ea typeface="Source Sans Pro" panose="020B0503030403020204" pitchFamily="34" charset="0"/>
            </a:endParaRP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5</a:t>
            </a:fld>
            <a:endParaRPr lang="en-NZ"/>
          </a:p>
        </p:txBody>
      </p:sp>
    </p:spTree>
    <p:extLst>
      <p:ext uri="{BB962C8B-B14F-4D97-AF65-F5344CB8AC3E}">
        <p14:creationId xmlns:p14="http://schemas.microsoft.com/office/powerpoint/2010/main" val="3961415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2664" y="3203404"/>
            <a:ext cx="7941310" cy="2676585"/>
          </a:xfrm>
        </p:spPr>
        <p:txBody>
          <a:bodyPr/>
          <a:lstStyle/>
          <a:p>
            <a:pPr>
              <a:lnSpc>
                <a:spcPct val="90000"/>
              </a:lnSpc>
              <a:spcBef>
                <a:spcPts val="1200"/>
              </a:spcBef>
            </a:pPr>
            <a:r>
              <a:rPr lang="en-NZ" sz="1000">
                <a:latin typeface="Source Sans Pro" panose="020B0503030403020204" pitchFamily="34" charset="0"/>
                <a:ea typeface="Source Sans Pro" panose="020B0503030403020204" pitchFamily="34" charset="0"/>
              </a:rPr>
              <a:t>Boards have a direction-setting role, consistent with the expectations of the Minister,  usually expressed through a Letter of Expectation and other forms of engagement. The monitor can assist in aligning expectations and supporting a whole of government or a portfolio view where appropriate.</a:t>
            </a:r>
          </a:p>
          <a:p>
            <a:pPr>
              <a:lnSpc>
                <a:spcPct val="90000"/>
              </a:lnSpc>
              <a:spcBef>
                <a:spcPts val="1200"/>
              </a:spcBef>
            </a:pPr>
            <a:r>
              <a:rPr lang="en-NZ" sz="1000">
                <a:latin typeface="Source Sans Pro" panose="020B0503030403020204" pitchFamily="34" charset="0"/>
                <a:ea typeface="Source Sans Pro" panose="020B0503030403020204" pitchFamily="34" charset="0"/>
              </a:rPr>
              <a:t>Crown entities should be aware of the Minister’s expectations through various ways, including letters of expectation, through influencing the </a:t>
            </a:r>
            <a:r>
              <a:rPr lang="en-NZ" sz="1000" err="1">
                <a:latin typeface="Source Sans Pro" panose="020B0503030403020204" pitchFamily="34" charset="0"/>
                <a:ea typeface="Source Sans Pro" panose="020B0503030403020204" pitchFamily="34" charset="0"/>
              </a:rPr>
              <a:t>SoI</a:t>
            </a:r>
            <a:r>
              <a:rPr lang="en-NZ" sz="1000">
                <a:latin typeface="Source Sans Pro" panose="020B0503030403020204" pitchFamily="34" charset="0"/>
                <a:ea typeface="Source Sans Pro" panose="020B0503030403020204" pitchFamily="34" charset="0"/>
              </a:rPr>
              <a:t> and in other periodic engagement.</a:t>
            </a:r>
          </a:p>
          <a:p>
            <a:pPr>
              <a:lnSpc>
                <a:spcPct val="90000"/>
              </a:lnSpc>
              <a:spcBef>
                <a:spcPts val="1200"/>
              </a:spcBef>
            </a:pPr>
            <a:r>
              <a:rPr lang="en-NZ" sz="1000">
                <a:latin typeface="Source Sans Pro" panose="020B0503030403020204" pitchFamily="34" charset="0"/>
                <a:ea typeface="Source Sans Pro" panose="020B0503030403020204" pitchFamily="34" charset="0"/>
              </a:rPr>
              <a:t>A letter of expectations can be an effective way of setting out the Ministers’ priorities, the issues that they expect entities to focus on, and, where appropriate,  the expected process of mutual engagement to set strategic direction and performance expectations. It could also outline relevant government priorities and policies and how an entity can contribute to these. In these ways, the letter feeds into strategic direction setting.</a:t>
            </a:r>
          </a:p>
          <a:p>
            <a:pPr>
              <a:lnSpc>
                <a:spcPct val="90000"/>
              </a:lnSpc>
              <a:spcBef>
                <a:spcPts val="1200"/>
              </a:spcBef>
            </a:pPr>
            <a:r>
              <a:rPr lang="en-NZ" sz="1000">
                <a:latin typeface="Source Sans Pro" panose="020B0503030403020204" pitchFamily="34" charset="0"/>
                <a:ea typeface="Source Sans Pro" panose="020B0503030403020204" pitchFamily="34" charset="0"/>
              </a:rPr>
              <a:t>The letter of expectations should provide guidance on the way in which the Minister and the monitoring department will engage with the entity, and specify the information the Minister wishes to receive during the year. Although a letter of expectations is not a</a:t>
            </a:r>
            <a:r>
              <a:rPr lang="en-NZ" sz="1000" baseline="0">
                <a:latin typeface="Source Sans Pro" panose="020B0503030403020204" pitchFamily="34" charset="0"/>
                <a:ea typeface="Source Sans Pro" panose="020B0503030403020204" pitchFamily="34" charset="0"/>
              </a:rPr>
              <a:t> statutory requirement</a:t>
            </a:r>
            <a:r>
              <a:rPr lang="en-NZ" sz="1000">
                <a:latin typeface="Source Sans Pro" panose="020B0503030403020204" pitchFamily="34" charset="0"/>
                <a:ea typeface="Source Sans Pro" panose="020B0503030403020204" pitchFamily="34" charset="0"/>
              </a:rPr>
              <a:t>, Ministers have found such letters to be useful in beginning a process of discussion with an entity about their priorities and strategic direction. It can be a starting point for discussions, or be used to further or summarise prior discussions. </a:t>
            </a:r>
          </a:p>
          <a:p>
            <a:pPr>
              <a:lnSpc>
                <a:spcPct val="90000"/>
              </a:lnSpc>
              <a:spcBef>
                <a:spcPts val="1200"/>
              </a:spcBef>
            </a:pPr>
            <a:r>
              <a:rPr lang="en-NZ" sz="1000">
                <a:latin typeface="Source Sans Pro" panose="020B0503030403020204" pitchFamily="34" charset="0"/>
                <a:ea typeface="Source Sans Pro" panose="020B0503030403020204" pitchFamily="34" charset="0"/>
              </a:rPr>
              <a:t>The Crown Entities Act states that Ministers will have input into an entity’s Statement of Intent and Statement of Performance Expectations, and the letter may provide a valuable tool for this input. </a:t>
            </a:r>
          </a:p>
          <a:p>
            <a:pPr>
              <a:lnSpc>
                <a:spcPct val="90000"/>
              </a:lnSpc>
              <a:spcBef>
                <a:spcPts val="1200"/>
              </a:spcBef>
            </a:pPr>
            <a:r>
              <a:rPr lang="en-NZ" sz="1000">
                <a:latin typeface="Source Sans Pro" panose="020B0503030403020204" pitchFamily="34" charset="0"/>
                <a:ea typeface="Source Sans Pro" panose="020B0503030403020204" pitchFamily="34" charset="0"/>
              </a:rPr>
              <a:t>Ministers have been invited to ensure that a letter of expectation is sent as early as possible in order to feed into the entity’s planning process at an early stage. Formulation of the letter may be informed by prior consultation with the Crown entity concerned either by the Minister and/or the monitoring department.</a:t>
            </a:r>
          </a:p>
          <a:p>
            <a:pPr>
              <a:lnSpc>
                <a:spcPct val="90000"/>
              </a:lnSpc>
              <a:spcBef>
                <a:spcPts val="1200"/>
              </a:spcBef>
            </a:pPr>
            <a:r>
              <a:rPr lang="en-NZ" sz="1000">
                <a:latin typeface="Source Sans Pro" panose="020B0503030403020204" pitchFamily="34" charset="0"/>
                <a:ea typeface="Source Sans Pro" panose="020B0503030403020204" pitchFamily="34" charset="0"/>
              </a:rPr>
              <a:t>In some cases,  a Minister  may wish to write to the monitoring department of each Crown entity for which they are responsible, setting out their priorities for monitoring the entity, the information they will need from the department, and how they expect the monitoring department to manage its relationship with the entity.</a:t>
            </a:r>
          </a:p>
          <a:p>
            <a:endParaRPr lang="en-NZ" sz="1000"/>
          </a:p>
        </p:txBody>
      </p:sp>
      <p:sp>
        <p:nvSpPr>
          <p:cNvPr id="4" name="Slide Number Placeholder 3"/>
          <p:cNvSpPr>
            <a:spLocks noGrp="1"/>
          </p:cNvSpPr>
          <p:nvPr>
            <p:ph type="sldNum" sz="quarter" idx="5"/>
          </p:nvPr>
        </p:nvSpPr>
        <p:spPr/>
        <p:txBody>
          <a:bodyPr/>
          <a:lstStyle/>
          <a:p>
            <a:fld id="{3B266993-375F-48B6-8DD0-BAB5B05FD4A7}" type="slidenum">
              <a:rPr lang="en-NZ" smtClean="0"/>
              <a:t>6</a:t>
            </a:fld>
            <a:endParaRPr lang="en-NZ"/>
          </a:p>
        </p:txBody>
      </p:sp>
    </p:spTree>
    <p:extLst>
      <p:ext uri="{BB962C8B-B14F-4D97-AF65-F5344CB8AC3E}">
        <p14:creationId xmlns:p14="http://schemas.microsoft.com/office/powerpoint/2010/main" val="3173942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sz="1000">
                <a:latin typeface="Source Sans Pro" panose="020B0503030403020204" pitchFamily="34" charset="0"/>
                <a:ea typeface="Source Sans Pro" panose="020B0503030403020204" pitchFamily="34" charset="0"/>
              </a:rPr>
              <a:t>See sections 138-149A of the Crown Entities Act.</a:t>
            </a:r>
          </a:p>
          <a:p>
            <a:pPr>
              <a:lnSpc>
                <a:spcPct val="80000"/>
              </a:lnSpc>
              <a:spcBef>
                <a:spcPts val="1200"/>
              </a:spcBef>
            </a:pPr>
            <a:r>
              <a:rPr lang="en-US" sz="1000">
                <a:latin typeface="Source Sans Pro" panose="020B0503030403020204" pitchFamily="34" charset="0"/>
                <a:ea typeface="Source Sans Pro" panose="020B0503030403020204" pitchFamily="34" charset="0"/>
              </a:rPr>
              <a:t>Articulation of the board’s strategy should flow out of the board’s strategic review and planning process. A Crown entity’s actions must be consistent with its </a:t>
            </a:r>
            <a:r>
              <a:rPr lang="en-US" sz="1000" err="1">
                <a:latin typeface="Source Sans Pro" panose="020B0503030403020204" pitchFamily="34" charset="0"/>
                <a:ea typeface="Source Sans Pro" panose="020B0503030403020204" pitchFamily="34" charset="0"/>
              </a:rPr>
              <a:t>SoI</a:t>
            </a:r>
            <a:r>
              <a:rPr lang="en-US" sz="1000">
                <a:latin typeface="Source Sans Pro" panose="020B0503030403020204" pitchFamily="34" charset="0"/>
                <a:ea typeface="Source Sans Pro" panose="020B0503030403020204" pitchFamily="34" charset="0"/>
              </a:rPr>
              <a:t> document, against which its strategic intentions will be assessed.</a:t>
            </a:r>
          </a:p>
          <a:p>
            <a:pPr>
              <a:lnSpc>
                <a:spcPct val="80000"/>
              </a:lnSpc>
              <a:spcBef>
                <a:spcPts val="1200"/>
              </a:spcBef>
            </a:pPr>
            <a:r>
              <a:rPr lang="en-US" sz="1000">
                <a:latin typeface="Source Sans Pro" panose="020B0503030403020204" pitchFamily="34" charset="0"/>
                <a:ea typeface="Source Sans Pro" panose="020B0503030403020204" pitchFamily="34" charset="0"/>
              </a:rPr>
              <a:t>Rather than being a compliance exercise, a strategy review should be seen as a key opportunity for Ministers and boards to seek alignment, exploring mutual expectations and commitments.</a:t>
            </a:r>
          </a:p>
          <a:p>
            <a:pPr>
              <a:lnSpc>
                <a:spcPct val="80000"/>
              </a:lnSpc>
              <a:spcBef>
                <a:spcPts val="1200"/>
              </a:spcBef>
            </a:pPr>
            <a:r>
              <a:rPr lang="en-US" sz="1000">
                <a:latin typeface="Source Sans Pro" panose="020B0503030403020204" pitchFamily="34" charset="0"/>
                <a:ea typeface="Source Sans Pro" panose="020B0503030403020204" pitchFamily="34" charset="0"/>
              </a:rPr>
              <a:t>Ministers can issue directions in writing to an entity. In any event, they must make sure that the proposed strategic direction of the Crown entity:</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adequately reflects the Crown's interests, including the Crown's interest in sector results and the implementation of the Government’s priorities</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presents an acceptable balance between opportunities and risks</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is achievable by the Crown entity and its board.</a:t>
            </a:r>
          </a:p>
          <a:p>
            <a:pPr marL="180975" indent="-180975">
              <a:lnSpc>
                <a:spcPct val="80000"/>
              </a:lnSpc>
              <a:spcBef>
                <a:spcPts val="1200"/>
              </a:spcBef>
            </a:pPr>
            <a:r>
              <a:rPr lang="en-US" sz="1000">
                <a:latin typeface="Source Sans Pro" panose="020B0503030403020204" pitchFamily="34" charset="0"/>
                <a:ea typeface="Source Sans Pro" panose="020B0503030403020204" pitchFamily="34" charset="0"/>
              </a:rPr>
              <a:t>Ministers can direct amendments to parts of the SOI covering:</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the nature and scope of its activities</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its performance information </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other matters. </a:t>
            </a:r>
          </a:p>
          <a:p>
            <a:pPr marL="180975" indent="-180975">
              <a:lnSpc>
                <a:spcPct val="80000"/>
              </a:lnSpc>
              <a:spcBef>
                <a:spcPts val="1200"/>
              </a:spcBef>
            </a:pPr>
            <a:r>
              <a:rPr lang="en-US" sz="1000">
                <a:latin typeface="Source Sans Pro" panose="020B0503030403020204" pitchFamily="34" charset="0"/>
                <a:ea typeface="Source Sans Pro" panose="020B0503030403020204" pitchFamily="34" charset="0"/>
              </a:rPr>
              <a:t>Boards should engage with Ministers around their entity’s strategic direction well before the production of the SOI.</a:t>
            </a:r>
          </a:p>
          <a:p>
            <a:pPr marL="180975" indent="-180975">
              <a:lnSpc>
                <a:spcPct val="80000"/>
              </a:lnSpc>
              <a:spcBef>
                <a:spcPts val="1200"/>
              </a:spcBef>
            </a:pPr>
            <a:r>
              <a:rPr lang="en-US" sz="1000">
                <a:latin typeface="Source Sans Pro" panose="020B0503030403020204" pitchFamily="34" charset="0"/>
                <a:ea typeface="Source Sans Pro" panose="020B0503030403020204" pitchFamily="34" charset="0"/>
              </a:rPr>
              <a:t>Ministers must also consider whether the proposed strategic direction:</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will require a change to the statutory and policy framework under which the Crown entity operates</a:t>
            </a:r>
          </a:p>
          <a:p>
            <a:pPr marL="180975" indent="-180975">
              <a:lnSpc>
                <a:spcPct val="80000"/>
              </a:lnSpc>
              <a:buFont typeface="Arial" pitchFamily="34" charset="0"/>
              <a:buChar char="•"/>
            </a:pPr>
            <a:r>
              <a:rPr lang="en-US" sz="1000">
                <a:latin typeface="Source Sans Pro" panose="020B0503030403020204" pitchFamily="34" charset="0"/>
                <a:ea typeface="Source Sans Pro" panose="020B0503030403020204" pitchFamily="34" charset="0"/>
              </a:rPr>
              <a:t>will require direction to the Crown entity on some policy. (See CEA Part 4)</a:t>
            </a:r>
          </a:p>
          <a:p>
            <a:pPr marL="180975" indent="-180975">
              <a:lnSpc>
                <a:spcPct val="80000"/>
              </a:lnSpc>
              <a:buFont typeface="Arial" pitchFamily="34" charset="0"/>
              <a:buChar char="•"/>
            </a:pPr>
            <a:endParaRPr lang="en-US" sz="1000">
              <a:latin typeface="Source Sans Pro" panose="020B0503030403020204" pitchFamily="34" charset="0"/>
              <a:ea typeface="Source Sans Pro" panose="020B0503030403020204" pitchFamily="34" charset="0"/>
            </a:endParaRPr>
          </a:p>
          <a:p>
            <a:pPr lvl="1">
              <a:lnSpc>
                <a:spcPct val="80000"/>
              </a:lnSpc>
              <a:buFontTx/>
              <a:buChar char="•"/>
            </a:pPr>
            <a:endParaRPr lang="en-US" sz="1000">
              <a:latin typeface="Source Sans Pro" panose="020B0503030403020204" pitchFamily="34" charset="0"/>
              <a:ea typeface="Source Sans Pro" panose="020B0503030403020204" pitchFamily="34" charset="0"/>
            </a:endParaRPr>
          </a:p>
          <a:p>
            <a:pPr>
              <a:lnSpc>
                <a:spcPct val="80000"/>
              </a:lnSpc>
            </a:pPr>
            <a:endParaRPr lang="en-US" sz="1000"/>
          </a:p>
          <a:p>
            <a:endParaRPr lang="en-NZ" sz="1000"/>
          </a:p>
        </p:txBody>
      </p:sp>
      <p:sp>
        <p:nvSpPr>
          <p:cNvPr id="4" name="Slide Number Placeholder 3"/>
          <p:cNvSpPr>
            <a:spLocks noGrp="1"/>
          </p:cNvSpPr>
          <p:nvPr>
            <p:ph type="sldNum" sz="quarter" idx="5"/>
          </p:nvPr>
        </p:nvSpPr>
        <p:spPr/>
        <p:txBody>
          <a:bodyPr/>
          <a:lstStyle/>
          <a:p>
            <a:fld id="{3B266993-375F-48B6-8DD0-BAB5B05FD4A7}" type="slidenum">
              <a:rPr lang="en-NZ" smtClean="0"/>
              <a:t>7</a:t>
            </a:fld>
            <a:endParaRPr lang="en-NZ"/>
          </a:p>
        </p:txBody>
      </p:sp>
    </p:spTree>
    <p:extLst>
      <p:ext uri="{BB962C8B-B14F-4D97-AF65-F5344CB8AC3E}">
        <p14:creationId xmlns:p14="http://schemas.microsoft.com/office/powerpoint/2010/main" val="175909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806" indent="-232806">
              <a:lnSpc>
                <a:spcPct val="90000"/>
              </a:lnSpc>
            </a:pPr>
            <a:r>
              <a:rPr lang="en-US">
                <a:latin typeface="Source Sans Pro" panose="020B0503030403020204" pitchFamily="34" charset="0"/>
                <a:ea typeface="Source Sans Pro" panose="020B0503030403020204" pitchFamily="34" charset="0"/>
              </a:rPr>
              <a:t>The board's strategy and planning is supported by implementation and review. </a:t>
            </a:r>
          </a:p>
          <a:p>
            <a:pPr>
              <a:lnSpc>
                <a:spcPct val="90000"/>
              </a:lnSpc>
              <a:spcBef>
                <a:spcPts val="1200"/>
              </a:spcBef>
            </a:pPr>
            <a:r>
              <a:rPr lang="en-US" b="1">
                <a:latin typeface="Source Sans Pro" panose="020B0503030403020204" pitchFamily="34" charset="0"/>
                <a:ea typeface="Source Sans Pro" panose="020B0503030403020204" pitchFamily="34" charset="0"/>
              </a:rPr>
              <a:t>MOU</a:t>
            </a:r>
            <a:r>
              <a:rPr lang="en-US">
                <a:latin typeface="Source Sans Pro" panose="020B0503030403020204" pitchFamily="34" charset="0"/>
                <a:ea typeface="Source Sans Pro" panose="020B0503030403020204" pitchFamily="34" charset="0"/>
              </a:rPr>
              <a:t> – These are optional and may be required to expand on letters of expectation to document the Government’s performance expectations of a Crown entity and enable the responsible Minister and entity to record their understanding of the basis for the monitoring of, and accountability for, the entity’s performance.  Typically, the outputs to be delivered by the entity and any related performance measures and standards are set out in the entity’s Statement of Performance Expectations. An MOU should be read in association with that document.</a:t>
            </a:r>
          </a:p>
          <a:p>
            <a:pPr>
              <a:lnSpc>
                <a:spcPct val="90000"/>
              </a:lnSpc>
              <a:spcBef>
                <a:spcPts val="1200"/>
              </a:spcBef>
            </a:pPr>
            <a:r>
              <a:rPr lang="en-US">
                <a:latin typeface="Source Sans Pro" panose="020B0503030403020204" pitchFamily="34" charset="0"/>
                <a:ea typeface="Source Sans Pro" panose="020B0503030403020204" pitchFamily="34" charset="0"/>
              </a:rPr>
              <a:t>Well-established high trust relationships between the monitor and board alongside consistent strong entity performance may mean an MOU is unnecessary.</a:t>
            </a:r>
          </a:p>
          <a:p>
            <a:pPr>
              <a:lnSpc>
                <a:spcPct val="90000"/>
              </a:lnSpc>
              <a:spcBef>
                <a:spcPts val="1200"/>
              </a:spcBef>
            </a:pPr>
            <a:r>
              <a:rPr lang="en-US" b="1">
                <a:latin typeface="Source Sans Pro" panose="020B0503030403020204" pitchFamily="34" charset="0"/>
                <a:ea typeface="Source Sans Pro" panose="020B0503030403020204" pitchFamily="34" charset="0"/>
              </a:rPr>
              <a:t>Annual Report</a:t>
            </a:r>
            <a:r>
              <a:rPr lang="en-US">
                <a:latin typeface="Source Sans Pro" panose="020B0503030403020204" pitchFamily="34" charset="0"/>
                <a:ea typeface="Source Sans Pro" panose="020B0503030403020204" pitchFamily="34" charset="0"/>
              </a:rPr>
              <a:t> – ‘What has the entity done with its public resources?’</a:t>
            </a:r>
          </a:p>
          <a:p>
            <a:pPr>
              <a:lnSpc>
                <a:spcPct val="90000"/>
              </a:lnSpc>
            </a:pPr>
            <a:r>
              <a:rPr lang="en-US">
                <a:latin typeface="Source Sans Pro" panose="020B0503030403020204" pitchFamily="34" charset="0"/>
                <a:ea typeface="Source Sans Pro" panose="020B0503030403020204" pitchFamily="34" charset="0"/>
              </a:rPr>
              <a:t>The annual report is the board’s document, but good practice would see the responsible Minister being invited to have an involvement. The report focuses on activities from the previous financial year and should also give a picture of the long-term progress being made against strategic goals contained in the SOI</a:t>
            </a:r>
            <a:r>
              <a:rPr lang="en-US" sz="1000"/>
              <a:t>.</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8</a:t>
            </a:fld>
            <a:endParaRPr lang="en-NZ"/>
          </a:p>
        </p:txBody>
      </p:sp>
    </p:spTree>
    <p:extLst>
      <p:ext uri="{BB962C8B-B14F-4D97-AF65-F5344CB8AC3E}">
        <p14:creationId xmlns:p14="http://schemas.microsoft.com/office/powerpoint/2010/main" val="3784006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Source Sans Pro" panose="020B0503030403020204" pitchFamily="34" charset="0"/>
                <a:ea typeface="Source Sans Pro" panose="020B0503030403020204" pitchFamily="34" charset="0"/>
              </a:rPr>
              <a:t>Monitoring departments are, in effect, acting on Ministers’ behalf when seeking ‘performance’ information.  However, their requests should be ‘proportionate’ in terms of focusing on ‘materiality’ in relation to the performance of the entity and calls on an entity’s time and resources.</a:t>
            </a:r>
          </a:p>
          <a:p>
            <a:pPr>
              <a:spcBef>
                <a:spcPts val="1200"/>
              </a:spcBef>
            </a:pPr>
            <a:r>
              <a:rPr lang="en-US">
                <a:latin typeface="Source Sans Pro" panose="020B0503030403020204" pitchFamily="34" charset="0"/>
                <a:ea typeface="Source Sans Pro" panose="020B0503030403020204" pitchFamily="34" charset="0"/>
              </a:rPr>
              <a:t>Statutory office holders may, in some cases, be empowered to commission inquiries into aspects of a Crown entity’s performance (e.g. the Director-General of Health in respect of District Health Boards). </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9</a:t>
            </a:fld>
            <a:endParaRPr lang="en-NZ"/>
          </a:p>
        </p:txBody>
      </p:sp>
    </p:spTree>
    <p:extLst>
      <p:ext uri="{BB962C8B-B14F-4D97-AF65-F5344CB8AC3E}">
        <p14:creationId xmlns:p14="http://schemas.microsoft.com/office/powerpoint/2010/main" val="2847547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8BEC-4324-7DEC-16D1-A10EF2A332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14C810D-3758-F521-2307-04A209758A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F6D1C8BB-83CF-4802-19DA-62FB54022DDA}"/>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7C357256-D15E-D8DD-30D6-DC6E81F9BE0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AE9C42D-AD00-44A5-991E-1258F090FA47}"/>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204508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54FCC-07FC-784F-030A-DE59C7CCBCA1}"/>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F3791AF7-1092-B028-E4D3-78A4E4139D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9995DB0-B937-89DB-E69C-144BC9FDFD08}"/>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1A566BB4-00C9-67AF-FD8A-2C19099AD38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AE382F4-4822-02DC-B12D-A3EDEF328EBE}"/>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174951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9837F6-D3D5-46FB-A1F4-A145A4AE1A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56D0A95-088B-84DA-6BC4-7643707F2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21B234B-9E8B-A0E5-68B9-1E3A62D57EF6}"/>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43F83E5B-2C1F-B388-E8BB-131456CF4C7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7EAC955-D0DC-420A-1169-157BCA69A7E9}"/>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538042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980171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option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53A2815-0353-483D-A774-E0D05458F31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8" name="Text Placeholder 2">
            <a:extLst>
              <a:ext uri="{FF2B5EF4-FFF2-40B4-BE49-F238E27FC236}">
                <a16:creationId xmlns:a16="http://schemas.microsoft.com/office/drawing/2014/main" id="{5BAAC5F9-3A76-4657-ADCA-2DF62A4DD3B5}"/>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2" name="Picture 11">
            <a:extLst>
              <a:ext uri="{FF2B5EF4-FFF2-40B4-BE49-F238E27FC236}">
                <a16:creationId xmlns:a16="http://schemas.microsoft.com/office/drawing/2014/main" id="{B9CAEEFD-64C2-40D7-9866-667FBF709C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57850"/>
            <a:ext cx="12192000" cy="1200150"/>
          </a:xfrm>
          <a:prstGeom prst="rect">
            <a:avLst/>
          </a:prstGeom>
        </p:spPr>
      </p:pic>
    </p:spTree>
    <p:extLst>
      <p:ext uri="{BB962C8B-B14F-4D97-AF65-F5344CB8AC3E}">
        <p14:creationId xmlns:p14="http://schemas.microsoft.com/office/powerpoint/2010/main" val="100683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2308431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lide blank o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5F653CA-8927-4C4E-AC56-61BFDC2A31F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4" name="Text Placeholder 2">
            <a:extLst>
              <a:ext uri="{FF2B5EF4-FFF2-40B4-BE49-F238E27FC236}">
                <a16:creationId xmlns:a16="http://schemas.microsoft.com/office/drawing/2014/main" id="{3C56A3BE-2E14-401C-91D9-2E418E3C3968}"/>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6988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03EB2-A258-AA21-1DC2-03E01BFDF61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7EFF754-B804-0151-578D-AB4740B513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36F2C9E-1C1D-6C50-A4CC-74679F4ACA8E}"/>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F9BB894D-2092-AB9E-C92E-3A9F0F3453A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7F949B36-75E9-06BD-889E-33B32165FB6F}"/>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331963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8D669-7127-7878-6CF6-31E24B5E11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96AD5D72-7376-6F3C-4971-9F1B0BFB47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8129A4-9822-7511-8943-2AFD58C92007}"/>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D652CB98-1CCB-477C-057D-CD04142ED58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BF04547-D746-95CB-86FF-DE669A534CFD}"/>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143258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0C278-9C09-7775-3485-A3E8338ABF9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6A7FBE2-BC55-5E5D-3137-AF01FF7CBD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69859AB2-04C8-9947-89C0-98F62A4013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BE0A6C69-BE15-3551-D1A7-4134204F5FE6}"/>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6" name="Footer Placeholder 5">
            <a:extLst>
              <a:ext uri="{FF2B5EF4-FFF2-40B4-BE49-F238E27FC236}">
                <a16:creationId xmlns:a16="http://schemas.microsoft.com/office/drawing/2014/main" id="{3AB78819-584F-11F6-7EDF-ED1189F33D2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BCA7A39-C1CF-2C02-B74A-57D2340AB7BF}"/>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8682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D59D-B653-AECC-16C5-CF2944D252F1}"/>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5F27CDC-0804-D456-5B5E-8ED763DAD9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9CD365-AD4E-FF43-8424-49656DB919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9A0C19BC-3511-2A68-05FB-3A6B895C9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E921283-C50C-BD9F-F385-A2BE25F685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14C3190-C847-FF59-262D-97B30392290C}"/>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8" name="Footer Placeholder 7">
            <a:extLst>
              <a:ext uri="{FF2B5EF4-FFF2-40B4-BE49-F238E27FC236}">
                <a16:creationId xmlns:a16="http://schemas.microsoft.com/office/drawing/2014/main" id="{22289002-F9D2-C625-59B6-F5F38FA3B20D}"/>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5AC091E2-FD4F-6F79-1F21-AB04318BB29E}"/>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411471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82DE-A608-D510-2DE5-C366E300AE24}"/>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FF01D9D-A27C-ADFA-5F61-028BE560A582}"/>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4" name="Footer Placeholder 3">
            <a:extLst>
              <a:ext uri="{FF2B5EF4-FFF2-40B4-BE49-F238E27FC236}">
                <a16:creationId xmlns:a16="http://schemas.microsoft.com/office/drawing/2014/main" id="{BF998CE1-9BBD-E2AE-2D09-0DDF7EFD41D3}"/>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0D3AB57E-1946-CCEC-9F4F-D04642D197C4}"/>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3105057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6AF955-DFFF-C8D4-0AA9-B124BB993A3A}"/>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3" name="Footer Placeholder 2">
            <a:extLst>
              <a:ext uri="{FF2B5EF4-FFF2-40B4-BE49-F238E27FC236}">
                <a16:creationId xmlns:a16="http://schemas.microsoft.com/office/drawing/2014/main" id="{E506E1AD-F7FB-738D-5112-B9BC649A653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304F444A-77A9-00A5-27E5-0176FB07BE22}"/>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81735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F20B2-CD92-3A07-529E-28E7F37EE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C2C789F-10A2-9253-89F7-3D9E2AB721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4BD962F9-3EBC-9A55-D9AD-E5A1199E6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79826-2AAE-8D09-51AB-92814661FE23}"/>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6" name="Footer Placeholder 5">
            <a:extLst>
              <a:ext uri="{FF2B5EF4-FFF2-40B4-BE49-F238E27FC236}">
                <a16:creationId xmlns:a16="http://schemas.microsoft.com/office/drawing/2014/main" id="{38A09B3E-5DF1-E792-2AFB-D02AD412749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033492C-8E72-8D5B-9332-E8DD8E8D9E83}"/>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3382795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597FD-DC02-C171-A196-BF666AEE79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CD31458A-6EDD-7230-22F8-C7CB93ED4A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1998AD8B-E5C4-4DC7-9D20-0FBC989B56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58BF55-6AA4-5587-1659-3478741CCC31}"/>
              </a:ext>
            </a:extLst>
          </p:cNvPr>
          <p:cNvSpPr>
            <a:spLocks noGrp="1"/>
          </p:cNvSpPr>
          <p:nvPr>
            <p:ph type="dt" sz="half" idx="10"/>
          </p:nvPr>
        </p:nvSpPr>
        <p:spPr/>
        <p:txBody>
          <a:bodyPr/>
          <a:lstStyle/>
          <a:p>
            <a:fld id="{56FE9835-6842-4CCD-BB94-D6C778F719EF}" type="datetimeFigureOut">
              <a:rPr lang="en-NZ" smtClean="0"/>
              <a:t>3/10/2022</a:t>
            </a:fld>
            <a:endParaRPr lang="en-NZ"/>
          </a:p>
        </p:txBody>
      </p:sp>
      <p:sp>
        <p:nvSpPr>
          <p:cNvPr id="6" name="Footer Placeholder 5">
            <a:extLst>
              <a:ext uri="{FF2B5EF4-FFF2-40B4-BE49-F238E27FC236}">
                <a16:creationId xmlns:a16="http://schemas.microsoft.com/office/drawing/2014/main" id="{A433C81E-926E-0732-B51C-B79F6373D70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50FD64E-C18A-B355-611C-1CFE4D83BA50}"/>
              </a:ext>
            </a:extLst>
          </p:cNvPr>
          <p:cNvSpPr>
            <a:spLocks noGrp="1"/>
          </p:cNvSpPr>
          <p:nvPr>
            <p:ph type="sldNum" sz="quarter" idx="12"/>
          </p:nvPr>
        </p:nvSpPr>
        <p:spPr/>
        <p:txBody>
          <a:bodyPr/>
          <a:lstStyle/>
          <a:p>
            <a:fld id="{B69A1ACB-FBC9-4216-A5E7-DD601FD91BDE}" type="slidenum">
              <a:rPr lang="en-NZ" smtClean="0"/>
              <a:t>‹#›</a:t>
            </a:fld>
            <a:endParaRPr lang="en-NZ"/>
          </a:p>
        </p:txBody>
      </p:sp>
    </p:spTree>
    <p:extLst>
      <p:ext uri="{BB962C8B-B14F-4D97-AF65-F5344CB8AC3E}">
        <p14:creationId xmlns:p14="http://schemas.microsoft.com/office/powerpoint/2010/main" val="263757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FEBAEA-FDAF-736B-0D72-6F7A123F0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769C0C-B3F1-AE50-63A9-342C56B9CC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5D92876-E2A0-C1F3-0E1C-C60140DD05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E9835-6842-4CCD-BB94-D6C778F719EF}" type="datetimeFigureOut">
              <a:rPr lang="en-NZ" smtClean="0"/>
              <a:t>3/10/2022</a:t>
            </a:fld>
            <a:endParaRPr lang="en-NZ"/>
          </a:p>
        </p:txBody>
      </p:sp>
      <p:sp>
        <p:nvSpPr>
          <p:cNvPr id="5" name="Footer Placeholder 4">
            <a:extLst>
              <a:ext uri="{FF2B5EF4-FFF2-40B4-BE49-F238E27FC236}">
                <a16:creationId xmlns:a16="http://schemas.microsoft.com/office/drawing/2014/main" id="{F7BF7C36-80D0-3B6C-B873-69AA6C772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EE61984E-A9EF-4958-194B-7F7EA3BB22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9A1ACB-FBC9-4216-A5E7-DD601FD91BDE}" type="slidenum">
              <a:rPr lang="en-NZ" smtClean="0"/>
              <a:t>‹#›</a:t>
            </a:fld>
            <a:endParaRPr lang="en-NZ"/>
          </a:p>
        </p:txBody>
      </p:sp>
    </p:spTree>
    <p:extLst>
      <p:ext uri="{BB962C8B-B14F-4D97-AF65-F5344CB8AC3E}">
        <p14:creationId xmlns:p14="http://schemas.microsoft.com/office/powerpoint/2010/main" val="394461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https://www.publicservice.govt.nz/assets/SSC-Site-Assets/System-and-Agency-Performance/Statutory-crown-entities-performance-levers-for-ministers-A3.pdf"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www.treasury.govt.nz/sites/default/files/2015-12/cea-soi.pdf"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p:txBody>
          <a:bodyPr/>
          <a:lstStyle/>
          <a:p>
            <a:pPr marL="514350" indent="-514350">
              <a:buFont typeface="+mj-lt"/>
              <a:buAutoNum type="arabicPeriod" startAt="2"/>
            </a:pPr>
            <a:r>
              <a:rPr lang="en-NZ"/>
              <a:t>Ministers influence Crown entities in different ways</a:t>
            </a:r>
          </a:p>
        </p:txBody>
      </p:sp>
    </p:spTree>
    <p:extLst>
      <p:ext uri="{BB962C8B-B14F-4D97-AF65-F5344CB8AC3E}">
        <p14:creationId xmlns:p14="http://schemas.microsoft.com/office/powerpoint/2010/main" val="1640432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0144-D016-43BA-AA96-B6359FA298F0}"/>
              </a:ext>
            </a:extLst>
          </p:cNvPr>
          <p:cNvSpPr>
            <a:spLocks noGrp="1"/>
          </p:cNvSpPr>
          <p:nvPr>
            <p:ph type="title"/>
          </p:nvPr>
        </p:nvSpPr>
        <p:spPr>
          <a:xfrm>
            <a:off x="702541" y="655398"/>
            <a:ext cx="10515600" cy="558799"/>
          </a:xfrm>
        </p:spPr>
        <p:txBody>
          <a:bodyPr>
            <a:normAutofit fontScale="90000"/>
          </a:bodyPr>
          <a:lstStyle/>
          <a:p>
            <a:r>
              <a:rPr lang="en-NZ"/>
              <a:t>Ministers have powers to direct some Crown entities</a:t>
            </a:r>
          </a:p>
        </p:txBody>
      </p:sp>
      <p:sp>
        <p:nvSpPr>
          <p:cNvPr id="3" name="Text Placeholder 2">
            <a:extLst>
              <a:ext uri="{FF2B5EF4-FFF2-40B4-BE49-F238E27FC236}">
                <a16:creationId xmlns:a16="http://schemas.microsoft.com/office/drawing/2014/main" id="{D9589A1A-189A-473E-928F-44F934460973}"/>
              </a:ext>
            </a:extLst>
          </p:cNvPr>
          <p:cNvSpPr>
            <a:spLocks noGrp="1"/>
          </p:cNvSpPr>
          <p:nvPr>
            <p:ph type="body" idx="1"/>
          </p:nvPr>
        </p:nvSpPr>
        <p:spPr>
          <a:xfrm>
            <a:off x="831850" y="1579419"/>
            <a:ext cx="10515600" cy="2388136"/>
          </a:xfrm>
        </p:spPr>
        <p:txBody>
          <a:bodyPr lIns="91440" tIns="45720" rIns="91440" bIns="45720" anchor="t">
            <a:normAutofit lnSpcReduction="10000"/>
          </a:bodyPr>
          <a:lstStyle/>
          <a:p>
            <a:pPr marL="342900" indent="-342900">
              <a:lnSpc>
                <a:spcPct val="95000"/>
              </a:lnSpc>
              <a:buFont typeface="Arial" panose="020B0604020202020204" pitchFamily="34" charset="0"/>
              <a:buChar char="•"/>
            </a:pPr>
            <a:r>
              <a:rPr lang="en-US" sz="2000" dirty="0">
                <a:latin typeface="Source Sans Pro"/>
              </a:rPr>
              <a:t>Ministers may direct a Crown Agent or ACE (i.e. in relation to a government policy that relates to the entity’s functions and objectives).</a:t>
            </a:r>
            <a:endParaRPr lang="en-US" sz="2000" dirty="0"/>
          </a:p>
          <a:p>
            <a:pPr marL="342900" indent="-342900">
              <a:lnSpc>
                <a:spcPct val="95000"/>
              </a:lnSpc>
              <a:buFont typeface="Arial" panose="020B0604020202020204" pitchFamily="34" charset="0"/>
              <a:buChar char="•"/>
            </a:pPr>
            <a:r>
              <a:rPr lang="en-US" sz="2000" dirty="0">
                <a:latin typeface="Source Sans Pro"/>
              </a:rPr>
              <a:t>The Ministers of Finance and for the Public Service may issue directions to apply a Whole of Government approach to Crown entities (e.g. relating to Information and Communications Technology).</a:t>
            </a:r>
            <a:endParaRPr lang="en-US" sz="2000" dirty="0"/>
          </a:p>
          <a:p>
            <a:pPr marL="342900" indent="-342900">
              <a:lnSpc>
                <a:spcPct val="95000"/>
              </a:lnSpc>
              <a:buFont typeface="Arial" panose="020B0604020202020204" pitchFamily="34" charset="0"/>
              <a:buChar char="•"/>
            </a:pPr>
            <a:r>
              <a:rPr lang="en-US" sz="2000" dirty="0">
                <a:latin typeface="Source Sans Pro"/>
              </a:rPr>
              <a:t>Ministers must consult with affected entities before issuing directions.</a:t>
            </a:r>
            <a:endParaRPr lang="en-US" sz="2000" dirty="0"/>
          </a:p>
          <a:p>
            <a:pPr marL="342900" indent="-342900">
              <a:lnSpc>
                <a:spcPct val="95000"/>
              </a:lnSpc>
              <a:buFont typeface="Arial" panose="020B0604020202020204" pitchFamily="34" charset="0"/>
              <a:buChar char="•"/>
            </a:pPr>
            <a:r>
              <a:rPr lang="en-US" sz="2000" dirty="0">
                <a:latin typeface="Source Sans Pro"/>
              </a:rPr>
              <a:t>All directions must be in writing. They are tabled in Parliament and notified in the Gazette.</a:t>
            </a:r>
            <a:endParaRPr lang="en-US" sz="2000" dirty="0"/>
          </a:p>
          <a:p>
            <a:endParaRPr lang="en-NZ" sz="2000" dirty="0"/>
          </a:p>
        </p:txBody>
      </p:sp>
    </p:spTree>
    <p:extLst>
      <p:ext uri="{BB962C8B-B14F-4D97-AF65-F5344CB8AC3E}">
        <p14:creationId xmlns:p14="http://schemas.microsoft.com/office/powerpoint/2010/main" val="2585541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2852-BD4A-427B-B85F-8775134B2C7D}"/>
              </a:ext>
            </a:extLst>
          </p:cNvPr>
          <p:cNvSpPr>
            <a:spLocks noGrp="1"/>
          </p:cNvSpPr>
          <p:nvPr>
            <p:ph type="title"/>
          </p:nvPr>
        </p:nvSpPr>
        <p:spPr/>
        <p:txBody>
          <a:bodyPr>
            <a:normAutofit fontScale="90000"/>
          </a:bodyPr>
          <a:lstStyle/>
          <a:p>
            <a:r>
              <a:rPr lang="en-NZ"/>
              <a:t>Ministers have many levers to get the performance they want</a:t>
            </a:r>
          </a:p>
        </p:txBody>
      </p:sp>
      <p:sp>
        <p:nvSpPr>
          <p:cNvPr id="3" name="Text Placeholder 2">
            <a:extLst>
              <a:ext uri="{FF2B5EF4-FFF2-40B4-BE49-F238E27FC236}">
                <a16:creationId xmlns:a16="http://schemas.microsoft.com/office/drawing/2014/main" id="{536E27C0-5BA7-4D29-BE37-7194CA3B3064}"/>
              </a:ext>
            </a:extLst>
          </p:cNvPr>
          <p:cNvSpPr>
            <a:spLocks noGrp="1"/>
          </p:cNvSpPr>
          <p:nvPr>
            <p:ph type="body" idx="1"/>
          </p:nvPr>
        </p:nvSpPr>
        <p:spPr>
          <a:xfrm>
            <a:off x="831849" y="2467367"/>
            <a:ext cx="9631903" cy="1500187"/>
          </a:xfrm>
        </p:spPr>
        <p:txBody>
          <a:bodyPr lIns="91440" tIns="45720" rIns="91440" bIns="45720" anchor="t">
            <a:normAutofit fontScale="62500" lnSpcReduction="20000"/>
          </a:bodyPr>
          <a:lstStyle/>
          <a:p>
            <a:pPr marL="285750" indent="-285750">
              <a:buFont typeface="Arial" panose="020B0604020202020204" pitchFamily="34" charset="0"/>
              <a:buChar char="•"/>
            </a:pPr>
            <a:r>
              <a:rPr lang="en-NZ" sz="2400" dirty="0">
                <a:latin typeface="Source Sans Pro"/>
              </a:rPr>
              <a:t>These levers may be in legislation such as those in the Crown Entities Act e.g. the power to appoint and remove board appointees.</a:t>
            </a:r>
            <a:endParaRPr lang="en-NZ" sz="2400" dirty="0"/>
          </a:p>
          <a:p>
            <a:pPr marL="285750" indent="-285750">
              <a:buFont typeface="Arial" panose="020B0604020202020204" pitchFamily="34" charset="0"/>
              <a:buChar char="•"/>
            </a:pPr>
            <a:r>
              <a:rPr lang="en-NZ" sz="2400" dirty="0">
                <a:latin typeface="Source Sans Pro"/>
              </a:rPr>
              <a:t>Many are by convention i.e. good practice expectation of boards to undertake self-review and periodic independent evaluation.</a:t>
            </a:r>
          </a:p>
          <a:p>
            <a:pPr marL="285750" indent="-285750">
              <a:buFont typeface="Arial" panose="020B0604020202020204" pitchFamily="34" charset="0"/>
              <a:buChar char="•"/>
            </a:pPr>
            <a:r>
              <a:rPr lang="en-NZ" sz="2400" dirty="0"/>
              <a:t>A useful two-page guide of those levers is available at </a:t>
            </a:r>
            <a:r>
              <a:rPr lang="en-NZ" sz="2400" dirty="0">
                <a:hlinkClick r:id="rId3"/>
              </a:rPr>
              <a:t>https://www.publicservice.govt.nz/assets/SSC-Site-Assets/System-and-Agency-Performance/Statutory-crown-entities-performance-levers-for-ministers-A3.pdf</a:t>
            </a:r>
            <a:r>
              <a:rPr lang="en-NZ" sz="2400" dirty="0"/>
              <a:t> </a:t>
            </a:r>
          </a:p>
        </p:txBody>
      </p:sp>
    </p:spTree>
    <p:extLst>
      <p:ext uri="{BB962C8B-B14F-4D97-AF65-F5344CB8AC3E}">
        <p14:creationId xmlns:p14="http://schemas.microsoft.com/office/powerpoint/2010/main" val="2706800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ABCA-5E3F-4E40-B67A-2FB45DA8EED1}"/>
              </a:ext>
            </a:extLst>
          </p:cNvPr>
          <p:cNvSpPr>
            <a:spLocks noGrp="1"/>
          </p:cNvSpPr>
          <p:nvPr>
            <p:ph type="title"/>
          </p:nvPr>
        </p:nvSpPr>
        <p:spPr>
          <a:xfrm>
            <a:off x="656359" y="729289"/>
            <a:ext cx="10515600" cy="558799"/>
          </a:xfrm>
        </p:spPr>
        <p:txBody>
          <a:bodyPr>
            <a:normAutofit fontScale="90000"/>
          </a:bodyPr>
          <a:lstStyle/>
          <a:p>
            <a:r>
              <a:rPr lang="en-NZ"/>
              <a:t>… by appointing and maintaining a  strong and effective board</a:t>
            </a:r>
          </a:p>
        </p:txBody>
      </p:sp>
      <p:sp>
        <p:nvSpPr>
          <p:cNvPr id="3" name="Text Placeholder 2">
            <a:extLst>
              <a:ext uri="{FF2B5EF4-FFF2-40B4-BE49-F238E27FC236}">
                <a16:creationId xmlns:a16="http://schemas.microsoft.com/office/drawing/2014/main" id="{4D7EADD7-DFFC-4676-B200-7B4EA2441CD7}"/>
              </a:ext>
            </a:extLst>
          </p:cNvPr>
          <p:cNvSpPr>
            <a:spLocks noGrp="1"/>
          </p:cNvSpPr>
          <p:nvPr>
            <p:ph type="body" idx="1"/>
          </p:nvPr>
        </p:nvSpPr>
        <p:spPr>
          <a:xfrm>
            <a:off x="656359" y="1709985"/>
            <a:ext cx="10177895" cy="1500187"/>
          </a:xfrm>
        </p:spPr>
        <p:txBody>
          <a:bodyPr lIns="91440" tIns="45720" rIns="91440" bIns="45720" anchor="t">
            <a:normAutofit fontScale="55000" lnSpcReduction="20000"/>
          </a:bodyPr>
          <a:lstStyle/>
          <a:p>
            <a:pPr marL="285750" indent="-285750">
              <a:lnSpc>
                <a:spcPct val="95000"/>
              </a:lnSpc>
              <a:buFont typeface="Arial" panose="020B0604020202020204" pitchFamily="34" charset="0"/>
              <a:buChar char="•"/>
            </a:pPr>
            <a:r>
              <a:rPr lang="en-US" sz="2000" dirty="0">
                <a:latin typeface="Source Sans Pro"/>
              </a:rPr>
              <a:t>Appointments are mostly made by Ministers; ICE board members are appointed by the Governor-General .</a:t>
            </a:r>
            <a:endParaRPr lang="en-US" sz="2000"/>
          </a:p>
          <a:p>
            <a:pPr marL="285750" indent="-285750">
              <a:lnSpc>
                <a:spcPct val="95000"/>
              </a:lnSpc>
              <a:buFont typeface="Arial" panose="020B0604020202020204" pitchFamily="34" charset="0"/>
              <a:buChar char="•"/>
            </a:pPr>
            <a:r>
              <a:rPr lang="en-US" sz="2000" dirty="0">
                <a:latin typeface="Source Sans Pro"/>
              </a:rPr>
              <a:t>Ministers’ recommendations for appointment almost always go to the Cabinet Appointments and Honours Committee (APH) and often to the government caucus.</a:t>
            </a:r>
            <a:endParaRPr lang="en-US" sz="2000"/>
          </a:p>
          <a:p>
            <a:pPr marL="285750" indent="-285750">
              <a:lnSpc>
                <a:spcPct val="95000"/>
              </a:lnSpc>
              <a:buFont typeface="Arial" panose="020B0604020202020204" pitchFamily="34" charset="0"/>
              <a:buChar char="•"/>
            </a:pPr>
            <a:r>
              <a:rPr lang="en-US" sz="2000" dirty="0">
                <a:latin typeface="Source Sans Pro"/>
              </a:rPr>
              <a:t>Appointments are for a fixed term.</a:t>
            </a:r>
            <a:endParaRPr lang="en-US" sz="2000"/>
          </a:p>
          <a:p>
            <a:pPr marL="285750" indent="-285750">
              <a:lnSpc>
                <a:spcPct val="95000"/>
              </a:lnSpc>
              <a:buFont typeface="Arial" panose="020B0604020202020204" pitchFamily="34" charset="0"/>
              <a:buChar char="•"/>
            </a:pPr>
            <a:r>
              <a:rPr lang="en-US" sz="2000" dirty="0">
                <a:latin typeface="Source Sans Pro"/>
              </a:rPr>
              <a:t>Appointees may be offered a second or subsequent term of office, but there is no guarantee of this.</a:t>
            </a:r>
          </a:p>
          <a:p>
            <a:pPr marL="285750" indent="-285750">
              <a:lnSpc>
                <a:spcPct val="95000"/>
              </a:lnSpc>
              <a:buFont typeface="Arial" panose="020B0604020202020204" pitchFamily="34" charset="0"/>
              <a:buChar char="•"/>
            </a:pPr>
            <a:r>
              <a:rPr lang="en-US" sz="2000" dirty="0">
                <a:latin typeface="Source Sans Pro"/>
              </a:rPr>
              <a:t>Ministers and the Governor-General have powers of removal.</a:t>
            </a:r>
          </a:p>
          <a:p>
            <a:pPr marL="285750" indent="-285750">
              <a:lnSpc>
                <a:spcPct val="95000"/>
              </a:lnSpc>
              <a:buFont typeface="Arial" panose="020B0604020202020204" pitchFamily="34" charset="0"/>
              <a:buChar char="•"/>
            </a:pPr>
            <a:r>
              <a:rPr lang="en-US" sz="2000" dirty="0">
                <a:latin typeface="Source Sans Pro"/>
              </a:rPr>
              <a:t>There is no compensation or other benefit for loss of office.</a:t>
            </a:r>
          </a:p>
          <a:p>
            <a:endParaRPr lang="en-NZ"/>
          </a:p>
        </p:txBody>
      </p:sp>
    </p:spTree>
    <p:extLst>
      <p:ext uri="{BB962C8B-B14F-4D97-AF65-F5344CB8AC3E}">
        <p14:creationId xmlns:p14="http://schemas.microsoft.com/office/powerpoint/2010/main" val="369153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888B-79AA-4363-AABD-5072C98BB99D}"/>
              </a:ext>
            </a:extLst>
          </p:cNvPr>
          <p:cNvSpPr>
            <a:spLocks noGrp="1"/>
          </p:cNvSpPr>
          <p:nvPr>
            <p:ph type="title"/>
          </p:nvPr>
        </p:nvSpPr>
        <p:spPr>
          <a:xfrm>
            <a:off x="600940" y="729289"/>
            <a:ext cx="10824442" cy="558799"/>
          </a:xfrm>
        </p:spPr>
        <p:txBody>
          <a:bodyPr>
            <a:normAutofit fontScale="90000"/>
          </a:bodyPr>
          <a:lstStyle/>
          <a:p>
            <a:r>
              <a:rPr lang="en-NZ"/>
              <a:t>…. by participating in ongoing dialogue and engagement with entities through:</a:t>
            </a:r>
          </a:p>
        </p:txBody>
      </p:sp>
      <p:sp>
        <p:nvSpPr>
          <p:cNvPr id="3" name="Text Placeholder 2">
            <a:extLst>
              <a:ext uri="{FF2B5EF4-FFF2-40B4-BE49-F238E27FC236}">
                <a16:creationId xmlns:a16="http://schemas.microsoft.com/office/drawing/2014/main" id="{7805C1C2-EE71-4C85-BF59-A456723BA90A}"/>
              </a:ext>
            </a:extLst>
          </p:cNvPr>
          <p:cNvSpPr>
            <a:spLocks noGrp="1"/>
          </p:cNvSpPr>
          <p:nvPr>
            <p:ph type="body" idx="1"/>
          </p:nvPr>
        </p:nvSpPr>
        <p:spPr>
          <a:xfrm>
            <a:off x="755937" y="1423657"/>
            <a:ext cx="10205605" cy="1500187"/>
          </a:xfrm>
        </p:spPr>
        <p:txBody>
          <a:bodyPr lIns="91440" tIns="45720" rIns="91440" bIns="45720" anchor="t">
            <a:normAutofit fontScale="32500" lnSpcReduction="20000"/>
          </a:bodyPr>
          <a:lstStyle/>
          <a:p>
            <a:pPr>
              <a:lnSpc>
                <a:spcPct val="80000"/>
              </a:lnSpc>
            </a:pPr>
            <a:r>
              <a:rPr lang="en-US" sz="2400" dirty="0">
                <a:solidFill>
                  <a:schemeClr val="tx1"/>
                </a:solidFill>
              </a:rPr>
              <a:t>Meetings</a:t>
            </a:r>
          </a:p>
          <a:p>
            <a:pPr lvl="1">
              <a:lnSpc>
                <a:spcPct val="80000"/>
              </a:lnSpc>
            </a:pPr>
            <a:r>
              <a:rPr lang="en-US" sz="2000" dirty="0"/>
              <a:t>Ministers typically hold regular meetings with the board chair (or with senior management</a:t>
            </a:r>
            <a:r>
              <a:rPr lang="en-US" dirty="0"/>
              <a:t>, </a:t>
            </a:r>
            <a:r>
              <a:rPr lang="en-US" sz="2000" dirty="0"/>
              <a:t>as </a:t>
            </a:r>
            <a:r>
              <a:rPr lang="en-US" sz="2000" dirty="0" err="1"/>
              <a:t>authorised</a:t>
            </a:r>
            <a:r>
              <a:rPr lang="en-US" sz="2000" dirty="0"/>
              <a:t> by the board) to discuss strategic issues. Monitoring department representatives will often be present</a:t>
            </a:r>
            <a:r>
              <a:rPr lang="en-US" dirty="0"/>
              <a:t>.</a:t>
            </a:r>
            <a:endParaRPr lang="en-US" sz="2000">
              <a:ea typeface="Calibri"/>
              <a:cs typeface="Calibri"/>
            </a:endParaRPr>
          </a:p>
          <a:p>
            <a:pPr lvl="1">
              <a:lnSpc>
                <a:spcPct val="80000"/>
              </a:lnSpc>
            </a:pPr>
            <a:r>
              <a:rPr lang="en-US" sz="2000" dirty="0"/>
              <a:t>Ministers may also have periodic meetings with the full board</a:t>
            </a:r>
            <a:r>
              <a:rPr lang="en-US" dirty="0"/>
              <a:t>.</a:t>
            </a:r>
            <a:endParaRPr lang="en-US" sz="2000">
              <a:ea typeface="Calibri" panose="020F0502020204030204"/>
              <a:cs typeface="Calibri" panose="020F0502020204030204"/>
            </a:endParaRPr>
          </a:p>
          <a:p>
            <a:pPr>
              <a:lnSpc>
                <a:spcPct val="80000"/>
              </a:lnSpc>
            </a:pPr>
            <a:r>
              <a:rPr lang="en-US" sz="2400" dirty="0">
                <a:solidFill>
                  <a:schemeClr val="tx1"/>
                </a:solidFill>
              </a:rPr>
              <a:t>Briefings</a:t>
            </a:r>
          </a:p>
          <a:p>
            <a:pPr lvl="1">
              <a:lnSpc>
                <a:spcPct val="80000"/>
              </a:lnSpc>
            </a:pPr>
            <a:r>
              <a:rPr lang="en-US" sz="2000" dirty="0"/>
              <a:t>Boards are expected to advise their Minister in advance of any major initiatives or developments</a:t>
            </a:r>
            <a:r>
              <a:rPr lang="en-US" dirty="0"/>
              <a:t>.</a:t>
            </a:r>
            <a:endParaRPr lang="en-US" sz="2000">
              <a:ea typeface="Calibri"/>
              <a:cs typeface="Calibri"/>
            </a:endParaRPr>
          </a:p>
          <a:p>
            <a:pPr lvl="1">
              <a:lnSpc>
                <a:spcPct val="80000"/>
              </a:lnSpc>
            </a:pPr>
            <a:r>
              <a:rPr lang="en-US" sz="2000" dirty="0"/>
              <a:t>See also ‘no surprises</a:t>
            </a:r>
            <a:r>
              <a:rPr lang="en-US" dirty="0"/>
              <a:t>’.</a:t>
            </a:r>
            <a:endParaRPr lang="en-US" sz="2000">
              <a:ea typeface="Calibri" panose="020F0502020204030204"/>
              <a:cs typeface="Calibri" panose="020F0502020204030204"/>
            </a:endParaRPr>
          </a:p>
          <a:p>
            <a:pPr>
              <a:lnSpc>
                <a:spcPct val="80000"/>
              </a:lnSpc>
            </a:pPr>
            <a:r>
              <a:rPr lang="en-US" sz="2400" dirty="0">
                <a:solidFill>
                  <a:schemeClr val="tx1"/>
                </a:solidFill>
              </a:rPr>
              <a:t>Regular reporting</a:t>
            </a:r>
          </a:p>
          <a:p>
            <a:pPr lvl="1">
              <a:lnSpc>
                <a:spcPct val="80000"/>
              </a:lnSpc>
            </a:pPr>
            <a:r>
              <a:rPr lang="en-US" dirty="0"/>
              <a:t>Entities provide their Ministers with </a:t>
            </a:r>
            <a:r>
              <a:rPr lang="en-US" sz="2000" dirty="0"/>
              <a:t>regular performance </a:t>
            </a:r>
            <a:r>
              <a:rPr lang="en-US" dirty="0"/>
              <a:t>reports.</a:t>
            </a:r>
            <a:endParaRPr lang="en-US" sz="2000">
              <a:ea typeface="Calibri"/>
              <a:cs typeface="Calibri"/>
            </a:endParaRPr>
          </a:p>
          <a:p>
            <a:pPr>
              <a:lnSpc>
                <a:spcPct val="80000"/>
              </a:lnSpc>
            </a:pPr>
            <a:r>
              <a:rPr lang="en-US" sz="2200" dirty="0">
                <a:solidFill>
                  <a:schemeClr val="tx1"/>
                </a:solidFill>
                <a:latin typeface="Source Sans Pro"/>
              </a:rPr>
              <a:t>Informal engagement between boards and responsible Ministers contributes to more formal processes within the strategic planning and performance cycle (see next slides).</a:t>
            </a:r>
          </a:p>
          <a:p>
            <a:endParaRPr lang="en-NZ" dirty="0"/>
          </a:p>
        </p:txBody>
      </p:sp>
    </p:spTree>
    <p:extLst>
      <p:ext uri="{BB962C8B-B14F-4D97-AF65-F5344CB8AC3E}">
        <p14:creationId xmlns:p14="http://schemas.microsoft.com/office/powerpoint/2010/main" val="2635448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3257B-55AA-4862-A33F-3ED08853FAB9}"/>
              </a:ext>
            </a:extLst>
          </p:cNvPr>
          <p:cNvSpPr>
            <a:spLocks noGrp="1"/>
          </p:cNvSpPr>
          <p:nvPr>
            <p:ph type="title"/>
          </p:nvPr>
        </p:nvSpPr>
        <p:spPr>
          <a:xfrm>
            <a:off x="721013" y="784707"/>
            <a:ext cx="10515600" cy="558799"/>
          </a:xfrm>
        </p:spPr>
        <p:txBody>
          <a:bodyPr>
            <a:normAutofit fontScale="90000"/>
          </a:bodyPr>
          <a:lstStyle/>
          <a:p>
            <a:r>
              <a:rPr lang="en-NZ"/>
              <a:t>By participating in the strategic planning and performance cycle</a:t>
            </a:r>
          </a:p>
        </p:txBody>
      </p:sp>
      <p:pic>
        <p:nvPicPr>
          <p:cNvPr id="4" name="Picture 3">
            <a:extLst>
              <a:ext uri="{FF2B5EF4-FFF2-40B4-BE49-F238E27FC236}">
                <a16:creationId xmlns:a16="http://schemas.microsoft.com/office/drawing/2014/main" id="{5AA0CE7D-F402-4433-AE83-289044F4C7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7607" y="1343506"/>
            <a:ext cx="6322695" cy="4987290"/>
          </a:xfrm>
          <a:prstGeom prst="rect">
            <a:avLst/>
          </a:prstGeom>
        </p:spPr>
      </p:pic>
      <p:sp>
        <p:nvSpPr>
          <p:cNvPr id="5" name="Rectangle 5">
            <a:extLst>
              <a:ext uri="{FF2B5EF4-FFF2-40B4-BE49-F238E27FC236}">
                <a16:creationId xmlns:a16="http://schemas.microsoft.com/office/drawing/2014/main" id="{1A0C904B-9E6A-4CA9-9C92-7E84F09BDA21}"/>
              </a:ext>
            </a:extLst>
          </p:cNvPr>
          <p:cNvSpPr>
            <a:spLocks noChangeArrowheads="1"/>
          </p:cNvSpPr>
          <p:nvPr/>
        </p:nvSpPr>
        <p:spPr bwMode="auto">
          <a:xfrm>
            <a:off x="2327696" y="1654461"/>
            <a:ext cx="124104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80975" algn="l"/>
                <a:tab pos="457200" algn="l"/>
              </a:tabLst>
              <a:defRPr>
                <a:solidFill>
                  <a:schemeClr val="tx1"/>
                </a:solidFill>
                <a:latin typeface="Arial" panose="020B0604020202020204" pitchFamily="34" charset="0"/>
                <a:cs typeface="Arial" panose="020B0604020202020204" pitchFamily="34" charset="0"/>
              </a:defRPr>
            </a:lvl1pPr>
            <a:lvl2pPr>
              <a:tabLst>
                <a:tab pos="180975" algn="l"/>
                <a:tab pos="457200" algn="l"/>
              </a:tabLst>
              <a:defRPr>
                <a:solidFill>
                  <a:schemeClr val="tx1"/>
                </a:solidFill>
                <a:latin typeface="Arial" panose="020B0604020202020204" pitchFamily="34" charset="0"/>
                <a:cs typeface="Arial" panose="020B0604020202020204" pitchFamily="34" charset="0"/>
              </a:defRPr>
            </a:lvl2pPr>
            <a:lvl3pPr>
              <a:tabLst>
                <a:tab pos="180975" algn="l"/>
                <a:tab pos="457200" algn="l"/>
              </a:tabLst>
              <a:defRPr>
                <a:solidFill>
                  <a:schemeClr val="tx1"/>
                </a:solidFill>
                <a:latin typeface="Arial" panose="020B0604020202020204" pitchFamily="34" charset="0"/>
                <a:cs typeface="Arial" panose="020B0604020202020204" pitchFamily="34" charset="0"/>
              </a:defRPr>
            </a:lvl3pPr>
            <a:lvl4pPr>
              <a:tabLst>
                <a:tab pos="180975" algn="l"/>
                <a:tab pos="457200" algn="l"/>
              </a:tabLst>
              <a:defRPr>
                <a:solidFill>
                  <a:schemeClr val="tx1"/>
                </a:solidFill>
                <a:latin typeface="Arial" panose="020B0604020202020204" pitchFamily="34" charset="0"/>
                <a:cs typeface="Arial" panose="020B0604020202020204" pitchFamily="34" charset="0"/>
              </a:defRPr>
            </a:lvl4pPr>
            <a:lvl5pPr>
              <a:tabLst>
                <a:tab pos="180975" algn="l"/>
                <a:tab pos="457200"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180975" algn="l"/>
                <a:tab pos="457200"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180975" algn="l"/>
                <a:tab pos="457200"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180975" algn="l"/>
                <a:tab pos="457200"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180975" algn="l"/>
                <a:tab pos="4572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457200" algn="l"/>
              </a:tabLst>
            </a:pPr>
            <a:r>
              <a:rPr kumimoji="0" lang="en-NZ" altLang="en-US" sz="900" b="0" i="0" u="none" strike="noStrike" cap="none" normalizeH="0" baseline="0">
                <a:ln>
                  <a:noFill/>
                </a:ln>
                <a:solidFill>
                  <a:schemeClr val="tx1"/>
                </a:solidFill>
                <a:effectLst/>
                <a:latin typeface="Source Sans Pro" panose="020B0503030403020204" pitchFamily="34" charset="0"/>
                <a:ea typeface="Times New Roman" panose="02020603050405020304" pitchFamily="18" charset="0"/>
                <a:cs typeface="Arial" panose="020B0604020202020204" pitchFamily="34" charset="0"/>
              </a:rPr>
              <a:t>Reports to Parliament</a:t>
            </a:r>
            <a:endParaRPr kumimoji="0" lang="en-NZ" altLang="en-US" sz="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457200" algn="l"/>
              </a:tabLst>
            </a:pPr>
            <a:endParaRPr lang="en-NZ" altLang="en-US" sz="60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457200" algn="l"/>
              </a:tabLst>
            </a:pPr>
            <a:r>
              <a:rPr kumimoji="0" lang="en-NZ" altLang="en-US" sz="900" b="0" i="0" u="none" strike="noStrike" cap="none" normalizeH="0" baseline="0">
                <a:ln>
                  <a:noFill/>
                </a:ln>
                <a:solidFill>
                  <a:schemeClr val="tx1"/>
                </a:solidFill>
                <a:effectLst/>
                <a:latin typeface="Source Sans Pro" panose="020B0503030403020204" pitchFamily="34" charset="0"/>
                <a:ea typeface="Times New Roman" panose="02020603050405020304" pitchFamily="18" charset="0"/>
                <a:cs typeface="Arial" panose="020B0604020202020204" pitchFamily="34" charset="0"/>
              </a:rPr>
              <a:t>Reports to Minister</a:t>
            </a:r>
            <a:endParaRPr kumimoji="0" lang="en-NZ" altLang="en-US" sz="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E70924E9-821E-4109-9FC1-36C13F50A59F}"/>
              </a:ext>
            </a:extLst>
          </p:cNvPr>
          <p:cNvSpPr/>
          <p:nvPr/>
        </p:nvSpPr>
        <p:spPr>
          <a:xfrm>
            <a:off x="2127671" y="1685269"/>
            <a:ext cx="200025" cy="200025"/>
          </a:xfrm>
          <a:prstGeom prst="ellipse">
            <a:avLst/>
          </a:prstGeom>
          <a:solidFill>
            <a:schemeClr val="bg2">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7" name="Oval 6">
            <a:extLst>
              <a:ext uri="{FF2B5EF4-FFF2-40B4-BE49-F238E27FC236}">
                <a16:creationId xmlns:a16="http://schemas.microsoft.com/office/drawing/2014/main" id="{005CB5CB-0C45-44BB-8A30-A10A38C3F3EE}"/>
              </a:ext>
            </a:extLst>
          </p:cNvPr>
          <p:cNvSpPr/>
          <p:nvPr/>
        </p:nvSpPr>
        <p:spPr>
          <a:xfrm>
            <a:off x="2134568" y="1927158"/>
            <a:ext cx="200025" cy="200025"/>
          </a:xfrm>
          <a:prstGeom prst="ellipse">
            <a:avLst/>
          </a:prstGeom>
          <a:solidFill>
            <a:srgbClr val="7DCC1E"/>
          </a:solidFill>
          <a:ln>
            <a:no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3" name="Text Placeholder 2">
            <a:extLst>
              <a:ext uri="{FF2B5EF4-FFF2-40B4-BE49-F238E27FC236}">
                <a16:creationId xmlns:a16="http://schemas.microsoft.com/office/drawing/2014/main" id="{EC6AF6F3-F76A-4F1D-B460-899652F83C32}"/>
              </a:ext>
            </a:extLst>
          </p:cNvPr>
          <p:cNvSpPr>
            <a:spLocks noGrp="1"/>
          </p:cNvSpPr>
          <p:nvPr>
            <p:ph type="body" idx="1"/>
          </p:nvPr>
        </p:nvSpPr>
        <p:spPr>
          <a:xfrm>
            <a:off x="8757857" y="1529527"/>
            <a:ext cx="3327400" cy="1538416"/>
          </a:xfrm>
        </p:spPr>
        <p:txBody>
          <a:bodyPr lIns="91440" tIns="45720" rIns="91440" bIns="45720" anchor="t"/>
          <a:lstStyle/>
          <a:p>
            <a:pPr eaLnBrk="0" fontAlgn="base" hangingPunct="0">
              <a:lnSpc>
                <a:spcPct val="100000"/>
              </a:lnSpc>
              <a:spcBef>
                <a:spcPct val="0"/>
              </a:spcBef>
              <a:spcAft>
                <a:spcPct val="0"/>
              </a:spcAft>
              <a:tabLst>
                <a:tab pos="180975" algn="l"/>
                <a:tab pos="457200" algn="l"/>
              </a:tabLst>
            </a:pPr>
            <a:r>
              <a:rPr kumimoji="0" lang="en-NZ" altLang="en-US" sz="1400" b="0" i="0" u="none" strike="noStrike" cap="none" normalizeH="0" baseline="0" dirty="0">
                <a:ln>
                  <a:noFill/>
                </a:ln>
                <a:solidFill>
                  <a:schemeClr val="tx1"/>
                </a:solidFill>
                <a:effectLst/>
                <a:latin typeface="Source Sans Pro"/>
                <a:ea typeface="Times New Roman" panose="02020603050405020304" pitchFamily="18" charset="0"/>
                <a:cs typeface="Arial"/>
              </a:rPr>
              <a:t>In general, entities report formally on a quarterly or six-monthly basis.</a:t>
            </a:r>
            <a:r>
              <a:rPr lang="en-NZ" altLang="en-US" sz="1400" dirty="0">
                <a:solidFill>
                  <a:schemeClr val="tx1"/>
                </a:solidFill>
                <a:latin typeface="Source Sans Pro"/>
                <a:ea typeface="Times New Roman" panose="02020603050405020304" pitchFamily="18" charset="0"/>
                <a:cs typeface="Arial"/>
              </a:rPr>
              <a:t> </a:t>
            </a:r>
            <a:endParaRPr kumimoji="0" lang="en-NZ" altLang="en-US" sz="1400" b="0" i="0" u="none" strike="noStrike" cap="none" normalizeH="0" baseline="0">
              <a:ln>
                <a:noFill/>
              </a:ln>
              <a:solidFill>
                <a:schemeClr val="tx1"/>
              </a:solidFill>
              <a:effectLst/>
              <a:latin typeface="Source Sans Pro" panose="020B0503030403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457200" algn="l"/>
              </a:tabLst>
            </a:pPr>
            <a:r>
              <a:rPr kumimoji="0" lang="en-NZ" altLang="en-US" sz="1400" b="0" i="0" u="none" strike="noStrike" cap="none" normalizeH="0" baseline="0" dirty="0">
                <a:ln>
                  <a:noFill/>
                </a:ln>
                <a:solidFill>
                  <a:schemeClr val="tx1"/>
                </a:solidFill>
                <a:effectLst/>
                <a:latin typeface="Source Sans Pro"/>
                <a:ea typeface="Times New Roman" panose="02020603050405020304" pitchFamily="18" charset="0"/>
                <a:cs typeface="Arial"/>
              </a:rPr>
              <a:t>Ministers can ask for information at any time and entities will update Ministers on critical issues as they occur</a:t>
            </a:r>
            <a:r>
              <a:rPr lang="en-NZ" altLang="en-US" sz="1400" dirty="0">
                <a:solidFill>
                  <a:schemeClr val="tx1"/>
                </a:solidFill>
                <a:latin typeface="Source Sans Pro"/>
                <a:ea typeface="Times New Roman" panose="02020603050405020304" pitchFamily="18" charset="0"/>
                <a:cs typeface="Arial"/>
              </a:rPr>
              <a:t>.</a:t>
            </a:r>
            <a:endParaRPr lang="en-NZ" sz="1400" dirty="0">
              <a:solidFill>
                <a:schemeClr val="tx1"/>
              </a:solidFill>
            </a:endParaRPr>
          </a:p>
          <a:p>
            <a:endParaRPr lang="en-NZ" sz="1400"/>
          </a:p>
        </p:txBody>
      </p:sp>
    </p:spTree>
    <p:extLst>
      <p:ext uri="{BB962C8B-B14F-4D97-AF65-F5344CB8AC3E}">
        <p14:creationId xmlns:p14="http://schemas.microsoft.com/office/powerpoint/2010/main" val="35290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3B35D-1012-4282-B6FA-F5C03A484542}"/>
              </a:ext>
            </a:extLst>
          </p:cNvPr>
          <p:cNvSpPr>
            <a:spLocks noGrp="1"/>
          </p:cNvSpPr>
          <p:nvPr>
            <p:ph type="title"/>
          </p:nvPr>
        </p:nvSpPr>
        <p:spPr>
          <a:xfrm>
            <a:off x="554182" y="854406"/>
            <a:ext cx="11028218" cy="558799"/>
          </a:xfrm>
        </p:spPr>
        <p:txBody>
          <a:bodyPr>
            <a:normAutofit fontScale="90000"/>
          </a:bodyPr>
          <a:lstStyle/>
          <a:p>
            <a:r>
              <a:rPr lang="en-NZ" sz="3200" dirty="0"/>
              <a:t>Continuous improvement: the strategic planning and performance cycle</a:t>
            </a:r>
          </a:p>
        </p:txBody>
      </p:sp>
      <p:sp>
        <p:nvSpPr>
          <p:cNvPr id="3" name="Text Placeholder 2">
            <a:extLst>
              <a:ext uri="{FF2B5EF4-FFF2-40B4-BE49-F238E27FC236}">
                <a16:creationId xmlns:a16="http://schemas.microsoft.com/office/drawing/2014/main" id="{A326653E-B2EB-43C2-8C52-6A033DDEEC48}"/>
              </a:ext>
            </a:extLst>
          </p:cNvPr>
          <p:cNvSpPr>
            <a:spLocks noGrp="1"/>
          </p:cNvSpPr>
          <p:nvPr>
            <p:ph type="body" idx="1"/>
          </p:nvPr>
        </p:nvSpPr>
        <p:spPr>
          <a:xfrm>
            <a:off x="609030" y="1744586"/>
            <a:ext cx="3589111" cy="1089346"/>
          </a:xfrm>
        </p:spPr>
        <p:txBody>
          <a:bodyPr lIns="91440" tIns="45720" rIns="91440" bIns="45720" anchor="t">
            <a:normAutofit fontScale="85000" lnSpcReduction="20000"/>
          </a:bodyPr>
          <a:lstStyle/>
          <a:p>
            <a:r>
              <a:rPr lang="en-NZ" dirty="0">
                <a:latin typeface="Source Sans Pro"/>
              </a:rPr>
              <a:t>Depending on service complexity, these steps often align with stages in the strategic planning-performance cycle.</a:t>
            </a:r>
            <a:endParaRPr lang="en-NZ" dirty="0"/>
          </a:p>
          <a:p>
            <a:r>
              <a:rPr lang="en-NZ" dirty="0">
                <a:latin typeface="Source Sans Pro"/>
              </a:rPr>
              <a:t>This approach can guide development of the entity Statement of Intent.</a:t>
            </a:r>
            <a:endParaRPr lang="en-NZ" dirty="0"/>
          </a:p>
        </p:txBody>
      </p:sp>
      <p:graphicFrame>
        <p:nvGraphicFramePr>
          <p:cNvPr id="4" name="Diagram 3">
            <a:extLst>
              <a:ext uri="{FF2B5EF4-FFF2-40B4-BE49-F238E27FC236}">
                <a16:creationId xmlns:a16="http://schemas.microsoft.com/office/drawing/2014/main" id="{96FFE93B-2274-4D80-8509-C305E9E25823}"/>
              </a:ext>
            </a:extLst>
          </p:cNvPr>
          <p:cNvGraphicFramePr/>
          <p:nvPr/>
        </p:nvGraphicFramePr>
        <p:xfrm>
          <a:off x="4198141" y="1282744"/>
          <a:ext cx="7259782" cy="45589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8546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E89A-15DC-4855-B47E-62A4D70AEF36}"/>
              </a:ext>
            </a:extLst>
          </p:cNvPr>
          <p:cNvSpPr>
            <a:spLocks noGrp="1"/>
          </p:cNvSpPr>
          <p:nvPr>
            <p:ph type="title"/>
          </p:nvPr>
        </p:nvSpPr>
        <p:spPr>
          <a:xfrm>
            <a:off x="748723" y="867834"/>
            <a:ext cx="10515600" cy="558799"/>
          </a:xfrm>
        </p:spPr>
        <p:txBody>
          <a:bodyPr>
            <a:normAutofit fontScale="90000"/>
          </a:bodyPr>
          <a:lstStyle/>
          <a:p>
            <a:r>
              <a:rPr lang="en-NZ"/>
              <a:t>Minister’s exert influence through the range of formal strategic direction-setting processes, such as:</a:t>
            </a:r>
          </a:p>
        </p:txBody>
      </p:sp>
      <p:sp>
        <p:nvSpPr>
          <p:cNvPr id="3" name="Text Placeholder 2">
            <a:extLst>
              <a:ext uri="{FF2B5EF4-FFF2-40B4-BE49-F238E27FC236}">
                <a16:creationId xmlns:a16="http://schemas.microsoft.com/office/drawing/2014/main" id="{C22F5337-E4B7-4BE7-92CB-3C59CB2B33F4}"/>
              </a:ext>
            </a:extLst>
          </p:cNvPr>
          <p:cNvSpPr>
            <a:spLocks noGrp="1"/>
          </p:cNvSpPr>
          <p:nvPr>
            <p:ph type="body" idx="1"/>
          </p:nvPr>
        </p:nvSpPr>
        <p:spPr>
          <a:xfrm>
            <a:off x="748722" y="1719221"/>
            <a:ext cx="8182841" cy="1500187"/>
          </a:xfrm>
        </p:spPr>
        <p:txBody>
          <a:bodyPr lIns="91440" tIns="45720" rIns="91440" bIns="45720" anchor="t">
            <a:normAutofit fontScale="55000" lnSpcReduction="20000"/>
          </a:bodyPr>
          <a:lstStyle/>
          <a:p>
            <a:pPr>
              <a:buFont typeface="Wingdings" pitchFamily="2" charset="2"/>
              <a:buNone/>
            </a:pPr>
            <a:r>
              <a:rPr lang="en-US" sz="2000" dirty="0">
                <a:solidFill>
                  <a:schemeClr val="tx1"/>
                </a:solidFill>
              </a:rPr>
              <a:t>(1) The Letter of Expectations </a:t>
            </a:r>
          </a:p>
          <a:p>
            <a:pPr marL="0" indent="0">
              <a:buFont typeface="Wingdings" pitchFamily="2" charset="2"/>
              <a:buNone/>
            </a:pPr>
            <a:r>
              <a:rPr lang="en-US" sz="2000" dirty="0"/>
              <a:t>A letter of expectations may be used to set out a Responsible Minister’s expectations for:</a:t>
            </a:r>
          </a:p>
          <a:p>
            <a:pPr marL="285750" indent="-285750">
              <a:buFont typeface="Arial" panose="020B0604020202020204" pitchFamily="34" charset="0"/>
              <a:buChar char="•"/>
            </a:pPr>
            <a:r>
              <a:rPr lang="en-US" sz="2000" dirty="0"/>
              <a:t>the Crown entity’s strategic direction </a:t>
            </a:r>
          </a:p>
          <a:p>
            <a:pPr marL="285750" indent="-285750">
              <a:buFont typeface="Arial" panose="020B0604020202020204" pitchFamily="34" charset="0"/>
              <a:buChar char="•"/>
            </a:pPr>
            <a:r>
              <a:rPr lang="en-US" sz="2000" dirty="0"/>
              <a:t>its governance and performance</a:t>
            </a:r>
          </a:p>
          <a:p>
            <a:pPr marL="285750" indent="-285750">
              <a:buFont typeface="Arial" panose="020B0604020202020204" pitchFamily="34" charset="0"/>
              <a:buChar char="•"/>
            </a:pPr>
            <a:r>
              <a:rPr lang="en-US" sz="2000" dirty="0"/>
              <a:t>specific priorities for the planning period</a:t>
            </a:r>
          </a:p>
          <a:p>
            <a:pPr marL="285750" indent="-285750">
              <a:buFont typeface="Arial" panose="020B0604020202020204" pitchFamily="34" charset="0"/>
              <a:buChar char="•"/>
            </a:pPr>
            <a:r>
              <a:rPr lang="en-US" sz="2000" dirty="0">
                <a:latin typeface="Source Sans Pro"/>
              </a:rPr>
              <a:t>monitoring and information requirements.</a:t>
            </a:r>
            <a:endParaRPr lang="en-US" sz="2000" dirty="0"/>
          </a:p>
          <a:p>
            <a:endParaRPr lang="en-NZ" sz="2000" dirty="0"/>
          </a:p>
        </p:txBody>
      </p:sp>
    </p:spTree>
    <p:extLst>
      <p:ext uri="{BB962C8B-B14F-4D97-AF65-F5344CB8AC3E}">
        <p14:creationId xmlns:p14="http://schemas.microsoft.com/office/powerpoint/2010/main" val="291270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6FDF5-4C11-4296-AFB6-A0249DA4DA10}"/>
              </a:ext>
            </a:extLst>
          </p:cNvPr>
          <p:cNvSpPr>
            <a:spLocks noGrp="1"/>
          </p:cNvSpPr>
          <p:nvPr>
            <p:ph type="title"/>
          </p:nvPr>
        </p:nvSpPr>
        <p:spPr>
          <a:xfrm>
            <a:off x="730250" y="784708"/>
            <a:ext cx="10515600" cy="558799"/>
          </a:xfrm>
        </p:spPr>
        <p:txBody>
          <a:bodyPr/>
          <a:lstStyle/>
          <a:p>
            <a:r>
              <a:rPr lang="en-NZ" sz="2400" dirty="0"/>
              <a:t>(2) The Statement of Intent (SOI)</a:t>
            </a:r>
          </a:p>
        </p:txBody>
      </p:sp>
      <p:sp>
        <p:nvSpPr>
          <p:cNvPr id="3" name="Text Placeholder 2">
            <a:extLst>
              <a:ext uri="{FF2B5EF4-FFF2-40B4-BE49-F238E27FC236}">
                <a16:creationId xmlns:a16="http://schemas.microsoft.com/office/drawing/2014/main" id="{23DE2117-4710-4B2B-BE91-E38962A04AF8}"/>
              </a:ext>
            </a:extLst>
          </p:cNvPr>
          <p:cNvSpPr>
            <a:spLocks noGrp="1"/>
          </p:cNvSpPr>
          <p:nvPr>
            <p:ph type="body" idx="1"/>
          </p:nvPr>
        </p:nvSpPr>
        <p:spPr>
          <a:xfrm>
            <a:off x="831850" y="1699491"/>
            <a:ext cx="9337386" cy="3131127"/>
          </a:xfrm>
        </p:spPr>
        <p:txBody>
          <a:bodyPr lIns="91440" tIns="45720" rIns="91440" bIns="45720" anchor="t"/>
          <a:lstStyle/>
          <a:p>
            <a:pPr marL="342900" indent="-342900">
              <a:lnSpc>
                <a:spcPct val="80000"/>
              </a:lnSpc>
              <a:spcAft>
                <a:spcPts val="600"/>
              </a:spcAft>
              <a:buFont typeface="Arial" panose="020B0604020202020204" pitchFamily="34" charset="0"/>
              <a:buChar char="•"/>
            </a:pPr>
            <a:r>
              <a:rPr lang="en-US" sz="2000" dirty="0">
                <a:latin typeface="Source Sans Pro"/>
              </a:rPr>
              <a:t>The SOI is the </a:t>
            </a:r>
            <a:r>
              <a:rPr lang="en-US" sz="2000" dirty="0" err="1">
                <a:latin typeface="Source Sans Pro"/>
              </a:rPr>
              <a:t>centrepiece</a:t>
            </a:r>
            <a:r>
              <a:rPr lang="en-US" sz="2000" dirty="0">
                <a:latin typeface="Source Sans Pro"/>
              </a:rPr>
              <a:t> of the accountability relationship between a Crown entity board and its Minister </a:t>
            </a:r>
            <a:r>
              <a:rPr lang="en-US" sz="2000" i="1" dirty="0">
                <a:latin typeface="Source Sans Pro"/>
              </a:rPr>
              <a:t>(to be provided at least every 3 years). </a:t>
            </a:r>
            <a:r>
              <a:rPr lang="en-US" sz="2000" dirty="0">
                <a:latin typeface="Source Sans Pro"/>
              </a:rPr>
              <a:t> It must cover at least four financial years.</a:t>
            </a:r>
            <a:endParaRPr lang="en-US" sz="2000" i="1" dirty="0"/>
          </a:p>
          <a:p>
            <a:pPr marL="342900" indent="-342900">
              <a:lnSpc>
                <a:spcPct val="80000"/>
              </a:lnSpc>
              <a:spcAft>
                <a:spcPts val="600"/>
              </a:spcAft>
              <a:buFont typeface="Arial" panose="020B0604020202020204" pitchFamily="34" charset="0"/>
              <a:buChar char="•"/>
            </a:pPr>
            <a:r>
              <a:rPr lang="en-US" sz="2000" dirty="0">
                <a:latin typeface="Source Sans Pro"/>
              </a:rPr>
              <a:t>Through strategic discussions, in consultation with the Minister, a board outlines its strategic thinking and future intentions and frames its actions. A decision can then be taken as to whether a new SOI is required.</a:t>
            </a:r>
            <a:endParaRPr lang="en-US" sz="2000" i="1" dirty="0"/>
          </a:p>
          <a:p>
            <a:pPr marL="342900" indent="-342900">
              <a:lnSpc>
                <a:spcPct val="80000"/>
              </a:lnSpc>
              <a:spcAft>
                <a:spcPts val="600"/>
              </a:spcAft>
              <a:buFont typeface="Arial" panose="020B0604020202020204" pitchFamily="34" charset="0"/>
              <a:buChar char="•"/>
            </a:pPr>
            <a:r>
              <a:rPr lang="en-US" sz="2000" dirty="0">
                <a:latin typeface="Source Sans Pro"/>
              </a:rPr>
              <a:t>The SOI should reflect Government’s objectives for both the sector and for individual Crown entities, and wider Government policy initiatives and themes. </a:t>
            </a:r>
            <a:endParaRPr lang="en-US" sz="2000" dirty="0"/>
          </a:p>
          <a:p>
            <a:pPr marL="342900" indent="-342900">
              <a:lnSpc>
                <a:spcPct val="80000"/>
              </a:lnSpc>
              <a:spcAft>
                <a:spcPts val="600"/>
              </a:spcAft>
              <a:buFont typeface="Arial" panose="020B0604020202020204" pitchFamily="34" charset="0"/>
              <a:buChar char="•"/>
            </a:pPr>
            <a:r>
              <a:rPr lang="en-US" sz="2000" dirty="0">
                <a:latin typeface="Source Sans Pro"/>
              </a:rPr>
              <a:t>Treasury provides guidance on the </a:t>
            </a:r>
            <a:r>
              <a:rPr lang="en-US" sz="2000" dirty="0">
                <a:latin typeface="Source Sans Pro"/>
                <a:hlinkClick r:id="rId3"/>
              </a:rPr>
              <a:t>development of the SOI</a:t>
            </a:r>
            <a:r>
              <a:rPr lang="en-US" sz="2000" dirty="0">
                <a:latin typeface="Source Sans Pro"/>
              </a:rPr>
              <a:t>.</a:t>
            </a:r>
            <a:endParaRPr lang="en-US" sz="2000" dirty="0"/>
          </a:p>
          <a:p>
            <a:pPr marL="342900" indent="-342900">
              <a:buFont typeface="Arial" panose="020B0604020202020204" pitchFamily="34" charset="0"/>
              <a:buChar char="•"/>
            </a:pPr>
            <a:endParaRPr lang="en-NZ" sz="2000" dirty="0"/>
          </a:p>
        </p:txBody>
      </p:sp>
    </p:spTree>
    <p:extLst>
      <p:ext uri="{BB962C8B-B14F-4D97-AF65-F5344CB8AC3E}">
        <p14:creationId xmlns:p14="http://schemas.microsoft.com/office/powerpoint/2010/main" val="330677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B39B-6834-4AAE-99B7-5509963609A1}"/>
              </a:ext>
            </a:extLst>
          </p:cNvPr>
          <p:cNvSpPr>
            <a:spLocks noGrp="1"/>
          </p:cNvSpPr>
          <p:nvPr>
            <p:ph type="title"/>
          </p:nvPr>
        </p:nvSpPr>
        <p:spPr>
          <a:xfrm>
            <a:off x="757959" y="710816"/>
            <a:ext cx="10515600" cy="558799"/>
          </a:xfrm>
        </p:spPr>
        <p:txBody>
          <a:bodyPr>
            <a:normAutofit fontScale="90000"/>
          </a:bodyPr>
          <a:lstStyle/>
          <a:p>
            <a:r>
              <a:rPr lang="en-NZ"/>
              <a:t>… through a range of other processes and agreements such as:</a:t>
            </a:r>
          </a:p>
        </p:txBody>
      </p:sp>
      <p:sp>
        <p:nvSpPr>
          <p:cNvPr id="3" name="Text Placeholder 2">
            <a:extLst>
              <a:ext uri="{FF2B5EF4-FFF2-40B4-BE49-F238E27FC236}">
                <a16:creationId xmlns:a16="http://schemas.microsoft.com/office/drawing/2014/main" id="{6904CD31-29D9-41E1-A67B-4B2A7BA8A39E}"/>
              </a:ext>
            </a:extLst>
          </p:cNvPr>
          <p:cNvSpPr>
            <a:spLocks noGrp="1"/>
          </p:cNvSpPr>
          <p:nvPr>
            <p:ph type="body" idx="1"/>
          </p:nvPr>
        </p:nvSpPr>
        <p:spPr>
          <a:xfrm>
            <a:off x="725343" y="1506786"/>
            <a:ext cx="10741314" cy="1500187"/>
          </a:xfrm>
        </p:spPr>
        <p:txBody>
          <a:bodyPr lIns="91440" tIns="45720" rIns="91440" bIns="45720" anchor="t">
            <a:normAutofit fontScale="47500" lnSpcReduction="20000"/>
          </a:bodyPr>
          <a:lstStyle/>
          <a:p>
            <a:pPr>
              <a:lnSpc>
                <a:spcPct val="95000"/>
              </a:lnSpc>
              <a:spcBef>
                <a:spcPts val="300"/>
              </a:spcBef>
            </a:pPr>
            <a:r>
              <a:rPr lang="en-US" sz="2400" dirty="0">
                <a:solidFill>
                  <a:schemeClr val="tx1"/>
                </a:solidFill>
                <a:latin typeface="Source Sans Pro"/>
              </a:rPr>
              <a:t>Statement of Performance Expectations</a:t>
            </a:r>
          </a:p>
          <a:p>
            <a:pPr marL="800100" lvl="1" indent="-342900">
              <a:lnSpc>
                <a:spcPct val="95000"/>
              </a:lnSpc>
              <a:spcBef>
                <a:spcPts val="150"/>
              </a:spcBef>
              <a:buFont typeface="Arial" panose="020B0604020202020204" pitchFamily="34" charset="0"/>
              <a:buChar char="•"/>
            </a:pPr>
            <a:r>
              <a:rPr lang="en-US" sz="1900"/>
              <a:t>Details the outputs to be supplied and what they are to achieve, identifies expected revenue and proposed expenses, and explains how performance </a:t>
            </a:r>
            <a:r>
              <a:rPr lang="en-US" sz="2000"/>
              <a:t>will be assessed. It is produced annually and tabled in the House</a:t>
            </a:r>
            <a:r>
              <a:rPr lang="en-US" dirty="0"/>
              <a:t>.</a:t>
            </a:r>
            <a:endParaRPr lang="en-US" sz="2000" dirty="0">
              <a:ea typeface="Calibri"/>
              <a:cs typeface="Calibri"/>
            </a:endParaRPr>
          </a:p>
          <a:p>
            <a:pPr>
              <a:lnSpc>
                <a:spcPct val="95000"/>
              </a:lnSpc>
              <a:spcBef>
                <a:spcPts val="300"/>
              </a:spcBef>
            </a:pPr>
            <a:r>
              <a:rPr lang="en-US" sz="2400" dirty="0">
                <a:solidFill>
                  <a:schemeClr val="tx1"/>
                </a:solidFill>
                <a:latin typeface="Source Sans Pro"/>
              </a:rPr>
              <a:t>Memorandum of Understanding (MOU)</a:t>
            </a:r>
          </a:p>
          <a:p>
            <a:pPr marL="800100" lvl="1" indent="-342900">
              <a:lnSpc>
                <a:spcPct val="95000"/>
              </a:lnSpc>
              <a:spcBef>
                <a:spcPts val="150"/>
              </a:spcBef>
              <a:buFont typeface="Arial" panose="020B0604020202020204" pitchFamily="34" charset="0"/>
              <a:buChar char="•"/>
            </a:pPr>
            <a:r>
              <a:rPr lang="en-US" sz="1900"/>
              <a:t>Sometimes used to document the Government’s performance expectations of a Crown entity and enable the Minister and the entity to record their understanding of the basis for monitoring, and accountability </a:t>
            </a:r>
            <a:r>
              <a:rPr lang="en-US" sz="2000"/>
              <a:t>of the entity. The MOU is not a legal instrument but </a:t>
            </a:r>
            <a:r>
              <a:rPr lang="en-US" sz="2000" i="1"/>
              <a:t>supplements</a:t>
            </a:r>
            <a:r>
              <a:rPr lang="en-US" sz="2000"/>
              <a:t> the SOI</a:t>
            </a:r>
            <a:r>
              <a:rPr lang="en-US" dirty="0"/>
              <a:t>.</a:t>
            </a:r>
            <a:endParaRPr lang="en-US" sz="2000" dirty="0">
              <a:ea typeface="Calibri"/>
              <a:cs typeface="Calibri"/>
            </a:endParaRPr>
          </a:p>
          <a:p>
            <a:pPr>
              <a:lnSpc>
                <a:spcPct val="95000"/>
              </a:lnSpc>
              <a:spcBef>
                <a:spcPts val="300"/>
              </a:spcBef>
            </a:pPr>
            <a:r>
              <a:rPr lang="en-US" sz="2400" dirty="0">
                <a:solidFill>
                  <a:srgbClr val="000F1A"/>
                </a:solidFill>
                <a:latin typeface="Source Sans Pro"/>
              </a:rPr>
              <a:t>Annual Report</a:t>
            </a:r>
          </a:p>
          <a:p>
            <a:pPr marL="800100" lvl="1" indent="-342900">
              <a:lnSpc>
                <a:spcPct val="95000"/>
              </a:lnSpc>
              <a:spcBef>
                <a:spcPts val="150"/>
              </a:spcBef>
              <a:buFont typeface="Arial" panose="020B0604020202020204" pitchFamily="34" charset="0"/>
              <a:buChar char="•"/>
            </a:pPr>
            <a:r>
              <a:rPr lang="en-US" sz="1900"/>
              <a:t>An assessment of performance against strategic intentions in the SOI</a:t>
            </a:r>
            <a:r>
              <a:rPr lang="en-US" sz="1900" dirty="0"/>
              <a:t>.</a:t>
            </a:r>
            <a:endParaRPr lang="en-US" sz="1900" dirty="0">
              <a:ea typeface="Calibri"/>
              <a:cs typeface="Calibri"/>
            </a:endParaRPr>
          </a:p>
          <a:p>
            <a:pPr marL="800100" lvl="1" indent="-342900">
              <a:lnSpc>
                <a:spcPct val="95000"/>
              </a:lnSpc>
              <a:spcBef>
                <a:spcPts val="150"/>
              </a:spcBef>
              <a:buFont typeface="Arial" panose="020B0604020202020204" pitchFamily="34" charset="0"/>
              <a:buChar char="•"/>
            </a:pPr>
            <a:r>
              <a:rPr lang="en-US" sz="1900"/>
              <a:t>An assessment of the performance outlined in the SPE</a:t>
            </a:r>
            <a:r>
              <a:rPr lang="en-US" sz="1900" dirty="0"/>
              <a:t>.</a:t>
            </a:r>
            <a:endParaRPr lang="en-US" sz="1900" dirty="0">
              <a:ea typeface="Calibri"/>
              <a:cs typeface="Calibri"/>
            </a:endParaRPr>
          </a:p>
          <a:p>
            <a:pPr marL="800100" lvl="1" indent="-342900">
              <a:lnSpc>
                <a:spcPct val="95000"/>
              </a:lnSpc>
              <a:spcBef>
                <a:spcPts val="0"/>
              </a:spcBef>
              <a:buFont typeface="Arial" panose="020B0604020202020204" pitchFamily="34" charset="0"/>
              <a:buChar char="•"/>
            </a:pPr>
            <a:r>
              <a:rPr lang="en-US" sz="1900"/>
              <a:t>Tabled in the House annually</a:t>
            </a:r>
            <a:r>
              <a:rPr lang="en-US" sz="1900" dirty="0"/>
              <a:t>.</a:t>
            </a:r>
            <a:endParaRPr lang="en-US" sz="1900"/>
          </a:p>
          <a:p>
            <a:endParaRPr lang="en-NZ"/>
          </a:p>
        </p:txBody>
      </p:sp>
    </p:spTree>
    <p:extLst>
      <p:ext uri="{BB962C8B-B14F-4D97-AF65-F5344CB8AC3E}">
        <p14:creationId xmlns:p14="http://schemas.microsoft.com/office/powerpoint/2010/main" val="3796894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E04-619A-43D1-9E49-D866A30206DD}"/>
              </a:ext>
            </a:extLst>
          </p:cNvPr>
          <p:cNvSpPr>
            <a:spLocks noGrp="1"/>
          </p:cNvSpPr>
          <p:nvPr>
            <p:ph type="title"/>
          </p:nvPr>
        </p:nvSpPr>
        <p:spPr>
          <a:xfrm>
            <a:off x="656359" y="470671"/>
            <a:ext cx="10515600" cy="558799"/>
          </a:xfrm>
        </p:spPr>
        <p:txBody>
          <a:bodyPr>
            <a:normAutofit fontScale="90000"/>
          </a:bodyPr>
          <a:lstStyle/>
          <a:p>
            <a:r>
              <a:rPr lang="en-NZ"/>
              <a:t>… by monitoring Crown entity performance</a:t>
            </a:r>
          </a:p>
        </p:txBody>
      </p:sp>
      <p:sp>
        <p:nvSpPr>
          <p:cNvPr id="3" name="Text Placeholder 2">
            <a:extLst>
              <a:ext uri="{FF2B5EF4-FFF2-40B4-BE49-F238E27FC236}">
                <a16:creationId xmlns:a16="http://schemas.microsoft.com/office/drawing/2014/main" id="{6DC563E8-CAEE-492D-B08D-F99DEFC3357E}"/>
              </a:ext>
            </a:extLst>
          </p:cNvPr>
          <p:cNvSpPr>
            <a:spLocks noGrp="1"/>
          </p:cNvSpPr>
          <p:nvPr>
            <p:ph type="body" idx="1"/>
          </p:nvPr>
        </p:nvSpPr>
        <p:spPr>
          <a:xfrm>
            <a:off x="794904" y="1359004"/>
            <a:ext cx="9910041" cy="1500187"/>
          </a:xfrm>
        </p:spPr>
        <p:txBody>
          <a:bodyPr lIns="91440" tIns="45720" rIns="91440" bIns="45720" anchor="t">
            <a:normAutofit fontScale="62500" lnSpcReduction="20000"/>
          </a:bodyPr>
          <a:lstStyle/>
          <a:p>
            <a:pPr marL="342900" indent="-342900">
              <a:lnSpc>
                <a:spcPct val="95000"/>
              </a:lnSpc>
              <a:buFont typeface="Arial" panose="020B0604020202020204" pitchFamily="34" charset="0"/>
              <a:buChar char="•"/>
            </a:pPr>
            <a:r>
              <a:rPr lang="en-US" sz="2000" dirty="0">
                <a:latin typeface="Source Sans Pro"/>
              </a:rPr>
              <a:t>Ministers ‘oversee and manage’ Crown entities (and are answerable to Parliament for their entities’ performance).</a:t>
            </a:r>
            <a:endParaRPr lang="en-US" sz="2000"/>
          </a:p>
          <a:p>
            <a:pPr marL="342900" indent="-342900">
              <a:lnSpc>
                <a:spcPct val="95000"/>
              </a:lnSpc>
              <a:buFont typeface="Arial" panose="020B0604020202020204" pitchFamily="34" charset="0"/>
              <a:buChar char="•"/>
            </a:pPr>
            <a:r>
              <a:rPr lang="en-US" sz="2000" dirty="0">
                <a:latin typeface="Source Sans Pro"/>
              </a:rPr>
              <a:t>They obtain advice from monitoring departments about the entities' effectiveness and efficiency, and how any risks will be managed.</a:t>
            </a:r>
            <a:endParaRPr lang="en-US" sz="2000"/>
          </a:p>
          <a:p>
            <a:pPr marL="342900" indent="-342900">
              <a:lnSpc>
                <a:spcPct val="95000"/>
              </a:lnSpc>
              <a:buFont typeface="Arial" panose="020B0604020202020204" pitchFamily="34" charset="0"/>
              <a:buChar char="•"/>
            </a:pPr>
            <a:r>
              <a:rPr lang="en-US" sz="2000" dirty="0">
                <a:latin typeface="Source Sans Pro"/>
              </a:rPr>
              <a:t>Ministers can require Crown entities to supply a wide range of information.</a:t>
            </a:r>
            <a:endParaRPr lang="en-US" sz="2000"/>
          </a:p>
          <a:p>
            <a:pPr marL="342900" indent="-342900">
              <a:lnSpc>
                <a:spcPct val="95000"/>
              </a:lnSpc>
              <a:buFont typeface="Arial" panose="020B0604020202020204" pitchFamily="34" charset="0"/>
              <a:buChar char="•"/>
            </a:pPr>
            <a:r>
              <a:rPr lang="en-US" sz="2000" dirty="0">
                <a:latin typeface="Source Sans Pro"/>
              </a:rPr>
              <a:t>They rely on good reporting from the entity and are assisted by monitoring departments as their agents .</a:t>
            </a:r>
            <a:endParaRPr lang="en-US" sz="2000"/>
          </a:p>
          <a:p>
            <a:pPr marL="342900" indent="-342900">
              <a:lnSpc>
                <a:spcPct val="95000"/>
              </a:lnSpc>
              <a:buFont typeface="Arial" panose="020B0604020202020204" pitchFamily="34" charset="0"/>
              <a:buChar char="•"/>
            </a:pPr>
            <a:r>
              <a:rPr lang="en-US" sz="2000" dirty="0">
                <a:latin typeface="Source Sans Pro"/>
              </a:rPr>
              <a:t>Ministers are able to formally review a Crown entity’s operations and performance at any time (s.27 of the CEA).</a:t>
            </a:r>
            <a:endParaRPr lang="en-US" sz="2000"/>
          </a:p>
          <a:p>
            <a:endParaRPr lang="en-NZ" sz="2000"/>
          </a:p>
        </p:txBody>
      </p:sp>
    </p:spTree>
    <p:extLst>
      <p:ext uri="{BB962C8B-B14F-4D97-AF65-F5344CB8AC3E}">
        <p14:creationId xmlns:p14="http://schemas.microsoft.com/office/powerpoint/2010/main" val="1318251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TKMNZ-320376015-697531</_dlc_DocId>
    <_dlc_DocIdUrl xmlns="12165527-d881-4234-97f9-ee139a3f0c31">
      <Url>https://sscnz.sharepoint.com/sites/sscdms/70757/_layouts/15/DocIdRedir.aspx?ID=TKMNZ-320376015-697531</Url>
      <Description>TKMNZ-320376015-697531</Description>
    </_dlc_DocIdUrl>
  </documentManagement>
</p:properties>
</file>

<file path=customXml/itemProps1.xml><?xml version="1.0" encoding="utf-8"?>
<ds:datastoreItem xmlns:ds="http://schemas.openxmlformats.org/officeDocument/2006/customXml" ds:itemID="{CEF3CFA9-89D0-4B5D-836D-16ED506444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23C45-C0AC-44E5-85A1-C572CAB7C378}">
  <ds:schemaRefs>
    <ds:schemaRef ds:uri="http://schemas.microsoft.com/sharepoint/events"/>
  </ds:schemaRefs>
</ds:datastoreItem>
</file>

<file path=customXml/itemProps3.xml><?xml version="1.0" encoding="utf-8"?>
<ds:datastoreItem xmlns:ds="http://schemas.openxmlformats.org/officeDocument/2006/customXml" ds:itemID="{975BBCA2-D389-4B7A-A906-3D9DAC9F37B2}">
  <ds:schemaRefs>
    <ds:schemaRef ds:uri="http://schemas.microsoft.com/sharepoint/v3/contenttype/forms"/>
  </ds:schemaRefs>
</ds:datastoreItem>
</file>

<file path=customXml/itemProps4.xml><?xml version="1.0" encoding="utf-8"?>
<ds:datastoreItem xmlns:ds="http://schemas.openxmlformats.org/officeDocument/2006/customXml" ds:itemID="{E4F2D222-F8F0-405E-A538-7683F32D8E52}">
  <ds:schemaRefs>
    <ds:schemaRef ds:uri="http://schemas.microsoft.com/office/2006/metadata/properties"/>
    <ds:schemaRef ds:uri="http://schemas.openxmlformats.org/package/2006/metadata/core-properties"/>
    <ds:schemaRef ds:uri="http://schemas.microsoft.com/office/2006/documentManagement/types"/>
    <ds:schemaRef ds:uri="b28f2803-99d4-4f13-820e-7b15efeeb991"/>
    <ds:schemaRef ds:uri="http://purl.org/dc/elements/1.1/"/>
    <ds:schemaRef ds:uri="http://www.w3.org/XML/1998/namespace"/>
    <ds:schemaRef ds:uri="http://purl.org/dc/dcmitype/"/>
    <ds:schemaRef ds:uri="http://purl.org/dc/terms/"/>
    <ds:schemaRef ds:uri="http://schemas.microsoft.com/office/infopath/2007/PartnerControls"/>
    <ds:schemaRef ds:uri="12165527-d881-4234-97f9-ee139a3f0c31"/>
  </ds:schemaRefs>
</ds:datastoreItem>
</file>

<file path=docProps/app.xml><?xml version="1.0" encoding="utf-8"?>
<Properties xmlns="http://schemas.openxmlformats.org/officeDocument/2006/extended-properties" xmlns:vt="http://schemas.openxmlformats.org/officeDocument/2006/docPropsVTypes">
  <TotalTime>7</TotalTime>
  <Words>2572</Words>
  <Application>Microsoft Office PowerPoint</Application>
  <PresentationFormat>Widescreen</PresentationFormat>
  <Paragraphs>151</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Source Sans Pro</vt:lpstr>
      <vt:lpstr>Wingdings</vt:lpstr>
      <vt:lpstr>Office Theme</vt:lpstr>
      <vt:lpstr>Ministers influence Crown entities in different ways</vt:lpstr>
      <vt:lpstr>… by appointing and maintaining a  strong and effective board</vt:lpstr>
      <vt:lpstr>…. by participating in ongoing dialogue and engagement with entities through:</vt:lpstr>
      <vt:lpstr>By participating in the strategic planning and performance cycle</vt:lpstr>
      <vt:lpstr>Continuous improvement: the strategic planning and performance cycle</vt:lpstr>
      <vt:lpstr>Minister’s exert influence through the range of formal strategic direction-setting processes, such as:</vt:lpstr>
      <vt:lpstr>(2) The Statement of Intent (SOI)</vt:lpstr>
      <vt:lpstr>… through a range of other processes and agreements such as:</vt:lpstr>
      <vt:lpstr>… by monitoring Crown entity performance</vt:lpstr>
      <vt:lpstr>Ministers have powers to direct some Crown entities</vt:lpstr>
      <vt:lpstr>Ministers have many levers to get the performance they want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Ministers influence Crown entities in different ways</dc:title>
  <dc:creator>Sophie Bird</dc:creator>
  <cp:lastModifiedBy>Sophie Bird</cp:lastModifiedBy>
  <cp:revision>1</cp:revision>
  <dcterms:created xsi:type="dcterms:W3CDTF">2022-10-03T01:48:50Z</dcterms:created>
  <dcterms:modified xsi:type="dcterms:W3CDTF">2022-10-03T01:56:21Z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_dlc_DocIdItemGuid">
    <vt:lpwstr>8c2f1235-fcae-4b0f-beeb-9100345a36e2</vt:lpwstr>
  </property>
</Properties>
</file>