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3"/>
  </p:notesMasterIdLst>
  <p:sldIdLst>
    <p:sldId id="296" r:id="rId6"/>
    <p:sldId id="297" r:id="rId7"/>
    <p:sldId id="289" r:id="rId8"/>
    <p:sldId id="263" r:id="rId9"/>
    <p:sldId id="299" r:id="rId10"/>
    <p:sldId id="300" r:id="rId11"/>
    <p:sldId id="30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2B0B2C-A262-48BF-ABFE-3AE8CFB7744C}" type="datetimeFigureOut">
              <a:rPr lang="en-NZ" smtClean="0"/>
              <a:t>3/10/2022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A86C7-4CDE-4C41-A925-9E5F19A060D1}" type="slidenum">
              <a:rPr lang="en-NZ" smtClean="0"/>
              <a:t>‹#›</a:t>
            </a:fld>
            <a:endParaRPr lang="en-NZ"/>
          </a:p>
        </p:txBody>
      </p:sp>
    </p:spTree>
    <p:extLst>
      <p:ext uri="{BB962C8B-B14F-4D97-AF65-F5344CB8AC3E}">
        <p14:creationId xmlns:p14="http://schemas.microsoft.com/office/powerpoint/2010/main" val="1043139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publicservice.govt.nz/resources/officials-and-select-committees-2007/"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parliament.nz/en/pb/order-paper-questions/order-paper/"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a:t>
            </a:fld>
            <a:endParaRPr lang="en-NZ"/>
          </a:p>
        </p:txBody>
      </p:sp>
    </p:spTree>
    <p:extLst>
      <p:ext uri="{BB962C8B-B14F-4D97-AF65-F5344CB8AC3E}">
        <p14:creationId xmlns:p14="http://schemas.microsoft.com/office/powerpoint/2010/main" val="3417833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dirty="0"/>
              <a:t>These points are expanded on in</a:t>
            </a:r>
            <a:r>
              <a:rPr lang="en-NZ" sz="1200" baseline="0" dirty="0"/>
              <a:t> module 6 of these slides</a:t>
            </a:r>
            <a:endParaRPr lang="en-GB" sz="1200" dirty="0"/>
          </a:p>
          <a:p>
            <a:endParaRPr lang="en-NZ" dirty="0"/>
          </a:p>
        </p:txBody>
      </p:sp>
      <p:sp>
        <p:nvSpPr>
          <p:cNvPr id="4" name="Slide Number Placeholder 3"/>
          <p:cNvSpPr>
            <a:spLocks noGrp="1"/>
          </p:cNvSpPr>
          <p:nvPr>
            <p:ph type="sldNum" sz="quarter" idx="5"/>
          </p:nvPr>
        </p:nvSpPr>
        <p:spPr/>
        <p:txBody>
          <a:bodyPr/>
          <a:lstStyle/>
          <a:p>
            <a:fld id="{3B266993-375F-48B6-8DD0-BAB5B05FD4A7}" type="slidenum">
              <a:rPr lang="en-NZ" smtClean="0"/>
              <a:t>2</a:t>
            </a:fld>
            <a:endParaRPr lang="en-NZ"/>
          </a:p>
        </p:txBody>
      </p:sp>
    </p:spTree>
    <p:extLst>
      <p:ext uri="{BB962C8B-B14F-4D97-AF65-F5344CB8AC3E}">
        <p14:creationId xmlns:p14="http://schemas.microsoft.com/office/powerpoint/2010/main" val="4137169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3</a:t>
            </a:fld>
            <a:endParaRPr lang="en-NZ"/>
          </a:p>
        </p:txBody>
      </p:sp>
    </p:spTree>
    <p:extLst>
      <p:ext uri="{BB962C8B-B14F-4D97-AF65-F5344CB8AC3E}">
        <p14:creationId xmlns:p14="http://schemas.microsoft.com/office/powerpoint/2010/main" val="3557102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4175" y="620713"/>
            <a:ext cx="4078288" cy="2293937"/>
          </a:xfrm>
        </p:spPr>
      </p:sp>
      <p:sp>
        <p:nvSpPr>
          <p:cNvPr id="3" name="Notes Placeholder 2"/>
          <p:cNvSpPr>
            <a:spLocks noGrp="1"/>
          </p:cNvSpPr>
          <p:nvPr>
            <p:ph type="body" idx="1"/>
          </p:nvPr>
        </p:nvSpPr>
        <p:spPr>
          <a:xfrm>
            <a:off x="374227" y="2998305"/>
            <a:ext cx="9178183" cy="2676585"/>
          </a:xfrm>
        </p:spPr>
        <p:txBody>
          <a:bodyPr/>
          <a:lstStyle/>
          <a:p>
            <a:pPr>
              <a:lnSpc>
                <a:spcPct val="80000"/>
              </a:lnSpc>
              <a:spcBef>
                <a:spcPts val="600"/>
              </a:spcBef>
            </a:pPr>
            <a:r>
              <a:rPr lang="en-US" sz="1000" dirty="0">
                <a:latin typeface="Source Sans Pro" panose="020B0503030403020204" pitchFamily="34" charset="0"/>
                <a:ea typeface="Source Sans Pro" panose="020B0503030403020204" pitchFamily="34" charset="0"/>
              </a:rPr>
              <a:t>Guidance on the relationship between Officials (which includes board members and Crown entity staff) and Select Committees can be found at: </a:t>
            </a:r>
            <a:r>
              <a:rPr lang="en-US" sz="1000" dirty="0">
                <a:latin typeface="Source Sans Pro" panose="020B0503030403020204" pitchFamily="34" charset="0"/>
                <a:ea typeface="Source Sans Pro" panose="020B0503030403020204" pitchFamily="34" charset="0"/>
                <a:hlinkClick r:id="rId3"/>
              </a:rPr>
              <a:t>Officials and Select Committees - Guidelines | Te Kawa </a:t>
            </a:r>
            <a:r>
              <a:rPr lang="en-US" sz="1000" dirty="0" err="1">
                <a:latin typeface="Source Sans Pro" panose="020B0503030403020204" pitchFamily="34" charset="0"/>
                <a:ea typeface="Source Sans Pro" panose="020B0503030403020204" pitchFamily="34" charset="0"/>
                <a:hlinkClick r:id="rId3"/>
              </a:rPr>
              <a:t>Mataaho</a:t>
            </a:r>
            <a:r>
              <a:rPr lang="en-US" sz="1000" dirty="0">
                <a:latin typeface="Source Sans Pro" panose="020B0503030403020204" pitchFamily="34" charset="0"/>
                <a:ea typeface="Source Sans Pro" panose="020B0503030403020204" pitchFamily="34" charset="0"/>
                <a:hlinkClick r:id="rId3"/>
              </a:rPr>
              <a:t> Public Service Commission</a:t>
            </a:r>
            <a:r>
              <a:rPr lang="en-US" sz="1000" dirty="0">
                <a:latin typeface="Source Sans Pro" panose="020B0503030403020204" pitchFamily="34" charset="0"/>
                <a:ea typeface="Source Sans Pro" panose="020B0503030403020204" pitchFamily="34" charset="0"/>
              </a:rPr>
              <a:t> [the term ‘witness’ is a parliamentary term in the Guidelines and in Standing Orders]</a:t>
            </a:r>
            <a:endParaRPr lang="en-NZ" sz="1000" u="sng" dirty="0">
              <a:latin typeface="Source Sans Pro" panose="020B0503030403020204" pitchFamily="34" charset="0"/>
              <a:ea typeface="Source Sans Pro" panose="020B0503030403020204" pitchFamily="34" charset="0"/>
            </a:endParaRPr>
          </a:p>
          <a:p>
            <a:pPr>
              <a:lnSpc>
                <a:spcPct val="80000"/>
              </a:lnSpc>
              <a:spcBef>
                <a:spcPts val="1200"/>
              </a:spcBef>
            </a:pPr>
            <a:r>
              <a:rPr lang="en-US" sz="1000" dirty="0">
                <a:latin typeface="Source Sans Pro" panose="020B0503030403020204" pitchFamily="34" charset="0"/>
                <a:ea typeface="Source Sans Pro" panose="020B0503030403020204" pitchFamily="34" charset="0"/>
              </a:rPr>
              <a:t>A Crown entity may be required to appear before a Select Committee:</a:t>
            </a:r>
          </a:p>
          <a:p>
            <a:pPr marL="180975" indent="-180975">
              <a:lnSpc>
                <a:spcPct val="80000"/>
              </a:lnSpc>
              <a:buFont typeface="Arial" pitchFamily="34" charset="0"/>
              <a:buChar char="•"/>
            </a:pPr>
            <a:r>
              <a:rPr lang="en-GB" sz="1000" dirty="0">
                <a:latin typeface="Source Sans Pro" panose="020B0503030403020204" pitchFamily="34" charset="0"/>
                <a:ea typeface="Source Sans Pro" panose="020B0503030403020204" pitchFamily="34" charset="0"/>
              </a:rPr>
              <a:t> to advise a Select Committee on legislation under formation</a:t>
            </a:r>
          </a:p>
          <a:p>
            <a:pPr marL="180975" indent="-180975">
              <a:lnSpc>
                <a:spcPct val="80000"/>
              </a:lnSpc>
              <a:buFont typeface="Arial" pitchFamily="34" charset="0"/>
              <a:buChar char="•"/>
            </a:pPr>
            <a:r>
              <a:rPr lang="en-GB" sz="1000" dirty="0">
                <a:latin typeface="Source Sans Pro" panose="020B0503030403020204" pitchFamily="34" charset="0"/>
                <a:ea typeface="Source Sans Pro" panose="020B0503030403020204" pitchFamily="34" charset="0"/>
              </a:rPr>
              <a:t> to make a submission on a bill as a witness</a:t>
            </a:r>
          </a:p>
          <a:p>
            <a:pPr marL="180975" indent="-180975">
              <a:lnSpc>
                <a:spcPct val="80000"/>
              </a:lnSpc>
              <a:buFont typeface="Arial" pitchFamily="34" charset="0"/>
              <a:buChar char="•"/>
            </a:pPr>
            <a:r>
              <a:rPr lang="en-GB" sz="1000" dirty="0">
                <a:latin typeface="Source Sans Pro" panose="020B0503030403020204" pitchFamily="34" charset="0"/>
                <a:ea typeface="Source Sans Pro" panose="020B0503030403020204" pitchFamily="34" charset="0"/>
              </a:rPr>
              <a:t> for a financial review (before the Finance &amp; Expenditure Committee)</a:t>
            </a:r>
          </a:p>
          <a:p>
            <a:pPr marL="180975" indent="-180975">
              <a:lnSpc>
                <a:spcPct val="80000"/>
              </a:lnSpc>
              <a:buFont typeface="Arial" pitchFamily="34" charset="0"/>
              <a:buChar char="•"/>
            </a:pPr>
            <a:r>
              <a:rPr lang="en-GB" sz="1000" dirty="0">
                <a:latin typeface="Source Sans Pro" panose="020B0503030403020204" pitchFamily="34" charset="0"/>
                <a:ea typeface="Source Sans Pro" panose="020B0503030403020204" pitchFamily="34" charset="0"/>
              </a:rPr>
              <a:t>to answer questions in relation to issues that have become controversial.</a:t>
            </a:r>
          </a:p>
          <a:p>
            <a:pPr>
              <a:lnSpc>
                <a:spcPct val="80000"/>
              </a:lnSpc>
              <a:spcBef>
                <a:spcPts val="1200"/>
              </a:spcBef>
            </a:pPr>
            <a:r>
              <a:rPr lang="en-GB" sz="1000" dirty="0">
                <a:latin typeface="Source Sans Pro" panose="020B0503030403020204" pitchFamily="34" charset="0"/>
                <a:ea typeface="Source Sans Pro" panose="020B0503030403020204" pitchFamily="34" charset="0"/>
              </a:rPr>
              <a:t>Crown entities</a:t>
            </a:r>
            <a:r>
              <a:rPr lang="en-AU" sz="1000" dirty="0">
                <a:latin typeface="Source Sans Pro" panose="020B0503030403020204" pitchFamily="34" charset="0"/>
                <a:ea typeface="Source Sans Pro" panose="020B0503030403020204" pitchFamily="34" charset="0"/>
              </a:rPr>
              <a:t> should view financial reviews as opportunities, for example, to emphasise the importance of what they do. </a:t>
            </a:r>
            <a:r>
              <a:rPr lang="en-US" sz="1000" dirty="0">
                <a:latin typeface="Source Sans Pro" panose="020B0503030403020204" pitchFamily="34" charset="0"/>
                <a:ea typeface="Source Sans Pro" panose="020B0503030403020204" pitchFamily="34" charset="0"/>
              </a:rPr>
              <a:t>Ministers expect Crown entities to be open and forthright in their dealings with Select Committees. An entity should raise with the Select Committee any concerns about providing information to it, rather than refusing to provide the information.</a:t>
            </a:r>
          </a:p>
          <a:p>
            <a:pPr>
              <a:lnSpc>
                <a:spcPct val="80000"/>
              </a:lnSpc>
              <a:spcBef>
                <a:spcPts val="1200"/>
              </a:spcBef>
            </a:pPr>
            <a:r>
              <a:rPr lang="en-US" sz="1000" dirty="0">
                <a:latin typeface="Source Sans Pro" panose="020B0503030403020204" pitchFamily="34" charset="0"/>
                <a:ea typeface="Source Sans Pro" panose="020B0503030403020204" pitchFamily="34" charset="0"/>
              </a:rPr>
              <a:t>Various ‘protections’ are available to those appearing before Select Committees, so they can speak openly without fear of sanctions being taken by their employer.  </a:t>
            </a:r>
            <a:r>
              <a:rPr lang="en-NZ" sz="1000" dirty="0">
                <a:latin typeface="Source Sans Pro" panose="020B0503030403020204" pitchFamily="34" charset="0"/>
                <a:ea typeface="Source Sans Pro" panose="020B0503030403020204" pitchFamily="34" charset="0"/>
              </a:rPr>
              <a:t>Crown entities may only come under scrutiny in the Review of Estimates process if they receive funding via appropriation, which most - but not all - entities do. </a:t>
            </a:r>
          </a:p>
          <a:p>
            <a:pPr>
              <a:lnSpc>
                <a:spcPct val="80000"/>
              </a:lnSpc>
              <a:spcBef>
                <a:spcPts val="1200"/>
              </a:spcBef>
            </a:pPr>
            <a:r>
              <a:rPr lang="en-NZ" sz="1000" dirty="0">
                <a:latin typeface="Source Sans Pro" panose="020B0503030403020204" pitchFamily="34" charset="0"/>
                <a:ea typeface="Source Sans Pro" panose="020B0503030403020204" pitchFamily="34" charset="0"/>
              </a:rPr>
              <a:t>The responsible Minister attends the hearing, with support from senior departmental officials, if required. The Minister may be asked questions on an entity’s intended funding, expenditure and planned performance.  The Minister (and the monitoring department) need to take care when answering these questions that they are representing the entity correctly.  Select Committee members may not be familiar with the nuances around different types of entity and therefore may ask questions that should be directed to the entity itself. The committee usually sends a series of written questions for answering prior to the appearance by the Minister.  In addition, following the hearing there maybe additional questions that must be responded to, usually within a fortnight.</a:t>
            </a:r>
          </a:p>
          <a:p>
            <a:pPr>
              <a:lnSpc>
                <a:spcPct val="80000"/>
              </a:lnSpc>
              <a:spcBef>
                <a:spcPts val="1200"/>
              </a:spcBef>
            </a:pPr>
            <a:r>
              <a:rPr lang="en-US" sz="1000" b="1" dirty="0">
                <a:latin typeface="Source Sans Pro" panose="020B0503030403020204" pitchFamily="34" charset="0"/>
                <a:ea typeface="Source Sans Pro" panose="020B0503030403020204" pitchFamily="34" charset="0"/>
              </a:rPr>
              <a:t>Financial Review</a:t>
            </a:r>
            <a:r>
              <a:rPr lang="en-US" sz="1000" dirty="0">
                <a:latin typeface="Source Sans Pro" panose="020B0503030403020204" pitchFamily="34" charset="0"/>
                <a:ea typeface="Source Sans Pro" panose="020B0503030403020204" pitchFamily="34" charset="0"/>
              </a:rPr>
              <a:t> – the Financial Review looks at the government’s actual expenditure and performance through examination of individual state sector </a:t>
            </a:r>
            <a:r>
              <a:rPr lang="en-US" sz="1000" dirty="0" err="1">
                <a:latin typeface="Source Sans Pro" panose="020B0503030403020204" pitchFamily="34" charset="0"/>
                <a:ea typeface="Source Sans Pro" panose="020B0503030403020204" pitchFamily="34" charset="0"/>
              </a:rPr>
              <a:t>organisational</a:t>
            </a:r>
            <a:r>
              <a:rPr lang="en-US" sz="1000" dirty="0">
                <a:latin typeface="Source Sans Pro" panose="020B0503030403020204" pitchFamily="34" charset="0"/>
                <a:ea typeface="Source Sans Pro" panose="020B0503030403020204" pitchFamily="34" charset="0"/>
              </a:rPr>
              <a:t> performance.  This includes all Crown entities, whether funded by appropriation or not.  The financial review is undertaken by the relevant select committee.  The key documents they look at are the annual report (actual results) and Statement of Intent (intentions).  The committee may send written questions to the entity for answering prior to the entity appearing before the committee.  Crown entities appear before the committee on their own right.  It up to the chair to decide who from the entity will attend</a:t>
            </a:r>
            <a:endParaRPr lang="en-NZ" sz="1000" dirty="0"/>
          </a:p>
        </p:txBody>
      </p:sp>
      <p:sp>
        <p:nvSpPr>
          <p:cNvPr id="4" name="Slide Number Placeholder 3"/>
          <p:cNvSpPr>
            <a:spLocks noGrp="1"/>
          </p:cNvSpPr>
          <p:nvPr>
            <p:ph type="sldNum" sz="quarter" idx="5"/>
          </p:nvPr>
        </p:nvSpPr>
        <p:spPr/>
        <p:txBody>
          <a:bodyPr/>
          <a:lstStyle/>
          <a:p>
            <a:fld id="{3B266993-375F-48B6-8DD0-BAB5B05FD4A7}" type="slidenum">
              <a:rPr lang="en-NZ" smtClean="0"/>
              <a:t>4</a:t>
            </a:fld>
            <a:endParaRPr lang="en-NZ"/>
          </a:p>
        </p:txBody>
      </p:sp>
    </p:spTree>
    <p:extLst>
      <p:ext uri="{BB962C8B-B14F-4D97-AF65-F5344CB8AC3E}">
        <p14:creationId xmlns:p14="http://schemas.microsoft.com/office/powerpoint/2010/main" val="470939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US" sz="1100"/>
              <a:t>A Crown entity that wishes (or is invited) to make a submission to a Select Committee on any matter should discuss the matter first with their responsible Minister. An entity with statutory responsibility to act independently should keep its Minister advised of any engagement with Select Committees</a:t>
            </a:r>
          </a:p>
          <a:p>
            <a:pPr>
              <a:spcBef>
                <a:spcPts val="1200"/>
              </a:spcBef>
            </a:pPr>
            <a:r>
              <a:rPr lang="en-GB" sz="1100"/>
              <a:t>It is usual to get Ministerial clearance to answers to questions that are asked by a Select Committee in advance of or arising from appearance at a committee meeting.</a:t>
            </a:r>
          </a:p>
          <a:p>
            <a:pPr>
              <a:spcBef>
                <a:spcPts val="1200"/>
              </a:spcBef>
            </a:pPr>
            <a:r>
              <a:rPr lang="en-NZ" sz="1100"/>
              <a:t>Officials appearing before Select Committees have substantial protections available to them, so they may speak openly without fear of sanctions being taken by their employer for doing so. However, t</a:t>
            </a:r>
            <a:r>
              <a:rPr lang="en-GB" sz="1100"/>
              <a:t>he absolute nature of Parliamentary privilege do not give officials leeway to ignore the processes and expectations for their conduct. For example, an official who appears before a select committee on behalf of a Crown entity, but who flouts the law and conventions of accountability, can expect there may be a resulting loss of confidence in him or her. </a:t>
            </a:r>
          </a:p>
          <a:p>
            <a:pPr>
              <a:spcBef>
                <a:spcPts val="1200"/>
              </a:spcBef>
            </a:pPr>
            <a:r>
              <a:rPr lang="en-GB" sz="1100"/>
              <a:t>Board members and entity staff have the right to make submissions to, and appear as witnesses before, select committees. But they should be careful that their attendance in a personal capacity is consistent with their professional obligations to the Government of the day. In particular, officials should:</a:t>
            </a:r>
          </a:p>
          <a:p>
            <a:pPr marL="180975" indent="-180975">
              <a:buFontTx/>
              <a:buChar char="•"/>
            </a:pPr>
            <a:r>
              <a:rPr lang="en-GB" sz="1100"/>
              <a:t>make it clear to the committee that they appear in a private capacity; </a:t>
            </a:r>
          </a:p>
          <a:p>
            <a:pPr marL="180975" indent="-180975">
              <a:buFontTx/>
              <a:buChar char="•"/>
            </a:pPr>
            <a:r>
              <a:rPr lang="en-GB" sz="1100"/>
              <a:t>avoid commenting on policy issues related to their own department or agency, or with which they have been professionally associated; and </a:t>
            </a:r>
          </a:p>
          <a:p>
            <a:pPr marL="180975" indent="-180975">
              <a:buFontTx/>
              <a:buChar char="•"/>
            </a:pPr>
            <a:r>
              <a:rPr lang="en-GB" sz="1100"/>
              <a:t>advise their chief executive, or chairperson of the board, that they will be attending.</a:t>
            </a:r>
          </a:p>
          <a:p>
            <a:endParaRPr lang="en-NZ" sz="1100"/>
          </a:p>
        </p:txBody>
      </p:sp>
      <p:sp>
        <p:nvSpPr>
          <p:cNvPr id="4" name="Slide Number Placeholder 3"/>
          <p:cNvSpPr>
            <a:spLocks noGrp="1"/>
          </p:cNvSpPr>
          <p:nvPr>
            <p:ph type="sldNum" sz="quarter" idx="5"/>
          </p:nvPr>
        </p:nvSpPr>
        <p:spPr/>
        <p:txBody>
          <a:bodyPr/>
          <a:lstStyle/>
          <a:p>
            <a:fld id="{3B266993-375F-48B6-8DD0-BAB5B05FD4A7}" type="slidenum">
              <a:rPr lang="en-NZ" smtClean="0"/>
              <a:t>5</a:t>
            </a:fld>
            <a:endParaRPr lang="en-NZ"/>
          </a:p>
        </p:txBody>
      </p:sp>
    </p:spTree>
    <p:extLst>
      <p:ext uri="{BB962C8B-B14F-4D97-AF65-F5344CB8AC3E}">
        <p14:creationId xmlns:p14="http://schemas.microsoft.com/office/powerpoint/2010/main" val="504193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US">
                <a:latin typeface="Source Sans Pro" panose="020B0503030403020204" pitchFamily="34" charset="0"/>
                <a:ea typeface="Source Sans Pro" panose="020B0503030403020204" pitchFamily="34" charset="0"/>
              </a:rPr>
              <a:t>Timelines can be very tight (just 2-3 hours in relation to oral Parliamentary Questions), which has the potential to cause tension between entities’ staff, the monitoring departments and Ministers offices: Therefore, communication channels must work well and fast. </a:t>
            </a:r>
          </a:p>
          <a:p>
            <a:pPr>
              <a:spcBef>
                <a:spcPts val="1200"/>
              </a:spcBef>
            </a:pPr>
            <a:r>
              <a:rPr lang="en-US">
                <a:latin typeface="Source Sans Pro" panose="020B0503030403020204" pitchFamily="34" charset="0"/>
                <a:ea typeface="Source Sans Pro" panose="020B0503030403020204" pitchFamily="34" charset="0"/>
              </a:rPr>
              <a:t>Absolute accuracy is required, to avoid any risk of a Minister inadvertently ‘misleading the House’.</a:t>
            </a:r>
          </a:p>
          <a:p>
            <a:pPr>
              <a:spcBef>
                <a:spcPts val="1200"/>
              </a:spcBef>
            </a:pPr>
            <a:r>
              <a:rPr lang="en-US">
                <a:latin typeface="Source Sans Pro" panose="020B0503030403020204" pitchFamily="34" charset="0"/>
                <a:ea typeface="Source Sans Pro" panose="020B0503030403020204" pitchFamily="34" charset="0"/>
              </a:rPr>
              <a:t>Entities should track PQs and other similar enquiries to identify current and forthcoming issues.</a:t>
            </a:r>
          </a:p>
          <a:p>
            <a:pPr>
              <a:spcBef>
                <a:spcPts val="1200"/>
              </a:spcBef>
            </a:pPr>
            <a:r>
              <a:rPr lang="en-US">
                <a:latin typeface="Source Sans Pro" panose="020B0503030403020204" pitchFamily="34" charset="0"/>
                <a:ea typeface="Source Sans Pro" panose="020B0503030403020204" pitchFamily="34" charset="0"/>
              </a:rPr>
              <a:t>A good source of information on parliamentary business is the Order Paper: </a:t>
            </a:r>
            <a:r>
              <a:rPr lang="en-US">
                <a:latin typeface="Source Sans Pro" panose="020B0503030403020204" pitchFamily="34" charset="0"/>
                <a:ea typeface="Source Sans Pro" panose="020B0503030403020204" pitchFamily="34" charset="0"/>
                <a:hlinkClick r:id="rId3"/>
              </a:rPr>
              <a:t>Order Paper - New Zealand Parliament (www.parliament.nz)</a:t>
            </a:r>
            <a:endParaRPr lang="en-US">
              <a:latin typeface="Source Sans Pro" panose="020B0503030403020204" pitchFamily="34" charset="0"/>
              <a:ea typeface="Source Sans Pro" panose="020B0503030403020204" pitchFamily="34" charset="0"/>
            </a:endParaRP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6</a:t>
            </a:fld>
            <a:endParaRPr lang="en-NZ"/>
          </a:p>
        </p:txBody>
      </p:sp>
    </p:spTree>
    <p:extLst>
      <p:ext uri="{BB962C8B-B14F-4D97-AF65-F5344CB8AC3E}">
        <p14:creationId xmlns:p14="http://schemas.microsoft.com/office/powerpoint/2010/main" val="269214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The Auditor General is an Officer of Parliament and audits financial and service performance in relation to</a:t>
            </a:r>
            <a:r>
              <a:rPr lang="en-US" sz="1200" baseline="0"/>
              <a:t> </a:t>
            </a:r>
            <a:r>
              <a:rPr lang="en-US" sz="1200"/>
              <a:t>effective, efficient and appropriate use of public</a:t>
            </a:r>
            <a:r>
              <a:rPr lang="en-US" sz="1200" baseline="0"/>
              <a:t> funds, and accurate reporting of that performance.</a:t>
            </a:r>
            <a:endParaRPr lang="en-US" sz="1200"/>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7</a:t>
            </a:fld>
            <a:endParaRPr lang="en-NZ"/>
          </a:p>
        </p:txBody>
      </p:sp>
    </p:spTree>
    <p:extLst>
      <p:ext uri="{BB962C8B-B14F-4D97-AF65-F5344CB8AC3E}">
        <p14:creationId xmlns:p14="http://schemas.microsoft.com/office/powerpoint/2010/main" val="4059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C9726-0D3D-07EC-24F5-F0E4774D00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9EE5E4A8-ADA2-3AA6-D758-8C51D942EE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6C126EE9-3B73-6491-A149-DB4048CD3128}"/>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5" name="Footer Placeholder 4">
            <a:extLst>
              <a:ext uri="{FF2B5EF4-FFF2-40B4-BE49-F238E27FC236}">
                <a16:creationId xmlns:a16="http://schemas.microsoft.com/office/drawing/2014/main" id="{3B591F4B-F405-60F5-9144-B7F0CBD5989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89F389D-7766-3BAC-170C-DFF52E4B69E6}"/>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354907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A80E5-9A08-4BB8-F0BB-0DABA6C56332}"/>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3D124657-5314-49AA-1ECB-88522BB43C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08F32D2-CB3B-4863-9734-C0E49BF983F1}"/>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5" name="Footer Placeholder 4">
            <a:extLst>
              <a:ext uri="{FF2B5EF4-FFF2-40B4-BE49-F238E27FC236}">
                <a16:creationId xmlns:a16="http://schemas.microsoft.com/office/drawing/2014/main" id="{7D6E9220-261D-5499-3BD8-621E1C46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1DC4CA8-760A-A33F-187F-8161E871296F}"/>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180580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3D619C-FC44-679E-EB45-B536A110B8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F41EA83D-2A0B-AAFD-1088-F3AA1E5B4E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7F9DFC4-54DE-80E9-4836-5558A62C3426}"/>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5" name="Footer Placeholder 4">
            <a:extLst>
              <a:ext uri="{FF2B5EF4-FFF2-40B4-BE49-F238E27FC236}">
                <a16:creationId xmlns:a16="http://schemas.microsoft.com/office/drawing/2014/main" id="{597C80B8-E649-FCD5-D3B7-6660AF311AF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844C1F2-59C3-5AE1-8C32-C120A146F61F}"/>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2503981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1">
    <p:spTree>
      <p:nvGrpSpPr>
        <p:cNvPr id="1" name=""/>
        <p:cNvGrpSpPr/>
        <p:nvPr/>
      </p:nvGrpSpPr>
      <p:grpSpPr>
        <a:xfrm>
          <a:off x="0" y="0"/>
          <a:ext cx="0" cy="0"/>
          <a:chOff x="0" y="0"/>
          <a:chExt cx="0" cy="0"/>
        </a:xfrm>
      </p:grpSpPr>
      <p:pic>
        <p:nvPicPr>
          <p:cNvPr id="8" name="Picture 7" descr="Background pattern, logo, company name&#10;&#10;Description automatically generated">
            <a:extLst>
              <a:ext uri="{FF2B5EF4-FFF2-40B4-BE49-F238E27FC236}">
                <a16:creationId xmlns:a16="http://schemas.microsoft.com/office/drawing/2014/main" id="{D8EE877A-59D4-440F-8BC7-2D5CB07F1D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itle 1">
            <a:extLst>
              <a:ext uri="{FF2B5EF4-FFF2-40B4-BE49-F238E27FC236}">
                <a16:creationId xmlns:a16="http://schemas.microsoft.com/office/drawing/2014/main" id="{C686E6B6-5055-4A6C-A8A5-5CC07E5C713D}"/>
              </a:ext>
            </a:extLst>
          </p:cNvPr>
          <p:cNvSpPr>
            <a:spLocks noGrp="1"/>
          </p:cNvSpPr>
          <p:nvPr>
            <p:ph type="title" hasCustomPrompt="1"/>
          </p:nvPr>
        </p:nvSpPr>
        <p:spPr>
          <a:xfrm>
            <a:off x="838200" y="3429000"/>
            <a:ext cx="10515600" cy="593515"/>
          </a:xfrm>
          <a:prstGeom prst="rect">
            <a:avLst/>
          </a:prstGeom>
        </p:spPr>
        <p:txBody>
          <a:bodyPr anchor="b"/>
          <a:lstStyle>
            <a:lvl1pPr algn="ctr">
              <a:defRPr sz="2800">
                <a:solidFill>
                  <a:schemeClr val="bg1"/>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2285442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53E9ECFB-5815-4AA8-81CF-29F5B2E549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34050"/>
            <a:ext cx="12192000" cy="1123950"/>
          </a:xfrm>
          <a:prstGeom prst="rect">
            <a:avLst/>
          </a:prstGeom>
        </p:spPr>
      </p:pic>
    </p:spTree>
    <p:extLst>
      <p:ext uri="{BB962C8B-B14F-4D97-AF65-F5344CB8AC3E}">
        <p14:creationId xmlns:p14="http://schemas.microsoft.com/office/powerpoint/2010/main" val="1982477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blank o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5F653CA-8927-4C4E-AC56-61BFDC2A31F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4" name="Text Placeholder 2">
            <a:extLst>
              <a:ext uri="{FF2B5EF4-FFF2-40B4-BE49-F238E27FC236}">
                <a16:creationId xmlns:a16="http://schemas.microsoft.com/office/drawing/2014/main" id="{3C56A3BE-2E14-401C-91D9-2E418E3C3968}"/>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36348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Slide option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53A2815-0353-483D-A774-E0D05458F31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8" name="Text Placeholder 2">
            <a:extLst>
              <a:ext uri="{FF2B5EF4-FFF2-40B4-BE49-F238E27FC236}">
                <a16:creationId xmlns:a16="http://schemas.microsoft.com/office/drawing/2014/main" id="{5BAAC5F9-3A76-4657-ADCA-2DF62A4DD3B5}"/>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2" name="Picture 11">
            <a:extLst>
              <a:ext uri="{FF2B5EF4-FFF2-40B4-BE49-F238E27FC236}">
                <a16:creationId xmlns:a16="http://schemas.microsoft.com/office/drawing/2014/main" id="{B9CAEEFD-64C2-40D7-9866-667FBF709C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657850"/>
            <a:ext cx="12192000" cy="1200150"/>
          </a:xfrm>
          <a:prstGeom prst="rect">
            <a:avLst/>
          </a:prstGeom>
        </p:spPr>
      </p:pic>
    </p:spTree>
    <p:extLst>
      <p:ext uri="{BB962C8B-B14F-4D97-AF65-F5344CB8AC3E}">
        <p14:creationId xmlns:p14="http://schemas.microsoft.com/office/powerpoint/2010/main" val="250840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6B115-34AA-726E-AEE5-713221349B9E}"/>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33F0C1F0-BD75-9F2C-D283-500BA90C1E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07F7A7D-995C-5E47-A4D9-81B67AB4A478}"/>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5" name="Footer Placeholder 4">
            <a:extLst>
              <a:ext uri="{FF2B5EF4-FFF2-40B4-BE49-F238E27FC236}">
                <a16:creationId xmlns:a16="http://schemas.microsoft.com/office/drawing/2014/main" id="{A66093DC-C7E1-CE5C-FAF1-DE65650E2BD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10B1374-0E37-3364-4D1C-D0B3FC9299AB}"/>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344481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4F9D0-74CF-3077-5A3D-61DF2C4167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3E55FD64-CB61-5A7C-798F-FA55A91E22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2F0949-7B29-305E-DD8C-30D50B85ED70}"/>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5" name="Footer Placeholder 4">
            <a:extLst>
              <a:ext uri="{FF2B5EF4-FFF2-40B4-BE49-F238E27FC236}">
                <a16:creationId xmlns:a16="http://schemas.microsoft.com/office/drawing/2014/main" id="{49F21495-9B59-AAC0-CAD6-A032ED08F69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07323D1-6006-C226-DBDF-8FD3AF416F38}"/>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1586943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ECF4B-6A5F-616C-7F41-400599F5FAB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C38BB56-25EA-33EF-E978-8AD314C762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FF379F6-21E5-541D-50BD-62725AC39B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724E4286-D167-ECE5-8D13-A396C98A9996}"/>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6" name="Footer Placeholder 5">
            <a:extLst>
              <a:ext uri="{FF2B5EF4-FFF2-40B4-BE49-F238E27FC236}">
                <a16:creationId xmlns:a16="http://schemas.microsoft.com/office/drawing/2014/main" id="{D3D69457-BC78-548F-8002-CA6CF84248D4}"/>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F6C22AD-30D6-05E8-D219-97E27F98EDFB}"/>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288899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33798-4EBE-67A2-472E-E834BD7A5551}"/>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56FDA3A-2C6F-C219-F219-3EB3B0D44B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7C353B-B773-4030-7141-7D04640F62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50FD9608-5128-7ECF-C60D-59B9D77748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B91ED7-C590-8ABF-51ED-02B8479060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0419865D-C60F-AC2C-B3A5-6946A7FDDAB5}"/>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8" name="Footer Placeholder 7">
            <a:extLst>
              <a:ext uri="{FF2B5EF4-FFF2-40B4-BE49-F238E27FC236}">
                <a16:creationId xmlns:a16="http://schemas.microsoft.com/office/drawing/2014/main" id="{116520D9-6E33-7B3D-DA9F-7962741D4EA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80E4D365-8273-0991-08EE-687AED2DBC5D}"/>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406204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4366-76D2-7489-9999-99D0B3ABDA70}"/>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6F1962E-14B7-2559-E7A6-A9E517FAB6C9}"/>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4" name="Footer Placeholder 3">
            <a:extLst>
              <a:ext uri="{FF2B5EF4-FFF2-40B4-BE49-F238E27FC236}">
                <a16:creationId xmlns:a16="http://schemas.microsoft.com/office/drawing/2014/main" id="{2309F8B9-0F4E-C205-B5A4-6E290397C3C3}"/>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422B4961-407A-2605-FBCD-C041477D56DD}"/>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508186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3FCB6E-04D7-3358-9292-DCEC881CF794}"/>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3" name="Footer Placeholder 2">
            <a:extLst>
              <a:ext uri="{FF2B5EF4-FFF2-40B4-BE49-F238E27FC236}">
                <a16:creationId xmlns:a16="http://schemas.microsoft.com/office/drawing/2014/main" id="{56410718-AA42-27DD-6318-D35725C860E5}"/>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99FF260-4CA0-F667-70C6-3587A36CAD46}"/>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417347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10FEC-06DC-C9B5-E587-5474AF1D6E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E111F122-AE76-A001-F505-04CCC6FBE0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C76DB8D3-473D-5CC4-4FD6-BE98559D7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18078A-D8AA-A42F-8675-BE5BE445FE4D}"/>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6" name="Footer Placeholder 5">
            <a:extLst>
              <a:ext uri="{FF2B5EF4-FFF2-40B4-BE49-F238E27FC236}">
                <a16:creationId xmlns:a16="http://schemas.microsoft.com/office/drawing/2014/main" id="{6E7EBCA4-0352-4223-8D6A-7E57BAD0FB2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613CE0D-0527-9C68-9E8B-D7051625DE96}"/>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1727668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E71BF-C0EB-54F9-884F-9F9C67137E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C5657168-1B25-7A72-57DC-22B2A9F126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BAD155B6-73C2-D8E7-7371-1D86F4CBD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FF884F-F9ED-1B7F-BA33-806FA2DC3AED}"/>
              </a:ext>
            </a:extLst>
          </p:cNvPr>
          <p:cNvSpPr>
            <a:spLocks noGrp="1"/>
          </p:cNvSpPr>
          <p:nvPr>
            <p:ph type="dt" sz="half" idx="10"/>
          </p:nvPr>
        </p:nvSpPr>
        <p:spPr/>
        <p:txBody>
          <a:bodyPr/>
          <a:lstStyle/>
          <a:p>
            <a:fld id="{19939AEA-98C3-4245-A541-9A059DB7BCA0}" type="datetimeFigureOut">
              <a:rPr lang="en-NZ" smtClean="0"/>
              <a:t>3/10/2022</a:t>
            </a:fld>
            <a:endParaRPr lang="en-NZ"/>
          </a:p>
        </p:txBody>
      </p:sp>
      <p:sp>
        <p:nvSpPr>
          <p:cNvPr id="6" name="Footer Placeholder 5">
            <a:extLst>
              <a:ext uri="{FF2B5EF4-FFF2-40B4-BE49-F238E27FC236}">
                <a16:creationId xmlns:a16="http://schemas.microsoft.com/office/drawing/2014/main" id="{16EA7AA8-4554-C21A-D3AE-DBF66A3E922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0924FDA-F778-A4D0-A3B6-42ED91574C28}"/>
              </a:ext>
            </a:extLst>
          </p:cNvPr>
          <p:cNvSpPr>
            <a:spLocks noGrp="1"/>
          </p:cNvSpPr>
          <p:nvPr>
            <p:ph type="sldNum" sz="quarter" idx="12"/>
          </p:nvPr>
        </p:nvSpPr>
        <p:spPr/>
        <p:txBody>
          <a:bodyPr/>
          <a:lstStyle/>
          <a:p>
            <a:fld id="{3CC70A5C-343E-4CA6-A6E2-3BC568BDDE46}" type="slidenum">
              <a:rPr lang="en-NZ" smtClean="0"/>
              <a:t>‹#›</a:t>
            </a:fld>
            <a:endParaRPr lang="en-NZ"/>
          </a:p>
        </p:txBody>
      </p:sp>
    </p:spTree>
    <p:extLst>
      <p:ext uri="{BB962C8B-B14F-4D97-AF65-F5344CB8AC3E}">
        <p14:creationId xmlns:p14="http://schemas.microsoft.com/office/powerpoint/2010/main" val="320244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E4A392-BA81-AD73-828F-4E5212B9EC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589C480-B28E-18FC-6F1F-031A21B706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996DAE4-2F82-0C2C-99E4-B9FCA9757E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39AEA-98C3-4245-A541-9A059DB7BCA0}" type="datetimeFigureOut">
              <a:rPr lang="en-NZ" smtClean="0"/>
              <a:t>3/10/2022</a:t>
            </a:fld>
            <a:endParaRPr lang="en-NZ"/>
          </a:p>
        </p:txBody>
      </p:sp>
      <p:sp>
        <p:nvSpPr>
          <p:cNvPr id="5" name="Footer Placeholder 4">
            <a:extLst>
              <a:ext uri="{FF2B5EF4-FFF2-40B4-BE49-F238E27FC236}">
                <a16:creationId xmlns:a16="http://schemas.microsoft.com/office/drawing/2014/main" id="{C39C1DA7-C82D-1EF0-DE8C-F77D4A4BFC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567511C8-5512-CBA4-331C-5B2503681A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70A5C-343E-4CA6-A6E2-3BC568BDDE46}" type="slidenum">
              <a:rPr lang="en-NZ" smtClean="0"/>
              <a:t>‹#›</a:t>
            </a:fld>
            <a:endParaRPr lang="en-NZ"/>
          </a:p>
        </p:txBody>
      </p:sp>
    </p:spTree>
    <p:extLst>
      <p:ext uri="{BB962C8B-B14F-4D97-AF65-F5344CB8AC3E}">
        <p14:creationId xmlns:p14="http://schemas.microsoft.com/office/powerpoint/2010/main" val="1948201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www.publicservice.govt.nz/resources/officials-and-select-committees-2007/"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2401-7DEE-4E27-93EB-7D1C030F78F4}"/>
              </a:ext>
            </a:extLst>
          </p:cNvPr>
          <p:cNvSpPr>
            <a:spLocks noGrp="1"/>
          </p:cNvSpPr>
          <p:nvPr>
            <p:ph type="title"/>
          </p:nvPr>
        </p:nvSpPr>
        <p:spPr>
          <a:xfrm>
            <a:off x="838200" y="4260273"/>
            <a:ext cx="10515600" cy="593515"/>
          </a:xfrm>
        </p:spPr>
        <p:txBody>
          <a:bodyPr>
            <a:normAutofit fontScale="90000"/>
          </a:bodyPr>
          <a:lstStyle/>
          <a:p>
            <a:pPr marL="514350" indent="-514350">
              <a:buFont typeface="+mj-lt"/>
              <a:buAutoNum type="arabicPeriod" startAt="3"/>
            </a:pPr>
            <a:r>
              <a:rPr lang="en-NZ" dirty="0"/>
              <a:t>As part of the Public Service and the wider public sector, Crown entities must collaborate with other entities where practicable, demonstrate high standards of accountability and expect public scrutiny</a:t>
            </a:r>
          </a:p>
        </p:txBody>
      </p:sp>
    </p:spTree>
    <p:extLst>
      <p:ext uri="{BB962C8B-B14F-4D97-AF65-F5344CB8AC3E}">
        <p14:creationId xmlns:p14="http://schemas.microsoft.com/office/powerpoint/2010/main" val="27611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E915E-9FAD-4032-814F-8AEDB5CC7FC9}"/>
              </a:ext>
            </a:extLst>
          </p:cNvPr>
          <p:cNvSpPr>
            <a:spLocks noGrp="1"/>
          </p:cNvSpPr>
          <p:nvPr>
            <p:ph type="title"/>
          </p:nvPr>
        </p:nvSpPr>
        <p:spPr>
          <a:xfrm>
            <a:off x="702541" y="529006"/>
            <a:ext cx="10515600" cy="558799"/>
          </a:xfrm>
        </p:spPr>
        <p:txBody>
          <a:bodyPr>
            <a:normAutofit fontScale="90000"/>
          </a:bodyPr>
          <a:lstStyle/>
          <a:p>
            <a:r>
              <a:rPr lang="en-NZ" dirty="0"/>
              <a:t>Delivering outcomes and a ‘unified public service’ </a:t>
            </a:r>
          </a:p>
        </p:txBody>
      </p:sp>
      <p:sp>
        <p:nvSpPr>
          <p:cNvPr id="3" name="Text Placeholder 2">
            <a:extLst>
              <a:ext uri="{FF2B5EF4-FFF2-40B4-BE49-F238E27FC236}">
                <a16:creationId xmlns:a16="http://schemas.microsoft.com/office/drawing/2014/main" id="{86EB7AB4-4753-4063-A8A8-908D59444A23}"/>
              </a:ext>
            </a:extLst>
          </p:cNvPr>
          <p:cNvSpPr>
            <a:spLocks noGrp="1"/>
          </p:cNvSpPr>
          <p:nvPr>
            <p:ph type="body" idx="1"/>
          </p:nvPr>
        </p:nvSpPr>
        <p:spPr>
          <a:xfrm>
            <a:off x="702541" y="1291433"/>
            <a:ext cx="9300441" cy="1500187"/>
          </a:xfrm>
        </p:spPr>
        <p:txBody>
          <a:bodyPr lIns="91440" tIns="45720" rIns="91440" bIns="45720" anchor="t">
            <a:normAutofit fontScale="47500" lnSpcReduction="20000"/>
          </a:bodyPr>
          <a:lstStyle/>
          <a:p>
            <a:r>
              <a:rPr lang="en-US" sz="2400" dirty="0">
                <a:latin typeface="Source Sans Pro"/>
              </a:rPr>
              <a:t>Expectation of working together with other agencies, as part of the whole public service.</a:t>
            </a:r>
            <a:endParaRPr lang="en-US" sz="2400" dirty="0"/>
          </a:p>
          <a:p>
            <a:r>
              <a:rPr lang="en-US" sz="2400" dirty="0">
                <a:latin typeface="Source Sans Pro"/>
              </a:rPr>
              <a:t>The Public Service Act requires the </a:t>
            </a:r>
            <a:r>
              <a:rPr lang="en-US" sz="2400" b="0" i="0" dirty="0">
                <a:solidFill>
                  <a:srgbClr val="000000"/>
                </a:solidFill>
                <a:effectLst/>
                <a:latin typeface="Source Sans Pro"/>
              </a:rPr>
              <a:t>Commissioner as ‘Head of Service’ to put in place a leadership strategy for the Public Service</a:t>
            </a:r>
            <a:r>
              <a:rPr lang="en-US" sz="2400" dirty="0">
                <a:solidFill>
                  <a:srgbClr val="000000"/>
                </a:solidFill>
                <a:latin typeface="Source Sans Pro"/>
              </a:rPr>
              <a:t>. </a:t>
            </a:r>
            <a:endParaRPr lang="en-US" sz="2400" b="0" i="0">
              <a:solidFill>
                <a:srgbClr val="000000"/>
              </a:solidFill>
              <a:effectLst/>
              <a:latin typeface="Source Sans Pro"/>
            </a:endParaRPr>
          </a:p>
          <a:p>
            <a:r>
              <a:rPr lang="en-US" sz="2400" dirty="0">
                <a:solidFill>
                  <a:srgbClr val="000000"/>
                </a:solidFill>
              </a:rPr>
              <a:t>I</a:t>
            </a:r>
            <a:r>
              <a:rPr lang="en-US" sz="2400" dirty="0"/>
              <a:t>nitiatives include:</a:t>
            </a:r>
          </a:p>
          <a:p>
            <a:pPr lvl="1"/>
            <a:r>
              <a:rPr lang="en-US" dirty="0"/>
              <a:t>System leadership roles –  including the role of the Public Service Commissioner as ‘Head of Service’, and functional leadership roles for Property, Procurement, and ICT. </a:t>
            </a:r>
            <a:endParaRPr lang="en-US" dirty="0">
              <a:highlight>
                <a:srgbClr val="FFFF00"/>
              </a:highlight>
            </a:endParaRPr>
          </a:p>
          <a:p>
            <a:pPr lvl="1"/>
            <a:r>
              <a:rPr lang="en-US" dirty="0"/>
              <a:t>Leadership Development Centre (LDC) - the primary delivery vehicle for system-wide leadership development.</a:t>
            </a:r>
          </a:p>
          <a:p>
            <a:pPr lvl="1"/>
            <a:r>
              <a:rPr lang="en-US" sz="2000" dirty="0"/>
              <a:t>Focus on Results – driving collaboration for service improvement</a:t>
            </a:r>
            <a:r>
              <a:rPr lang="en-US" dirty="0"/>
              <a:t>.</a:t>
            </a:r>
            <a:endParaRPr lang="en-US" sz="2000">
              <a:ea typeface="Calibri"/>
              <a:cs typeface="Calibri"/>
            </a:endParaRPr>
          </a:p>
          <a:p>
            <a:pPr lvl="1"/>
            <a:r>
              <a:rPr lang="en-US" sz="2000" dirty="0"/>
              <a:t>Stewardship – building excellent public institutions</a:t>
            </a:r>
            <a:r>
              <a:rPr lang="en-US" dirty="0"/>
              <a:t>.</a:t>
            </a:r>
            <a:endParaRPr lang="en-US" sz="2000" dirty="0">
              <a:ea typeface="Calibri" panose="020F0502020204030204"/>
              <a:cs typeface="Calibri" panose="020F0502020204030204"/>
            </a:endParaRPr>
          </a:p>
        </p:txBody>
      </p:sp>
    </p:spTree>
    <p:extLst>
      <p:ext uri="{BB962C8B-B14F-4D97-AF65-F5344CB8AC3E}">
        <p14:creationId xmlns:p14="http://schemas.microsoft.com/office/powerpoint/2010/main" val="3820653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A30DE-EBEA-4390-B0F4-7EFA2F92D8AA}"/>
              </a:ext>
            </a:extLst>
          </p:cNvPr>
          <p:cNvSpPr>
            <a:spLocks noGrp="1"/>
          </p:cNvSpPr>
          <p:nvPr>
            <p:ph type="title"/>
          </p:nvPr>
        </p:nvSpPr>
        <p:spPr>
          <a:xfrm>
            <a:off x="767195" y="609216"/>
            <a:ext cx="10515600" cy="558799"/>
          </a:xfrm>
        </p:spPr>
        <p:txBody>
          <a:bodyPr>
            <a:normAutofit fontScale="90000"/>
          </a:bodyPr>
          <a:lstStyle/>
          <a:p>
            <a:r>
              <a:rPr lang="en-NZ"/>
              <a:t>Accountability to Parliament</a:t>
            </a:r>
          </a:p>
        </p:txBody>
      </p:sp>
      <p:sp>
        <p:nvSpPr>
          <p:cNvPr id="3" name="Text Placeholder 2">
            <a:extLst>
              <a:ext uri="{FF2B5EF4-FFF2-40B4-BE49-F238E27FC236}">
                <a16:creationId xmlns:a16="http://schemas.microsoft.com/office/drawing/2014/main" id="{DD1D3048-08EF-4269-BC7E-438BFC993AE7}"/>
              </a:ext>
            </a:extLst>
          </p:cNvPr>
          <p:cNvSpPr>
            <a:spLocks noGrp="1"/>
          </p:cNvSpPr>
          <p:nvPr>
            <p:ph type="body" idx="1"/>
          </p:nvPr>
        </p:nvSpPr>
        <p:spPr>
          <a:xfrm>
            <a:off x="767195" y="1543731"/>
            <a:ext cx="10094768" cy="1500187"/>
          </a:xfrm>
        </p:spPr>
        <p:txBody>
          <a:bodyPr lIns="91440" tIns="45720" rIns="91440" bIns="45720" anchor="t">
            <a:normAutofit fontScale="62500" lnSpcReduction="20000"/>
          </a:bodyPr>
          <a:lstStyle/>
          <a:p>
            <a:pPr marL="342900" indent="-342900">
              <a:buFont typeface="Arial" panose="020B0604020202020204" pitchFamily="34" charset="0"/>
              <a:buChar char="•"/>
            </a:pPr>
            <a:r>
              <a:rPr lang="en-US" sz="2400" dirty="0">
                <a:latin typeface="Source Sans Pro"/>
              </a:rPr>
              <a:t>Despite their ‘arm’s length’ relationship, Crown entities operate within a political setting. </a:t>
            </a:r>
            <a:endParaRPr lang="en-US" sz="2400" dirty="0"/>
          </a:p>
          <a:p>
            <a:pPr marL="342900" indent="-342900">
              <a:buFont typeface="Arial" panose="020B0604020202020204" pitchFamily="34" charset="0"/>
              <a:buChar char="•"/>
            </a:pPr>
            <a:r>
              <a:rPr lang="en-US" sz="2400" dirty="0">
                <a:latin typeface="Source Sans Pro"/>
              </a:rPr>
              <a:t>Ministers responsible for Crown entities are answerable to Parliament. </a:t>
            </a:r>
            <a:endParaRPr lang="en-US" sz="2400" dirty="0"/>
          </a:p>
          <a:p>
            <a:pPr marL="342900" indent="-342900">
              <a:buFont typeface="Arial" panose="020B0604020202020204" pitchFamily="34" charset="0"/>
              <a:buChar char="•"/>
            </a:pPr>
            <a:r>
              <a:rPr lang="en-US" sz="2400" dirty="0">
                <a:latin typeface="Source Sans Pro"/>
              </a:rPr>
              <a:t>A Crown entity can support its Minister by, for example: </a:t>
            </a:r>
            <a:endParaRPr lang="en-US" sz="2400" dirty="0"/>
          </a:p>
          <a:p>
            <a:pPr marL="800100" lvl="1" indent="-342900">
              <a:buFont typeface="Arial" panose="020B0604020202020204" pitchFamily="34" charset="0"/>
              <a:buChar char="•"/>
            </a:pPr>
            <a:r>
              <a:rPr lang="en-US" dirty="0"/>
              <a:t>appropriate and transparent reporting (often by supplying information via the monitoring department)</a:t>
            </a:r>
            <a:endParaRPr lang="en-US" dirty="0">
              <a:ea typeface="Calibri"/>
              <a:cs typeface="Calibri"/>
            </a:endParaRPr>
          </a:p>
          <a:p>
            <a:pPr marL="800100" lvl="1" indent="-342900">
              <a:buFont typeface="Arial" panose="020B0604020202020204" pitchFamily="34" charset="0"/>
              <a:buChar char="•"/>
            </a:pPr>
            <a:r>
              <a:rPr lang="en-US" dirty="0"/>
              <a:t>open and constructive engagement with Select Committees</a:t>
            </a:r>
            <a:endParaRPr lang="en-US" dirty="0">
              <a:ea typeface="Calibri"/>
              <a:cs typeface="Calibri"/>
            </a:endParaRPr>
          </a:p>
          <a:p>
            <a:pPr marL="800100" lvl="1" indent="-342900">
              <a:buFont typeface="Arial" panose="020B0604020202020204" pitchFamily="34" charset="0"/>
              <a:buChar char="•"/>
            </a:pPr>
            <a:r>
              <a:rPr lang="en-US" dirty="0"/>
              <a:t>following a ‘no surprises’ approach.</a:t>
            </a:r>
            <a:endParaRPr lang="en-US" dirty="0">
              <a:ea typeface="Calibri"/>
              <a:cs typeface="Calibri"/>
            </a:endParaRPr>
          </a:p>
          <a:p>
            <a:endParaRPr lang="en-NZ" dirty="0"/>
          </a:p>
        </p:txBody>
      </p:sp>
    </p:spTree>
    <p:extLst>
      <p:ext uri="{BB962C8B-B14F-4D97-AF65-F5344CB8AC3E}">
        <p14:creationId xmlns:p14="http://schemas.microsoft.com/office/powerpoint/2010/main" val="1877514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07B3A-0669-430E-A435-E5D41B2E6FB7}"/>
              </a:ext>
            </a:extLst>
          </p:cNvPr>
          <p:cNvSpPr>
            <a:spLocks noGrp="1"/>
          </p:cNvSpPr>
          <p:nvPr>
            <p:ph type="title"/>
          </p:nvPr>
        </p:nvSpPr>
        <p:spPr>
          <a:xfrm>
            <a:off x="721014" y="803180"/>
            <a:ext cx="10515600" cy="558799"/>
          </a:xfrm>
        </p:spPr>
        <p:txBody>
          <a:bodyPr>
            <a:normAutofit fontScale="90000"/>
          </a:bodyPr>
          <a:lstStyle/>
          <a:p>
            <a:r>
              <a:rPr lang="en-NZ"/>
              <a:t>… scrutiny by Select Committees</a:t>
            </a:r>
          </a:p>
        </p:txBody>
      </p:sp>
      <p:sp>
        <p:nvSpPr>
          <p:cNvPr id="3" name="Text Placeholder 2">
            <a:extLst>
              <a:ext uri="{FF2B5EF4-FFF2-40B4-BE49-F238E27FC236}">
                <a16:creationId xmlns:a16="http://schemas.microsoft.com/office/drawing/2014/main" id="{D1EBA8FE-B0BE-4061-9D0E-44F24E91F92B}"/>
              </a:ext>
            </a:extLst>
          </p:cNvPr>
          <p:cNvSpPr>
            <a:spLocks noGrp="1"/>
          </p:cNvSpPr>
          <p:nvPr>
            <p:ph type="body" idx="1"/>
          </p:nvPr>
        </p:nvSpPr>
        <p:spPr>
          <a:xfrm>
            <a:off x="831850" y="1717965"/>
            <a:ext cx="9983932" cy="2249590"/>
          </a:xfrm>
        </p:spPr>
        <p:txBody>
          <a:bodyPr lIns="91440" tIns="45720" rIns="91440" bIns="45720" anchor="t">
            <a:normAutofit fontScale="77500" lnSpcReduction="20000"/>
          </a:bodyPr>
          <a:lstStyle/>
          <a:p>
            <a:pPr marL="342900" indent="-342900">
              <a:buFont typeface="Arial" panose="020B0604020202020204" pitchFamily="34" charset="0"/>
              <a:buChar char="•"/>
            </a:pPr>
            <a:r>
              <a:rPr lang="en-NZ" sz="2400" dirty="0"/>
              <a:t>Crown entities may appear before Select Committees:</a:t>
            </a:r>
          </a:p>
          <a:p>
            <a:pPr marL="742950" lvl="1" indent="-285750">
              <a:buFont typeface="Arial" panose="020B0604020202020204" pitchFamily="34" charset="0"/>
              <a:buChar char="•"/>
            </a:pPr>
            <a:r>
              <a:rPr lang="en-NZ" dirty="0"/>
              <a:t>as witnesses (e.g. in relation to Estimates, financial review or enquiries)</a:t>
            </a:r>
          </a:p>
          <a:p>
            <a:pPr marL="742950" lvl="1" indent="-285750">
              <a:buFont typeface="Arial" panose="020B0604020202020204" pitchFamily="34" charset="0"/>
              <a:buChar char="•"/>
            </a:pPr>
            <a:r>
              <a:rPr lang="en-NZ" dirty="0"/>
              <a:t>as advisors (e.g. on a bill).</a:t>
            </a:r>
            <a:endParaRPr lang="en-NZ">
              <a:ea typeface="Calibri"/>
              <a:cs typeface="Calibri"/>
            </a:endParaRPr>
          </a:p>
          <a:p>
            <a:pPr marL="342900" indent="-342900">
              <a:buFont typeface="Arial" panose="020B0604020202020204" pitchFamily="34" charset="0"/>
              <a:buChar char="•"/>
            </a:pPr>
            <a:r>
              <a:rPr lang="en-NZ" sz="2400" dirty="0">
                <a:latin typeface="Source Sans Pro"/>
              </a:rPr>
              <a:t>See guidelines at </a:t>
            </a:r>
            <a:r>
              <a:rPr lang="en-US" sz="2400" dirty="0">
                <a:latin typeface="Source Sans Pro"/>
                <a:hlinkClick r:id="rId3"/>
              </a:rPr>
              <a:t>Officials and Select Committees - Guidelines | Te Kawa Mataaho Public Service Commission</a:t>
            </a:r>
            <a:endParaRPr lang="en-GB" sz="2400" u="sng" dirty="0">
              <a:latin typeface="Source Sans Pro"/>
            </a:endParaRPr>
          </a:p>
          <a:p>
            <a:pPr marL="342900" indent="-342900">
              <a:buFont typeface="Arial" panose="020B0604020202020204" pitchFamily="34" charset="0"/>
              <a:buChar char="•"/>
            </a:pPr>
            <a:r>
              <a:rPr lang="en-GB" sz="2400" dirty="0">
                <a:latin typeface="Source Sans Pro"/>
              </a:rPr>
              <a:t>Information and answers must be full and honest .</a:t>
            </a:r>
            <a:endParaRPr lang="en-GB" sz="2000" dirty="0"/>
          </a:p>
          <a:p>
            <a:pPr marL="342900" indent="-342900">
              <a:buFont typeface="Arial" panose="020B0604020202020204" pitchFamily="34" charset="0"/>
              <a:buChar char="•"/>
            </a:pPr>
            <a:r>
              <a:rPr lang="en-GB" sz="2400" dirty="0">
                <a:latin typeface="Source Sans Pro"/>
              </a:rPr>
              <a:t>Parliamentary privilege applies. There must be no pressure on officials, or action taken against them, for giving evidence.</a:t>
            </a:r>
            <a:endParaRPr lang="en-GB" sz="2400" dirty="0"/>
          </a:p>
        </p:txBody>
      </p:sp>
    </p:spTree>
    <p:extLst>
      <p:ext uri="{BB962C8B-B14F-4D97-AF65-F5344CB8AC3E}">
        <p14:creationId xmlns:p14="http://schemas.microsoft.com/office/powerpoint/2010/main" val="315504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F5722-73DD-47BE-A059-C9A480DEAD5B}"/>
              </a:ext>
            </a:extLst>
          </p:cNvPr>
          <p:cNvSpPr>
            <a:spLocks noGrp="1"/>
          </p:cNvSpPr>
          <p:nvPr>
            <p:ph type="title"/>
          </p:nvPr>
        </p:nvSpPr>
        <p:spPr>
          <a:xfrm>
            <a:off x="831850" y="664635"/>
            <a:ext cx="10515600" cy="558799"/>
          </a:xfrm>
        </p:spPr>
        <p:txBody>
          <a:bodyPr>
            <a:normAutofit fontScale="90000"/>
          </a:bodyPr>
          <a:lstStyle/>
          <a:p>
            <a:r>
              <a:rPr lang="en-NZ"/>
              <a:t>…. Select Committees - continued</a:t>
            </a:r>
          </a:p>
        </p:txBody>
      </p:sp>
      <p:sp>
        <p:nvSpPr>
          <p:cNvPr id="3" name="Text Placeholder 2">
            <a:extLst>
              <a:ext uri="{FF2B5EF4-FFF2-40B4-BE49-F238E27FC236}">
                <a16:creationId xmlns:a16="http://schemas.microsoft.com/office/drawing/2014/main" id="{1626C16B-860A-4838-937E-B8848069405A}"/>
              </a:ext>
            </a:extLst>
          </p:cNvPr>
          <p:cNvSpPr>
            <a:spLocks noGrp="1"/>
          </p:cNvSpPr>
          <p:nvPr>
            <p:ph type="body" idx="1"/>
          </p:nvPr>
        </p:nvSpPr>
        <p:spPr>
          <a:xfrm>
            <a:off x="739485" y="1488313"/>
            <a:ext cx="9771495" cy="1500187"/>
          </a:xfrm>
        </p:spPr>
        <p:txBody>
          <a:bodyPr lIns="91440" tIns="45720" rIns="91440" bIns="45720" anchor="t">
            <a:normAutofit fontScale="70000" lnSpcReduction="20000"/>
          </a:bodyPr>
          <a:lstStyle/>
          <a:p>
            <a:pPr marL="342900" indent="-342900">
              <a:lnSpc>
                <a:spcPct val="90000"/>
              </a:lnSpc>
              <a:buFont typeface="Arial" panose="020B0604020202020204" pitchFamily="34" charset="0"/>
              <a:buChar char="•"/>
            </a:pPr>
            <a:r>
              <a:rPr lang="en-GB" sz="2000" dirty="0">
                <a:latin typeface="Source Sans Pro"/>
              </a:rPr>
              <a:t>Entities should be represented at an appropriate level: usually the chair in respect of Crown entities.</a:t>
            </a:r>
            <a:endParaRPr lang="en-GB" sz="2000"/>
          </a:p>
          <a:p>
            <a:pPr marL="342900" indent="-342900">
              <a:buFont typeface="Arial" panose="020B0604020202020204" pitchFamily="34" charset="0"/>
              <a:buChar char="•"/>
            </a:pPr>
            <a:r>
              <a:rPr lang="en-GB" sz="2000" dirty="0">
                <a:latin typeface="Source Sans Pro"/>
              </a:rPr>
              <a:t>Entities should take a "no surprises" approach with their Minister e.g. giving advance notification of a submission. </a:t>
            </a:r>
            <a:endParaRPr lang="en-GB" sz="2000" dirty="0"/>
          </a:p>
          <a:p>
            <a:pPr marL="342900" indent="-342900">
              <a:lnSpc>
                <a:spcPct val="90000"/>
              </a:lnSpc>
              <a:buFont typeface="Arial" panose="020B0604020202020204" pitchFamily="34" charset="0"/>
              <a:buChar char="•"/>
            </a:pPr>
            <a:r>
              <a:rPr lang="en-GB" sz="2000" dirty="0">
                <a:latin typeface="Source Sans Pro"/>
              </a:rPr>
              <a:t>‘Protections’ are available to officials but, given a Crown entity's accountability to its board and Minister, loss of confidence could result from flouting the conventions.</a:t>
            </a:r>
            <a:endParaRPr lang="en-GB" sz="2000"/>
          </a:p>
          <a:p>
            <a:pPr marL="342900" indent="-342900">
              <a:lnSpc>
                <a:spcPct val="90000"/>
              </a:lnSpc>
              <a:buFont typeface="Arial" panose="020B0604020202020204" pitchFamily="34" charset="0"/>
              <a:buChar char="•"/>
            </a:pPr>
            <a:r>
              <a:rPr lang="en-GB" sz="2000" dirty="0">
                <a:latin typeface="Source Sans Pro"/>
              </a:rPr>
              <a:t>Responsibility for explaining and justifying government policy ultimately rests with Ministers.</a:t>
            </a:r>
            <a:endParaRPr lang="en-GB" sz="2000"/>
          </a:p>
          <a:p>
            <a:pPr marL="342900" indent="-342900">
              <a:lnSpc>
                <a:spcPct val="90000"/>
              </a:lnSpc>
              <a:buFont typeface="Arial" panose="020B0604020202020204" pitchFamily="34" charset="0"/>
              <a:buChar char="•"/>
            </a:pPr>
            <a:r>
              <a:rPr lang="en-US" sz="2000" dirty="0">
                <a:latin typeface="Source Sans Pro"/>
              </a:rPr>
              <a:t>Board members can appear in a personal capacity.</a:t>
            </a:r>
            <a:endParaRPr lang="en-US" sz="2000"/>
          </a:p>
          <a:p>
            <a:pPr marL="342900" indent="-342900">
              <a:buFont typeface="Arial" panose="020B0604020202020204" pitchFamily="34" charset="0"/>
              <a:buChar char="•"/>
            </a:pPr>
            <a:endParaRPr lang="en-NZ" sz="2000"/>
          </a:p>
        </p:txBody>
      </p:sp>
    </p:spTree>
    <p:extLst>
      <p:ext uri="{BB962C8B-B14F-4D97-AF65-F5344CB8AC3E}">
        <p14:creationId xmlns:p14="http://schemas.microsoft.com/office/powerpoint/2010/main" val="3510828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4277-6B65-4591-9606-652F7FE53D91}"/>
              </a:ext>
            </a:extLst>
          </p:cNvPr>
          <p:cNvSpPr>
            <a:spLocks noGrp="1"/>
          </p:cNvSpPr>
          <p:nvPr>
            <p:ph type="title"/>
          </p:nvPr>
        </p:nvSpPr>
        <p:spPr/>
        <p:txBody>
          <a:bodyPr>
            <a:normAutofit fontScale="90000"/>
          </a:bodyPr>
          <a:lstStyle/>
          <a:p>
            <a:r>
              <a:rPr lang="en-NZ"/>
              <a:t>… contributing to answers to Parliamentary Questions, OIA requests, Ministerial correspondence etc …</a:t>
            </a:r>
          </a:p>
        </p:txBody>
      </p:sp>
      <p:sp>
        <p:nvSpPr>
          <p:cNvPr id="3" name="Text Placeholder 2">
            <a:extLst>
              <a:ext uri="{FF2B5EF4-FFF2-40B4-BE49-F238E27FC236}">
                <a16:creationId xmlns:a16="http://schemas.microsoft.com/office/drawing/2014/main" id="{71E5FE71-C8EC-4102-A9BC-3337C2814006}"/>
              </a:ext>
            </a:extLst>
          </p:cNvPr>
          <p:cNvSpPr>
            <a:spLocks noGrp="1"/>
          </p:cNvSpPr>
          <p:nvPr>
            <p:ph type="body" idx="1"/>
          </p:nvPr>
        </p:nvSpPr>
        <p:spPr>
          <a:xfrm>
            <a:off x="831849" y="2026997"/>
            <a:ext cx="10067059" cy="3266898"/>
          </a:xfrm>
        </p:spPr>
        <p:txBody>
          <a:bodyPr lIns="91440" tIns="45720" rIns="91440" bIns="45720" anchor="t"/>
          <a:lstStyle/>
          <a:p>
            <a:pPr marL="285750" indent="-285750">
              <a:lnSpc>
                <a:spcPct val="80000"/>
              </a:lnSpc>
              <a:buFont typeface="Arial" panose="020B0604020202020204" pitchFamily="34" charset="0"/>
              <a:buChar char="•"/>
            </a:pPr>
            <a:r>
              <a:rPr lang="en-US" sz="2000" dirty="0">
                <a:latin typeface="Source Sans Pro"/>
              </a:rPr>
              <a:t>Ministers must respond to various forms of request for information concerning Crown entities in their portfolios.</a:t>
            </a:r>
            <a:endParaRPr lang="en-US" sz="2000" dirty="0"/>
          </a:p>
          <a:p>
            <a:pPr marL="285750" indent="-285750">
              <a:lnSpc>
                <a:spcPct val="80000"/>
              </a:lnSpc>
              <a:buFont typeface="Arial" panose="020B0604020202020204" pitchFamily="34" charset="0"/>
              <a:buChar char="•"/>
            </a:pPr>
            <a:r>
              <a:rPr lang="en-US" sz="2000" dirty="0">
                <a:latin typeface="Source Sans Pro"/>
              </a:rPr>
              <a:t>Crown entities need to provide information to enable Ministers’ offices or departments to prepare appropriate and accurate responses.</a:t>
            </a:r>
            <a:endParaRPr lang="en-US" sz="2000" dirty="0"/>
          </a:p>
          <a:p>
            <a:pPr marL="285750" indent="-285750">
              <a:lnSpc>
                <a:spcPct val="80000"/>
              </a:lnSpc>
              <a:buFont typeface="Arial" panose="020B0604020202020204" pitchFamily="34" charset="0"/>
              <a:buChar char="•"/>
            </a:pPr>
            <a:r>
              <a:rPr lang="en-US" sz="2000" dirty="0">
                <a:latin typeface="Source Sans Pro"/>
              </a:rPr>
              <a:t>The timelines for responses can be very short.</a:t>
            </a:r>
            <a:endParaRPr lang="en-US" sz="2000" dirty="0"/>
          </a:p>
          <a:p>
            <a:pPr marL="285750" indent="-285750">
              <a:lnSpc>
                <a:spcPct val="80000"/>
              </a:lnSpc>
              <a:buFont typeface="Arial" panose="020B0604020202020204" pitchFamily="34" charset="0"/>
              <a:buChar char="•"/>
            </a:pPr>
            <a:r>
              <a:rPr lang="en-US" sz="2000" dirty="0">
                <a:latin typeface="Source Sans Pro"/>
              </a:rPr>
              <a:t>Documents created by Crown entities (even internal e-mails) are subject to disclosure under the Official Information Act.</a:t>
            </a:r>
            <a:endParaRPr lang="en-US" sz="2000" dirty="0"/>
          </a:p>
          <a:p>
            <a:pPr marL="285750" indent="-285750">
              <a:lnSpc>
                <a:spcPct val="80000"/>
              </a:lnSpc>
              <a:buFont typeface="Arial" panose="020B0604020202020204" pitchFamily="34" charset="0"/>
              <a:buChar char="•"/>
            </a:pPr>
            <a:r>
              <a:rPr lang="en-US" sz="2000" dirty="0">
                <a:latin typeface="Source Sans Pro"/>
              </a:rPr>
              <a:t>All of this places strong disciplines on departments and entities in relation to record-keeping, productive relationships, responsive processes, etc.</a:t>
            </a:r>
            <a:endParaRPr lang="en-US" sz="2000" dirty="0"/>
          </a:p>
          <a:p>
            <a:endParaRPr lang="en-NZ" dirty="0"/>
          </a:p>
        </p:txBody>
      </p:sp>
    </p:spTree>
    <p:extLst>
      <p:ext uri="{BB962C8B-B14F-4D97-AF65-F5344CB8AC3E}">
        <p14:creationId xmlns:p14="http://schemas.microsoft.com/office/powerpoint/2010/main" val="729594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80A71-E81D-4AC2-94F7-203A51CD3736}"/>
              </a:ext>
            </a:extLst>
          </p:cNvPr>
          <p:cNvSpPr>
            <a:spLocks noGrp="1"/>
          </p:cNvSpPr>
          <p:nvPr>
            <p:ph type="title"/>
          </p:nvPr>
        </p:nvSpPr>
        <p:spPr>
          <a:xfrm>
            <a:off x="838200" y="553798"/>
            <a:ext cx="10515600" cy="558799"/>
          </a:xfrm>
        </p:spPr>
        <p:txBody>
          <a:bodyPr>
            <a:normAutofit fontScale="90000"/>
          </a:bodyPr>
          <a:lstStyle/>
          <a:p>
            <a:r>
              <a:rPr lang="en-NZ"/>
              <a:t>… and, through the annual audit process</a:t>
            </a:r>
          </a:p>
        </p:txBody>
      </p:sp>
      <p:sp>
        <p:nvSpPr>
          <p:cNvPr id="3" name="Text Placeholder 2">
            <a:extLst>
              <a:ext uri="{FF2B5EF4-FFF2-40B4-BE49-F238E27FC236}">
                <a16:creationId xmlns:a16="http://schemas.microsoft.com/office/drawing/2014/main" id="{3FFAC122-DD16-44E2-8A09-7963BD7A14F6}"/>
              </a:ext>
            </a:extLst>
          </p:cNvPr>
          <p:cNvSpPr>
            <a:spLocks noGrp="1"/>
          </p:cNvSpPr>
          <p:nvPr>
            <p:ph type="body" idx="1"/>
          </p:nvPr>
        </p:nvSpPr>
        <p:spPr>
          <a:xfrm>
            <a:off x="462395" y="1460603"/>
            <a:ext cx="11424805" cy="1500187"/>
          </a:xfrm>
        </p:spPr>
        <p:txBody>
          <a:bodyPr lIns="91440" tIns="45720" rIns="91440" bIns="45720" anchor="t">
            <a:normAutofit fontScale="62500" lnSpcReduction="20000"/>
          </a:bodyPr>
          <a:lstStyle/>
          <a:p>
            <a:pPr marL="342900" indent="-342900">
              <a:buFont typeface="Arial" panose="020B0604020202020204" pitchFamily="34" charset="0"/>
              <a:buChar char="•"/>
            </a:pPr>
            <a:r>
              <a:rPr lang="en-US" sz="2000" dirty="0"/>
              <a:t>The Office of the Auditor-General gives Parliament, Crown entities and the public independent assurance that Crown entities are:</a:t>
            </a:r>
          </a:p>
          <a:p>
            <a:pPr marL="800100" lvl="1" indent="-342900">
              <a:buChar char="•"/>
            </a:pPr>
            <a:r>
              <a:rPr lang="en-US" dirty="0"/>
              <a:t>carrying out their activities effectively, efficiently and appropriately</a:t>
            </a:r>
            <a:endParaRPr lang="en-US" dirty="0">
              <a:ea typeface="Calibri"/>
              <a:cs typeface="Calibri"/>
            </a:endParaRPr>
          </a:p>
          <a:p>
            <a:pPr marL="800100" lvl="1" indent="-342900">
              <a:buChar char="•"/>
            </a:pPr>
            <a:r>
              <a:rPr lang="en-US" dirty="0"/>
              <a:t>using public funds wisely</a:t>
            </a:r>
            <a:endParaRPr lang="en-US" dirty="0">
              <a:ea typeface="Calibri" panose="020F0502020204030204"/>
              <a:cs typeface="Calibri" panose="020F0502020204030204"/>
            </a:endParaRPr>
          </a:p>
          <a:p>
            <a:pPr marL="800100" lvl="1" indent="-342900">
              <a:buChar char="•"/>
            </a:pPr>
            <a:r>
              <a:rPr lang="en-US" dirty="0"/>
              <a:t>reporting their performance accurately.</a:t>
            </a:r>
            <a:endParaRPr lang="en-US" dirty="0">
              <a:ea typeface="Calibri" panose="020F0502020204030204"/>
              <a:cs typeface="Calibri" panose="020F0502020204030204"/>
            </a:endParaRPr>
          </a:p>
          <a:p>
            <a:pPr marL="342900" indent="-342900">
              <a:buFont typeface="Arial" panose="020B0604020202020204" pitchFamily="34" charset="0"/>
              <a:buChar char="•"/>
            </a:pPr>
            <a:r>
              <a:rPr lang="en-US" sz="2000" dirty="0">
                <a:latin typeface="Source Sans Pro"/>
              </a:rPr>
              <a:t>OAG audits information of almost 3000 Crown entities(*) on what has been spent and achieved, does some more in-depth performance audits and inquiries, and provides advice to Parliament when it financially reviews Crown entities.</a:t>
            </a:r>
            <a:endParaRPr lang="en-US" sz="2000" dirty="0"/>
          </a:p>
          <a:p>
            <a:pPr>
              <a:buNone/>
            </a:pPr>
            <a:r>
              <a:rPr lang="en-US" dirty="0"/>
              <a:t>(*) includes around 2600 School Boards of Trustees </a:t>
            </a:r>
          </a:p>
          <a:p>
            <a:endParaRPr lang="en-US" dirty="0"/>
          </a:p>
          <a:p>
            <a:endParaRPr lang="en-NZ" sz="2000" dirty="0"/>
          </a:p>
        </p:txBody>
      </p:sp>
    </p:spTree>
    <p:extLst>
      <p:ext uri="{BB962C8B-B14F-4D97-AF65-F5344CB8AC3E}">
        <p14:creationId xmlns:p14="http://schemas.microsoft.com/office/powerpoint/2010/main" val="3075540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9EAF5B95240F459FD0CBA9EF1021FD" ma:contentTypeVersion="544" ma:contentTypeDescription="Create a new document." ma:contentTypeScope="" ma:versionID="2f2d398780f950d9ff1764908c3b70ce">
  <xsd:schema xmlns:xsd="http://www.w3.org/2001/XMLSchema" xmlns:xs="http://www.w3.org/2001/XMLSchema" xmlns:p="http://schemas.microsoft.com/office/2006/metadata/properties" xmlns:ns2="b28f2803-99d4-4f13-820e-7b15efeeb991" xmlns:ns3="12165527-d881-4234-97f9-ee139a3f0c31" targetNamespace="http://schemas.microsoft.com/office/2006/metadata/properties" ma:root="true" ma:fieldsID="41ef13195d7dde58a8b3ec5c0c4a0d84" ns2:_="" ns3:_="">
    <xsd:import namespace="b28f2803-99d4-4f13-820e-7b15efeeb991"/>
    <xsd:import namespace="12165527-d881-4234-97f9-ee139a3f0c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3:_dlc_DocId" minOccurs="0"/>
                <xsd:element ref="ns3:_dlc_DocIdUrl" minOccurs="0"/>
                <xsd:element ref="ns3:_dlc_DocIdPersistId"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f2803-99d4-4f13-820e-7b15efeeb9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38d99aa-dc1b-4568-bbf8-76f48c855b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2165527-d881-4234-97f9-ee139a3f0c3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element name="TaxCatchAll" ma:index="27" nillable="true" ma:displayName="Taxonomy Catch All Column" ma:hidden="true" ma:list="{5e89c457-9277-480b-894a-54e1ac89e124}" ma:internalName="TaxCatchAll" ma:showField="CatchAllData" ma:web="12165527-d881-4234-97f9-ee139a3f0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b28f2803-99d4-4f13-820e-7b15efeeb991">
      <Terms xmlns="http://schemas.microsoft.com/office/infopath/2007/PartnerControls"/>
    </lcf76f155ced4ddcb4097134ff3c332f>
    <TaxCatchAll xmlns="12165527-d881-4234-97f9-ee139a3f0c31" xsi:nil="true"/>
    <_dlc_DocId xmlns="12165527-d881-4234-97f9-ee139a3f0c31">TKMNZ-320376015-697532</_dlc_DocId>
    <_dlc_DocIdUrl xmlns="12165527-d881-4234-97f9-ee139a3f0c31">
      <Url>https://sscnz.sharepoint.com/sites/sscdms/70757/_layouts/15/DocIdRedir.aspx?ID=TKMNZ-320376015-697532</Url>
      <Description>TKMNZ-320376015-697532</Description>
    </_dlc_DocIdUrl>
  </documentManagement>
</p:properties>
</file>

<file path=customXml/itemProps1.xml><?xml version="1.0" encoding="utf-8"?>
<ds:datastoreItem xmlns:ds="http://schemas.openxmlformats.org/officeDocument/2006/customXml" ds:itemID="{225525AF-9643-4EDD-A9A0-7B00CAFF26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f2803-99d4-4f13-820e-7b15efeeb991"/>
    <ds:schemaRef ds:uri="12165527-d881-4234-97f9-ee139a3f0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A296F4-A20A-4BE5-AA58-DF2014653A1A}">
  <ds:schemaRefs>
    <ds:schemaRef ds:uri="http://schemas.microsoft.com/sharepoint/events"/>
  </ds:schemaRefs>
</ds:datastoreItem>
</file>

<file path=customXml/itemProps3.xml><?xml version="1.0" encoding="utf-8"?>
<ds:datastoreItem xmlns:ds="http://schemas.openxmlformats.org/officeDocument/2006/customXml" ds:itemID="{715398DA-F230-4D8E-A1C0-59EED165B38E}">
  <ds:schemaRefs>
    <ds:schemaRef ds:uri="http://schemas.microsoft.com/sharepoint/v3/contenttype/forms"/>
  </ds:schemaRefs>
</ds:datastoreItem>
</file>

<file path=customXml/itemProps4.xml><?xml version="1.0" encoding="utf-8"?>
<ds:datastoreItem xmlns:ds="http://schemas.openxmlformats.org/officeDocument/2006/customXml" ds:itemID="{2936CB50-6872-4503-BC3B-74AB8C1F0D87}">
  <ds:schemaRefs>
    <ds:schemaRef ds:uri="http://www.w3.org/XML/1998/namespace"/>
    <ds:schemaRef ds:uri="http://schemas.microsoft.com/office/infopath/2007/PartnerControls"/>
    <ds:schemaRef ds:uri="http://schemas.microsoft.com/office/2006/documentManagement/types"/>
    <ds:schemaRef ds:uri="b28f2803-99d4-4f13-820e-7b15efeeb991"/>
    <ds:schemaRef ds:uri="http://purl.org/dc/terms/"/>
    <ds:schemaRef ds:uri="http://schemas.microsoft.com/office/2006/metadata/properties"/>
    <ds:schemaRef ds:uri="http://schemas.openxmlformats.org/package/2006/metadata/core-properties"/>
    <ds:schemaRef ds:uri="http://purl.org/dc/elements/1.1/"/>
    <ds:schemaRef ds:uri="12165527-d881-4234-97f9-ee139a3f0c31"/>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1510</Words>
  <Application>Microsoft Office PowerPoint</Application>
  <PresentationFormat>Widescreen</PresentationFormat>
  <Paragraphs>72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Source Sans Pro</vt:lpstr>
      <vt:lpstr>Office Theme</vt:lpstr>
      <vt:lpstr>As part of the Public Service and the wider public sector, Crown entities must collaborate with other entities where practicable, demonstrate high standards of accountability and expect public scrutiny</vt:lpstr>
      <vt:lpstr>Delivering outcomes and a ‘unified public service’ </vt:lpstr>
      <vt:lpstr>Accountability to Parliament</vt:lpstr>
      <vt:lpstr>… scrutiny by Select Committees</vt:lpstr>
      <vt:lpstr>…. Select Committees - continued</vt:lpstr>
      <vt:lpstr>… contributing to answers to Parliamentary Questions, OIA requests, Ministerial correspondence etc …</vt:lpstr>
      <vt:lpstr>… and, through the annual audit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part of the Public Service and the wider public sector, Crown entities must collaborate with other entities where practicable, demonstrate high standards of accountability and expect public scrutiny</dc:title>
  <dc:creator>Sophie Bird</dc:creator>
  <cp:lastModifiedBy>Sophie Bird</cp:lastModifiedBy>
  <cp:revision>1</cp:revision>
  <dcterms:created xsi:type="dcterms:W3CDTF">2022-10-03T01:57:45Z</dcterms:created>
  <dcterms:modified xsi:type="dcterms:W3CDTF">2022-10-03T01:58:21Z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0x010100459EAF5B95240F459FD0CBA9EF1021FD</vt:lpwstr>
  </property>
  <property fmtid="{D5CDD505-2E9C-101B-9397-08002B2CF9AE}" pid="3" name="_dlc_DocIdItemGuid">
    <vt:lpwstr>132452b6-af93-45f9-93b4-1b0f42e95eb0</vt:lpwstr>
  </property>
</Properties>
</file>