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9"/>
  </p:notesMasterIdLst>
  <p:sldIdLst>
    <p:sldId id="303" r:id="rId6"/>
    <p:sldId id="301" r:id="rId7"/>
    <p:sldId id="30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0" d="100"/>
          <a:sy n="110" d="100"/>
        </p:scale>
        <p:origin x="6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325FBF-7AD5-40AC-BB57-DD13AC094EBE}" type="datetimeFigureOut">
              <a:rPr lang="en-NZ" smtClean="0"/>
              <a:t>3/10/2022</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E0F98A-899D-4BAA-8947-3DBDA04EF09A}" type="slidenum">
              <a:rPr lang="en-NZ" smtClean="0"/>
              <a:t>‹#›</a:t>
            </a:fld>
            <a:endParaRPr lang="en-NZ"/>
          </a:p>
        </p:txBody>
      </p:sp>
    </p:spTree>
    <p:extLst>
      <p:ext uri="{BB962C8B-B14F-4D97-AF65-F5344CB8AC3E}">
        <p14:creationId xmlns:p14="http://schemas.microsoft.com/office/powerpoint/2010/main" val="1143713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1</a:t>
            </a:fld>
            <a:endParaRPr lang="en-NZ"/>
          </a:p>
        </p:txBody>
      </p:sp>
    </p:spTree>
    <p:extLst>
      <p:ext uri="{BB962C8B-B14F-4D97-AF65-F5344CB8AC3E}">
        <p14:creationId xmlns:p14="http://schemas.microsoft.com/office/powerpoint/2010/main" val="1976307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Boards will want to build and maintain constructive and professional relationships with the Minister and the monitoring department in particular. This will be aided by the Minister, board and monitoring department having a clear and agreed understanding of their respective roles. Good relationships between the key players rely on the development of mutual trust and confidence. An important aspect of this is to ensure that:</a:t>
            </a:r>
          </a:p>
          <a:p>
            <a:pPr marL="180975" indent="-180975">
              <a:buFont typeface="Arial" pitchFamily="34" charset="0"/>
              <a:buChar char="•"/>
            </a:pPr>
            <a:r>
              <a:rPr lang="en-US" sz="1200"/>
              <a:t>boards and departments represent each other's views in accurate terms</a:t>
            </a:r>
          </a:p>
          <a:p>
            <a:pPr marL="180975" indent="-180975">
              <a:buFont typeface="Arial" pitchFamily="34" charset="0"/>
              <a:buChar char="•"/>
            </a:pPr>
            <a:r>
              <a:rPr lang="en-US" sz="1200"/>
              <a:t>the Minister, entity and department adopt a 'no surprises' approach in their dealings with each other.</a:t>
            </a:r>
          </a:p>
          <a:p>
            <a:pPr>
              <a:spcBef>
                <a:spcPts val="1200"/>
              </a:spcBef>
            </a:pPr>
            <a:r>
              <a:rPr lang="en-US" sz="1200"/>
              <a:t>It is worthwhile the board developing and maintaining its own 'board charter' to help </a:t>
            </a:r>
            <a:r>
              <a:rPr lang="en-US" sz="1200" err="1"/>
              <a:t>crystallise</a:t>
            </a:r>
            <a:r>
              <a:rPr lang="en-US" sz="1200"/>
              <a:t> and </a:t>
            </a:r>
            <a:r>
              <a:rPr lang="en-US" sz="1200" err="1"/>
              <a:t>operationalise</a:t>
            </a:r>
            <a:r>
              <a:rPr lang="en-US" sz="1200"/>
              <a:t> its role and its expectations of, and relationships, with the Minister, the monitoring department and other key players.  There are numerous examples of board charters available for downloading from websites, particularly of listed public companies. A practice note on board charters is also available from the Institute of Directors. </a:t>
            </a:r>
          </a:p>
          <a:p>
            <a:pPr>
              <a:spcBef>
                <a:spcPts val="1200"/>
              </a:spcBef>
            </a:pPr>
            <a:r>
              <a:rPr lang="en-US" sz="1200" b="1"/>
              <a:t>Discuss</a:t>
            </a:r>
            <a:r>
              <a:rPr lang="en-US" sz="1200"/>
              <a:t> the roles, responsibilities and relative significance of each of these elements in relation to particular Crown entities’ stakeholder environments. Do each of these require a different type of relationship management strategy? Are there any other key players that are not on this list?</a:t>
            </a:r>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2</a:t>
            </a:fld>
            <a:endParaRPr lang="en-NZ"/>
          </a:p>
        </p:txBody>
      </p:sp>
    </p:spTree>
    <p:extLst>
      <p:ext uri="{BB962C8B-B14F-4D97-AF65-F5344CB8AC3E}">
        <p14:creationId xmlns:p14="http://schemas.microsoft.com/office/powerpoint/2010/main" val="4134137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Central agencies have a key leadership role to play in aligning the activities of the State services with Government’s priorities in making sure that Ministers receive the best possible advice before making decisions.  Each central agency has its own key responsibilities, but they also require contributions from the other two agencies.</a:t>
            </a:r>
          </a:p>
          <a:p>
            <a:pPr>
              <a:spcBef>
                <a:spcPts val="1200"/>
              </a:spcBef>
            </a:pPr>
            <a:r>
              <a:rPr lang="en-US" sz="1200" b="1"/>
              <a:t>The Department of the Prime Minister and Cabinet</a:t>
            </a:r>
            <a:r>
              <a:rPr lang="en-US" sz="1200"/>
              <a:t> (DPMC): supports the process of collective decision making, conveys Cabinet’s decisions to the relevant Ministers and officials and ensures that the Cabinet receives well conceived and coordinated advice.  DPMC also has a leadership role in relation to government themes and priorities, including conveying government’s priorities to officials.</a:t>
            </a:r>
          </a:p>
          <a:p>
            <a:pPr>
              <a:spcBef>
                <a:spcPts val="1200"/>
              </a:spcBef>
            </a:pPr>
            <a:r>
              <a:rPr lang="en-US" sz="1200" b="1"/>
              <a:t>The Treasury</a:t>
            </a:r>
            <a:r>
              <a:rPr lang="en-US" sz="1200"/>
              <a:t>: monitors and manages the financial affairs of the Government and provides economic and fiscal policy advice.  Treasury is the key agency to support Ministers in balancing priorities through the Budget process.  It provides insight into the efficiency and effectiveness of government agencies and their interventions.</a:t>
            </a:r>
          </a:p>
          <a:p>
            <a:pPr>
              <a:spcBef>
                <a:spcPts val="1200"/>
              </a:spcBef>
            </a:pPr>
            <a:r>
              <a:rPr lang="en-US" sz="1200" b="1"/>
              <a:t>The Public Service Commission</a:t>
            </a:r>
            <a:r>
              <a:rPr lang="en-US" sz="1200"/>
              <a:t>: appoints and manages Public Service chief executives; advises on the design and capability of the public sector, ensures that State servants are appropriately focused on addressing the Government’s priorities, and develops and promotes standards of integrity and conduct for the public sector (see Public Service Act, s.44, for a list of the general functions of the Public Service Commissioner).</a:t>
            </a:r>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3</a:t>
            </a:fld>
            <a:endParaRPr lang="en-NZ"/>
          </a:p>
        </p:txBody>
      </p:sp>
    </p:spTree>
    <p:extLst>
      <p:ext uri="{BB962C8B-B14F-4D97-AF65-F5344CB8AC3E}">
        <p14:creationId xmlns:p14="http://schemas.microsoft.com/office/powerpoint/2010/main" val="1022884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2E713-0E90-FBA1-758D-796385CBE8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7CA9E8B5-3285-FC89-2490-88AF836C0A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EA1CBD14-C09E-9369-E32B-64982AF55F7E}"/>
              </a:ext>
            </a:extLst>
          </p:cNvPr>
          <p:cNvSpPr>
            <a:spLocks noGrp="1"/>
          </p:cNvSpPr>
          <p:nvPr>
            <p:ph type="dt" sz="half" idx="10"/>
          </p:nvPr>
        </p:nvSpPr>
        <p:spPr/>
        <p:txBody>
          <a:bodyPr/>
          <a:lstStyle/>
          <a:p>
            <a:fld id="{53642AE6-016B-4F01-8B04-3E7D5C063BE6}" type="datetimeFigureOut">
              <a:rPr lang="en-NZ" smtClean="0"/>
              <a:t>3/10/2022</a:t>
            </a:fld>
            <a:endParaRPr lang="en-NZ"/>
          </a:p>
        </p:txBody>
      </p:sp>
      <p:sp>
        <p:nvSpPr>
          <p:cNvPr id="5" name="Footer Placeholder 4">
            <a:extLst>
              <a:ext uri="{FF2B5EF4-FFF2-40B4-BE49-F238E27FC236}">
                <a16:creationId xmlns:a16="http://schemas.microsoft.com/office/drawing/2014/main" id="{DDB76A30-E630-706E-2207-6B00DE80F9B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4D85E8B9-7E79-5763-F564-5ADD295C92C9}"/>
              </a:ext>
            </a:extLst>
          </p:cNvPr>
          <p:cNvSpPr>
            <a:spLocks noGrp="1"/>
          </p:cNvSpPr>
          <p:nvPr>
            <p:ph type="sldNum" sz="quarter" idx="12"/>
          </p:nvPr>
        </p:nvSpPr>
        <p:spPr/>
        <p:txBody>
          <a:bodyPr/>
          <a:lstStyle/>
          <a:p>
            <a:fld id="{6E4B732D-D40E-4AFA-B9EA-550085E0B6AE}" type="slidenum">
              <a:rPr lang="en-NZ" smtClean="0"/>
              <a:t>‹#›</a:t>
            </a:fld>
            <a:endParaRPr lang="en-NZ"/>
          </a:p>
        </p:txBody>
      </p:sp>
    </p:spTree>
    <p:extLst>
      <p:ext uri="{BB962C8B-B14F-4D97-AF65-F5344CB8AC3E}">
        <p14:creationId xmlns:p14="http://schemas.microsoft.com/office/powerpoint/2010/main" val="33884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1A873-F9E1-42EF-5C35-B55491C99920}"/>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CC9BFDF-FAF0-2C1A-AA7F-88D20C5122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46F0D0B-F38C-4424-AF2A-925263DE4A3F}"/>
              </a:ext>
            </a:extLst>
          </p:cNvPr>
          <p:cNvSpPr>
            <a:spLocks noGrp="1"/>
          </p:cNvSpPr>
          <p:nvPr>
            <p:ph type="dt" sz="half" idx="10"/>
          </p:nvPr>
        </p:nvSpPr>
        <p:spPr/>
        <p:txBody>
          <a:bodyPr/>
          <a:lstStyle/>
          <a:p>
            <a:fld id="{53642AE6-016B-4F01-8B04-3E7D5C063BE6}" type="datetimeFigureOut">
              <a:rPr lang="en-NZ" smtClean="0"/>
              <a:t>3/10/2022</a:t>
            </a:fld>
            <a:endParaRPr lang="en-NZ"/>
          </a:p>
        </p:txBody>
      </p:sp>
      <p:sp>
        <p:nvSpPr>
          <p:cNvPr id="5" name="Footer Placeholder 4">
            <a:extLst>
              <a:ext uri="{FF2B5EF4-FFF2-40B4-BE49-F238E27FC236}">
                <a16:creationId xmlns:a16="http://schemas.microsoft.com/office/drawing/2014/main" id="{9C9D281A-55A3-AA70-2778-C321C57676C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35A5D95-D147-1650-53E5-4ABBEC757B53}"/>
              </a:ext>
            </a:extLst>
          </p:cNvPr>
          <p:cNvSpPr>
            <a:spLocks noGrp="1"/>
          </p:cNvSpPr>
          <p:nvPr>
            <p:ph type="sldNum" sz="quarter" idx="12"/>
          </p:nvPr>
        </p:nvSpPr>
        <p:spPr/>
        <p:txBody>
          <a:bodyPr/>
          <a:lstStyle/>
          <a:p>
            <a:fld id="{6E4B732D-D40E-4AFA-B9EA-550085E0B6AE}" type="slidenum">
              <a:rPr lang="en-NZ" smtClean="0"/>
              <a:t>‹#›</a:t>
            </a:fld>
            <a:endParaRPr lang="en-NZ"/>
          </a:p>
        </p:txBody>
      </p:sp>
    </p:spTree>
    <p:extLst>
      <p:ext uri="{BB962C8B-B14F-4D97-AF65-F5344CB8AC3E}">
        <p14:creationId xmlns:p14="http://schemas.microsoft.com/office/powerpoint/2010/main" val="3262734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B6FAF0-55F7-E62A-AC00-98C68D8D543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E138998C-218D-EAAA-9BCC-C2D601A63D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441FBC8-1538-C3E6-DEA9-B7B9A2F402BA}"/>
              </a:ext>
            </a:extLst>
          </p:cNvPr>
          <p:cNvSpPr>
            <a:spLocks noGrp="1"/>
          </p:cNvSpPr>
          <p:nvPr>
            <p:ph type="dt" sz="half" idx="10"/>
          </p:nvPr>
        </p:nvSpPr>
        <p:spPr/>
        <p:txBody>
          <a:bodyPr/>
          <a:lstStyle/>
          <a:p>
            <a:fld id="{53642AE6-016B-4F01-8B04-3E7D5C063BE6}" type="datetimeFigureOut">
              <a:rPr lang="en-NZ" smtClean="0"/>
              <a:t>3/10/2022</a:t>
            </a:fld>
            <a:endParaRPr lang="en-NZ"/>
          </a:p>
        </p:txBody>
      </p:sp>
      <p:sp>
        <p:nvSpPr>
          <p:cNvPr id="5" name="Footer Placeholder 4">
            <a:extLst>
              <a:ext uri="{FF2B5EF4-FFF2-40B4-BE49-F238E27FC236}">
                <a16:creationId xmlns:a16="http://schemas.microsoft.com/office/drawing/2014/main" id="{C66B0530-1406-0819-8581-7E4D10EA627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A371047-B521-DF81-8EEE-550D42C2EDD7}"/>
              </a:ext>
            </a:extLst>
          </p:cNvPr>
          <p:cNvSpPr>
            <a:spLocks noGrp="1"/>
          </p:cNvSpPr>
          <p:nvPr>
            <p:ph type="sldNum" sz="quarter" idx="12"/>
          </p:nvPr>
        </p:nvSpPr>
        <p:spPr/>
        <p:txBody>
          <a:bodyPr/>
          <a:lstStyle/>
          <a:p>
            <a:fld id="{6E4B732D-D40E-4AFA-B9EA-550085E0B6AE}" type="slidenum">
              <a:rPr lang="en-NZ" smtClean="0"/>
              <a:t>‹#›</a:t>
            </a:fld>
            <a:endParaRPr lang="en-NZ"/>
          </a:p>
        </p:txBody>
      </p:sp>
    </p:spTree>
    <p:extLst>
      <p:ext uri="{BB962C8B-B14F-4D97-AF65-F5344CB8AC3E}">
        <p14:creationId xmlns:p14="http://schemas.microsoft.com/office/powerpoint/2010/main" val="2585123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slide 1">
    <p:spTree>
      <p:nvGrpSpPr>
        <p:cNvPr id="1" name=""/>
        <p:cNvGrpSpPr/>
        <p:nvPr/>
      </p:nvGrpSpPr>
      <p:grpSpPr>
        <a:xfrm>
          <a:off x="0" y="0"/>
          <a:ext cx="0" cy="0"/>
          <a:chOff x="0" y="0"/>
          <a:chExt cx="0" cy="0"/>
        </a:xfrm>
      </p:grpSpPr>
      <p:pic>
        <p:nvPicPr>
          <p:cNvPr id="8" name="Picture 7" descr="Background pattern, logo, company name&#10;&#10;Description automatically generated">
            <a:extLst>
              <a:ext uri="{FF2B5EF4-FFF2-40B4-BE49-F238E27FC236}">
                <a16:creationId xmlns:a16="http://schemas.microsoft.com/office/drawing/2014/main" id="{D8EE877A-59D4-440F-8BC7-2D5CB07F1D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Title 1">
            <a:extLst>
              <a:ext uri="{FF2B5EF4-FFF2-40B4-BE49-F238E27FC236}">
                <a16:creationId xmlns:a16="http://schemas.microsoft.com/office/drawing/2014/main" id="{C686E6B6-5055-4A6C-A8A5-5CC07E5C713D}"/>
              </a:ext>
            </a:extLst>
          </p:cNvPr>
          <p:cNvSpPr>
            <a:spLocks noGrp="1"/>
          </p:cNvSpPr>
          <p:nvPr>
            <p:ph type="title" hasCustomPrompt="1"/>
          </p:nvPr>
        </p:nvSpPr>
        <p:spPr>
          <a:xfrm>
            <a:off x="838200" y="3429000"/>
            <a:ext cx="10515600" cy="593515"/>
          </a:xfrm>
          <a:prstGeom prst="rect">
            <a:avLst/>
          </a:prstGeom>
        </p:spPr>
        <p:txBody>
          <a:bodyPr anchor="b"/>
          <a:lstStyle>
            <a:lvl1pPr algn="ctr">
              <a:defRPr sz="2800">
                <a:solidFill>
                  <a:schemeClr val="bg1"/>
                </a:solidFill>
                <a:latin typeface="Source Sans Pro" panose="020B0503030403020204" pitchFamily="34" charset="0"/>
                <a:ea typeface="Source Sans Pro" panose="020B0503030403020204" pitchFamily="34" charset="0"/>
              </a:defRPr>
            </a:lvl1pPr>
          </a:lstStyle>
          <a:p>
            <a:r>
              <a:rPr lang="en-US"/>
              <a:t>Slide/divider title</a:t>
            </a:r>
            <a:endParaRPr lang="en-NZ"/>
          </a:p>
        </p:txBody>
      </p:sp>
    </p:spTree>
    <p:extLst>
      <p:ext uri="{BB962C8B-B14F-4D97-AF65-F5344CB8AC3E}">
        <p14:creationId xmlns:p14="http://schemas.microsoft.com/office/powerpoint/2010/main" val="1721481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Slide optio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FE997-4C30-4816-8D4E-807F9ED604E6}"/>
              </a:ext>
            </a:extLst>
          </p:cNvPr>
          <p:cNvSpPr>
            <a:spLocks noGrp="1"/>
          </p:cNvSpPr>
          <p:nvPr>
            <p:ph type="title" hasCustomPrompt="1"/>
          </p:nvPr>
        </p:nvSpPr>
        <p:spPr>
          <a:xfrm>
            <a:off x="831850" y="1468198"/>
            <a:ext cx="10515600"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3" name="Text Placeholder 2">
            <a:extLst>
              <a:ext uri="{FF2B5EF4-FFF2-40B4-BE49-F238E27FC236}">
                <a16:creationId xmlns:a16="http://schemas.microsoft.com/office/drawing/2014/main" id="{DEAA413A-3C45-44C2-8CE1-8E41035A7926}"/>
              </a:ext>
            </a:extLst>
          </p:cNvPr>
          <p:cNvSpPr>
            <a:spLocks noGrp="1"/>
          </p:cNvSpPr>
          <p:nvPr>
            <p:ph type="body" idx="1"/>
          </p:nvPr>
        </p:nvSpPr>
        <p:spPr>
          <a:xfrm>
            <a:off x="831850" y="2467367"/>
            <a:ext cx="3206750" cy="1500187"/>
          </a:xfrm>
          <a:prstGeom prst="rect">
            <a:avLst/>
          </a:prstGeom>
        </p:spPr>
        <p:txBody>
          <a:bodyPr/>
          <a:lstStyle>
            <a:lvl1pPr marL="0" indent="0">
              <a:buNone/>
              <a:defRPr sz="1800">
                <a:solidFill>
                  <a:schemeClr val="tx1">
                    <a:lumMod val="85000"/>
                    <a:lumOff val="15000"/>
                  </a:schemeClr>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7" name="Picture 6">
            <a:extLst>
              <a:ext uri="{FF2B5EF4-FFF2-40B4-BE49-F238E27FC236}">
                <a16:creationId xmlns:a16="http://schemas.microsoft.com/office/drawing/2014/main" id="{53E9ECFB-5815-4AA8-81CF-29F5B2E549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734050"/>
            <a:ext cx="12192000" cy="1123950"/>
          </a:xfrm>
          <a:prstGeom prst="rect">
            <a:avLst/>
          </a:prstGeom>
        </p:spPr>
      </p:pic>
    </p:spTree>
    <p:extLst>
      <p:ext uri="{BB962C8B-B14F-4D97-AF65-F5344CB8AC3E}">
        <p14:creationId xmlns:p14="http://schemas.microsoft.com/office/powerpoint/2010/main" val="2079792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03FEA-98C2-B760-6640-600724BBEFB5}"/>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F6FECCA2-6761-AB26-906E-15797DD517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AA37975-F9FA-6445-C7D3-6B0B8219A7AB}"/>
              </a:ext>
            </a:extLst>
          </p:cNvPr>
          <p:cNvSpPr>
            <a:spLocks noGrp="1"/>
          </p:cNvSpPr>
          <p:nvPr>
            <p:ph type="dt" sz="half" idx="10"/>
          </p:nvPr>
        </p:nvSpPr>
        <p:spPr/>
        <p:txBody>
          <a:bodyPr/>
          <a:lstStyle/>
          <a:p>
            <a:fld id="{53642AE6-016B-4F01-8B04-3E7D5C063BE6}" type="datetimeFigureOut">
              <a:rPr lang="en-NZ" smtClean="0"/>
              <a:t>3/10/2022</a:t>
            </a:fld>
            <a:endParaRPr lang="en-NZ"/>
          </a:p>
        </p:txBody>
      </p:sp>
      <p:sp>
        <p:nvSpPr>
          <p:cNvPr id="5" name="Footer Placeholder 4">
            <a:extLst>
              <a:ext uri="{FF2B5EF4-FFF2-40B4-BE49-F238E27FC236}">
                <a16:creationId xmlns:a16="http://schemas.microsoft.com/office/drawing/2014/main" id="{714A0AA1-E4D1-B363-9ADB-532912BB5E4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C7124F0-D16A-FDDD-598A-868C37BC3F48}"/>
              </a:ext>
            </a:extLst>
          </p:cNvPr>
          <p:cNvSpPr>
            <a:spLocks noGrp="1"/>
          </p:cNvSpPr>
          <p:nvPr>
            <p:ph type="sldNum" sz="quarter" idx="12"/>
          </p:nvPr>
        </p:nvSpPr>
        <p:spPr/>
        <p:txBody>
          <a:bodyPr/>
          <a:lstStyle/>
          <a:p>
            <a:fld id="{6E4B732D-D40E-4AFA-B9EA-550085E0B6AE}" type="slidenum">
              <a:rPr lang="en-NZ" smtClean="0"/>
              <a:t>‹#›</a:t>
            </a:fld>
            <a:endParaRPr lang="en-NZ"/>
          </a:p>
        </p:txBody>
      </p:sp>
    </p:spTree>
    <p:extLst>
      <p:ext uri="{BB962C8B-B14F-4D97-AF65-F5344CB8AC3E}">
        <p14:creationId xmlns:p14="http://schemas.microsoft.com/office/powerpoint/2010/main" val="406352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517F9-2BDD-1224-0314-0000693089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72778939-7747-E9CA-27F8-1D2B2A3747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1D9540-C33E-22E8-2166-06A31455EAC6}"/>
              </a:ext>
            </a:extLst>
          </p:cNvPr>
          <p:cNvSpPr>
            <a:spLocks noGrp="1"/>
          </p:cNvSpPr>
          <p:nvPr>
            <p:ph type="dt" sz="half" idx="10"/>
          </p:nvPr>
        </p:nvSpPr>
        <p:spPr/>
        <p:txBody>
          <a:bodyPr/>
          <a:lstStyle/>
          <a:p>
            <a:fld id="{53642AE6-016B-4F01-8B04-3E7D5C063BE6}" type="datetimeFigureOut">
              <a:rPr lang="en-NZ" smtClean="0"/>
              <a:t>3/10/2022</a:t>
            </a:fld>
            <a:endParaRPr lang="en-NZ"/>
          </a:p>
        </p:txBody>
      </p:sp>
      <p:sp>
        <p:nvSpPr>
          <p:cNvPr id="5" name="Footer Placeholder 4">
            <a:extLst>
              <a:ext uri="{FF2B5EF4-FFF2-40B4-BE49-F238E27FC236}">
                <a16:creationId xmlns:a16="http://schemas.microsoft.com/office/drawing/2014/main" id="{D4A78AAF-D35E-03C9-A940-E5706DF7590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8DA3A55-B212-A68D-95B5-93EDFD0A787C}"/>
              </a:ext>
            </a:extLst>
          </p:cNvPr>
          <p:cNvSpPr>
            <a:spLocks noGrp="1"/>
          </p:cNvSpPr>
          <p:nvPr>
            <p:ph type="sldNum" sz="quarter" idx="12"/>
          </p:nvPr>
        </p:nvSpPr>
        <p:spPr/>
        <p:txBody>
          <a:bodyPr/>
          <a:lstStyle/>
          <a:p>
            <a:fld id="{6E4B732D-D40E-4AFA-B9EA-550085E0B6AE}" type="slidenum">
              <a:rPr lang="en-NZ" smtClean="0"/>
              <a:t>‹#›</a:t>
            </a:fld>
            <a:endParaRPr lang="en-NZ"/>
          </a:p>
        </p:txBody>
      </p:sp>
    </p:spTree>
    <p:extLst>
      <p:ext uri="{BB962C8B-B14F-4D97-AF65-F5344CB8AC3E}">
        <p14:creationId xmlns:p14="http://schemas.microsoft.com/office/powerpoint/2010/main" val="3201723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3F352-C18E-0176-E666-A801B2D66D33}"/>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41ADC51-EC41-3BAB-D34D-967D2557FB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FF7646D1-3CDE-493C-3407-B65041522A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60D264F1-DF3E-A67D-9CD8-DF76F7944719}"/>
              </a:ext>
            </a:extLst>
          </p:cNvPr>
          <p:cNvSpPr>
            <a:spLocks noGrp="1"/>
          </p:cNvSpPr>
          <p:nvPr>
            <p:ph type="dt" sz="half" idx="10"/>
          </p:nvPr>
        </p:nvSpPr>
        <p:spPr/>
        <p:txBody>
          <a:bodyPr/>
          <a:lstStyle/>
          <a:p>
            <a:fld id="{53642AE6-016B-4F01-8B04-3E7D5C063BE6}" type="datetimeFigureOut">
              <a:rPr lang="en-NZ" smtClean="0"/>
              <a:t>3/10/2022</a:t>
            </a:fld>
            <a:endParaRPr lang="en-NZ"/>
          </a:p>
        </p:txBody>
      </p:sp>
      <p:sp>
        <p:nvSpPr>
          <p:cNvPr id="6" name="Footer Placeholder 5">
            <a:extLst>
              <a:ext uri="{FF2B5EF4-FFF2-40B4-BE49-F238E27FC236}">
                <a16:creationId xmlns:a16="http://schemas.microsoft.com/office/drawing/2014/main" id="{FFCCDBEB-9565-1D47-82EA-710A7458937B}"/>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2009B779-A3CF-2FFE-6720-2CC76C44278C}"/>
              </a:ext>
            </a:extLst>
          </p:cNvPr>
          <p:cNvSpPr>
            <a:spLocks noGrp="1"/>
          </p:cNvSpPr>
          <p:nvPr>
            <p:ph type="sldNum" sz="quarter" idx="12"/>
          </p:nvPr>
        </p:nvSpPr>
        <p:spPr/>
        <p:txBody>
          <a:bodyPr/>
          <a:lstStyle/>
          <a:p>
            <a:fld id="{6E4B732D-D40E-4AFA-B9EA-550085E0B6AE}" type="slidenum">
              <a:rPr lang="en-NZ" smtClean="0"/>
              <a:t>‹#›</a:t>
            </a:fld>
            <a:endParaRPr lang="en-NZ"/>
          </a:p>
        </p:txBody>
      </p:sp>
    </p:spTree>
    <p:extLst>
      <p:ext uri="{BB962C8B-B14F-4D97-AF65-F5344CB8AC3E}">
        <p14:creationId xmlns:p14="http://schemas.microsoft.com/office/powerpoint/2010/main" val="658506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508E3-8832-54D1-1266-E7E9F36C24E9}"/>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7794143-FBEB-38CE-2F0F-827C102EF7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590EA1-F0B1-A16F-8E7D-0C2686F7E3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4E3469E0-46DD-8D87-8BEA-31418262B6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03C032-09C2-AE01-71A2-75F8472FA6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79933208-9BF9-B2E5-0E5F-4B435819F083}"/>
              </a:ext>
            </a:extLst>
          </p:cNvPr>
          <p:cNvSpPr>
            <a:spLocks noGrp="1"/>
          </p:cNvSpPr>
          <p:nvPr>
            <p:ph type="dt" sz="half" idx="10"/>
          </p:nvPr>
        </p:nvSpPr>
        <p:spPr/>
        <p:txBody>
          <a:bodyPr/>
          <a:lstStyle/>
          <a:p>
            <a:fld id="{53642AE6-016B-4F01-8B04-3E7D5C063BE6}" type="datetimeFigureOut">
              <a:rPr lang="en-NZ" smtClean="0"/>
              <a:t>3/10/2022</a:t>
            </a:fld>
            <a:endParaRPr lang="en-NZ"/>
          </a:p>
        </p:txBody>
      </p:sp>
      <p:sp>
        <p:nvSpPr>
          <p:cNvPr id="8" name="Footer Placeholder 7">
            <a:extLst>
              <a:ext uri="{FF2B5EF4-FFF2-40B4-BE49-F238E27FC236}">
                <a16:creationId xmlns:a16="http://schemas.microsoft.com/office/drawing/2014/main" id="{4127900C-2C66-A0B6-234D-8B5649019E3E}"/>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8422CE9F-BC08-2949-2A3B-9B09765F7226}"/>
              </a:ext>
            </a:extLst>
          </p:cNvPr>
          <p:cNvSpPr>
            <a:spLocks noGrp="1"/>
          </p:cNvSpPr>
          <p:nvPr>
            <p:ph type="sldNum" sz="quarter" idx="12"/>
          </p:nvPr>
        </p:nvSpPr>
        <p:spPr/>
        <p:txBody>
          <a:bodyPr/>
          <a:lstStyle/>
          <a:p>
            <a:fld id="{6E4B732D-D40E-4AFA-B9EA-550085E0B6AE}" type="slidenum">
              <a:rPr lang="en-NZ" smtClean="0"/>
              <a:t>‹#›</a:t>
            </a:fld>
            <a:endParaRPr lang="en-NZ"/>
          </a:p>
        </p:txBody>
      </p:sp>
    </p:spTree>
    <p:extLst>
      <p:ext uri="{BB962C8B-B14F-4D97-AF65-F5344CB8AC3E}">
        <p14:creationId xmlns:p14="http://schemas.microsoft.com/office/powerpoint/2010/main" val="42228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68E9F-2BEB-DE83-40F8-E18132A9A594}"/>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EEC61D91-8CA9-5C8C-1C8F-CA73210F8FBE}"/>
              </a:ext>
            </a:extLst>
          </p:cNvPr>
          <p:cNvSpPr>
            <a:spLocks noGrp="1"/>
          </p:cNvSpPr>
          <p:nvPr>
            <p:ph type="dt" sz="half" idx="10"/>
          </p:nvPr>
        </p:nvSpPr>
        <p:spPr/>
        <p:txBody>
          <a:bodyPr/>
          <a:lstStyle/>
          <a:p>
            <a:fld id="{53642AE6-016B-4F01-8B04-3E7D5C063BE6}" type="datetimeFigureOut">
              <a:rPr lang="en-NZ" smtClean="0"/>
              <a:t>3/10/2022</a:t>
            </a:fld>
            <a:endParaRPr lang="en-NZ"/>
          </a:p>
        </p:txBody>
      </p:sp>
      <p:sp>
        <p:nvSpPr>
          <p:cNvPr id="4" name="Footer Placeholder 3">
            <a:extLst>
              <a:ext uri="{FF2B5EF4-FFF2-40B4-BE49-F238E27FC236}">
                <a16:creationId xmlns:a16="http://schemas.microsoft.com/office/drawing/2014/main" id="{1FA71A05-E1A6-D757-8134-4BD5760AFA62}"/>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F3016A5A-24D4-63C3-274A-5FB8771EC643}"/>
              </a:ext>
            </a:extLst>
          </p:cNvPr>
          <p:cNvSpPr>
            <a:spLocks noGrp="1"/>
          </p:cNvSpPr>
          <p:nvPr>
            <p:ph type="sldNum" sz="quarter" idx="12"/>
          </p:nvPr>
        </p:nvSpPr>
        <p:spPr/>
        <p:txBody>
          <a:bodyPr/>
          <a:lstStyle/>
          <a:p>
            <a:fld id="{6E4B732D-D40E-4AFA-B9EA-550085E0B6AE}" type="slidenum">
              <a:rPr lang="en-NZ" smtClean="0"/>
              <a:t>‹#›</a:t>
            </a:fld>
            <a:endParaRPr lang="en-NZ"/>
          </a:p>
        </p:txBody>
      </p:sp>
    </p:spTree>
    <p:extLst>
      <p:ext uri="{BB962C8B-B14F-4D97-AF65-F5344CB8AC3E}">
        <p14:creationId xmlns:p14="http://schemas.microsoft.com/office/powerpoint/2010/main" val="160987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B749A9-802A-4214-055B-4D48FBEE14F3}"/>
              </a:ext>
            </a:extLst>
          </p:cNvPr>
          <p:cNvSpPr>
            <a:spLocks noGrp="1"/>
          </p:cNvSpPr>
          <p:nvPr>
            <p:ph type="dt" sz="half" idx="10"/>
          </p:nvPr>
        </p:nvSpPr>
        <p:spPr/>
        <p:txBody>
          <a:bodyPr/>
          <a:lstStyle/>
          <a:p>
            <a:fld id="{53642AE6-016B-4F01-8B04-3E7D5C063BE6}" type="datetimeFigureOut">
              <a:rPr lang="en-NZ" smtClean="0"/>
              <a:t>3/10/2022</a:t>
            </a:fld>
            <a:endParaRPr lang="en-NZ"/>
          </a:p>
        </p:txBody>
      </p:sp>
      <p:sp>
        <p:nvSpPr>
          <p:cNvPr id="3" name="Footer Placeholder 2">
            <a:extLst>
              <a:ext uri="{FF2B5EF4-FFF2-40B4-BE49-F238E27FC236}">
                <a16:creationId xmlns:a16="http://schemas.microsoft.com/office/drawing/2014/main" id="{9D45EE6E-276B-D295-92F7-26650BFF44B1}"/>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BCB1BD12-CD0B-3C19-E7D9-50B20CD7B0B5}"/>
              </a:ext>
            </a:extLst>
          </p:cNvPr>
          <p:cNvSpPr>
            <a:spLocks noGrp="1"/>
          </p:cNvSpPr>
          <p:nvPr>
            <p:ph type="sldNum" sz="quarter" idx="12"/>
          </p:nvPr>
        </p:nvSpPr>
        <p:spPr/>
        <p:txBody>
          <a:bodyPr/>
          <a:lstStyle/>
          <a:p>
            <a:fld id="{6E4B732D-D40E-4AFA-B9EA-550085E0B6AE}" type="slidenum">
              <a:rPr lang="en-NZ" smtClean="0"/>
              <a:t>‹#›</a:t>
            </a:fld>
            <a:endParaRPr lang="en-NZ"/>
          </a:p>
        </p:txBody>
      </p:sp>
    </p:spTree>
    <p:extLst>
      <p:ext uri="{BB962C8B-B14F-4D97-AF65-F5344CB8AC3E}">
        <p14:creationId xmlns:p14="http://schemas.microsoft.com/office/powerpoint/2010/main" val="313955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1F3FF-DA30-FBCE-22D8-B37BB87C58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AE6DCDC9-A6C8-644E-4E0E-BE2B36E494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D3633AF4-3805-0A15-C913-4FB0590541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E80C5D-4252-9D19-1FDE-6D6F9DF32D2F}"/>
              </a:ext>
            </a:extLst>
          </p:cNvPr>
          <p:cNvSpPr>
            <a:spLocks noGrp="1"/>
          </p:cNvSpPr>
          <p:nvPr>
            <p:ph type="dt" sz="half" idx="10"/>
          </p:nvPr>
        </p:nvSpPr>
        <p:spPr/>
        <p:txBody>
          <a:bodyPr/>
          <a:lstStyle/>
          <a:p>
            <a:fld id="{53642AE6-016B-4F01-8B04-3E7D5C063BE6}" type="datetimeFigureOut">
              <a:rPr lang="en-NZ" smtClean="0"/>
              <a:t>3/10/2022</a:t>
            </a:fld>
            <a:endParaRPr lang="en-NZ"/>
          </a:p>
        </p:txBody>
      </p:sp>
      <p:sp>
        <p:nvSpPr>
          <p:cNvPr id="6" name="Footer Placeholder 5">
            <a:extLst>
              <a:ext uri="{FF2B5EF4-FFF2-40B4-BE49-F238E27FC236}">
                <a16:creationId xmlns:a16="http://schemas.microsoft.com/office/drawing/2014/main" id="{3A0E4109-11E3-8577-030C-8866B3589E7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24606166-B627-1946-F4D9-DEFA884CCE98}"/>
              </a:ext>
            </a:extLst>
          </p:cNvPr>
          <p:cNvSpPr>
            <a:spLocks noGrp="1"/>
          </p:cNvSpPr>
          <p:nvPr>
            <p:ph type="sldNum" sz="quarter" idx="12"/>
          </p:nvPr>
        </p:nvSpPr>
        <p:spPr/>
        <p:txBody>
          <a:bodyPr/>
          <a:lstStyle/>
          <a:p>
            <a:fld id="{6E4B732D-D40E-4AFA-B9EA-550085E0B6AE}" type="slidenum">
              <a:rPr lang="en-NZ" smtClean="0"/>
              <a:t>‹#›</a:t>
            </a:fld>
            <a:endParaRPr lang="en-NZ"/>
          </a:p>
        </p:txBody>
      </p:sp>
    </p:spTree>
    <p:extLst>
      <p:ext uri="{BB962C8B-B14F-4D97-AF65-F5344CB8AC3E}">
        <p14:creationId xmlns:p14="http://schemas.microsoft.com/office/powerpoint/2010/main" val="186040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FA25F-5F48-A690-DEE8-5616B94B2D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E4FEE5B3-01C0-FEC2-EC42-67B1004B4B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E763DF0B-B844-30D6-E751-1DA4F3FA52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1BE9A9-6437-3EDA-82A5-FC0165873DBD}"/>
              </a:ext>
            </a:extLst>
          </p:cNvPr>
          <p:cNvSpPr>
            <a:spLocks noGrp="1"/>
          </p:cNvSpPr>
          <p:nvPr>
            <p:ph type="dt" sz="half" idx="10"/>
          </p:nvPr>
        </p:nvSpPr>
        <p:spPr/>
        <p:txBody>
          <a:bodyPr/>
          <a:lstStyle/>
          <a:p>
            <a:fld id="{53642AE6-016B-4F01-8B04-3E7D5C063BE6}" type="datetimeFigureOut">
              <a:rPr lang="en-NZ" smtClean="0"/>
              <a:t>3/10/2022</a:t>
            </a:fld>
            <a:endParaRPr lang="en-NZ"/>
          </a:p>
        </p:txBody>
      </p:sp>
      <p:sp>
        <p:nvSpPr>
          <p:cNvPr id="6" name="Footer Placeholder 5">
            <a:extLst>
              <a:ext uri="{FF2B5EF4-FFF2-40B4-BE49-F238E27FC236}">
                <a16:creationId xmlns:a16="http://schemas.microsoft.com/office/drawing/2014/main" id="{9D3D2571-6C7E-1183-719C-57981E20198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2C5F92AA-7A47-AC83-41FB-7FA64A387564}"/>
              </a:ext>
            </a:extLst>
          </p:cNvPr>
          <p:cNvSpPr>
            <a:spLocks noGrp="1"/>
          </p:cNvSpPr>
          <p:nvPr>
            <p:ph type="sldNum" sz="quarter" idx="12"/>
          </p:nvPr>
        </p:nvSpPr>
        <p:spPr/>
        <p:txBody>
          <a:bodyPr/>
          <a:lstStyle/>
          <a:p>
            <a:fld id="{6E4B732D-D40E-4AFA-B9EA-550085E0B6AE}" type="slidenum">
              <a:rPr lang="en-NZ" smtClean="0"/>
              <a:t>‹#›</a:t>
            </a:fld>
            <a:endParaRPr lang="en-NZ"/>
          </a:p>
        </p:txBody>
      </p:sp>
    </p:spTree>
    <p:extLst>
      <p:ext uri="{BB962C8B-B14F-4D97-AF65-F5344CB8AC3E}">
        <p14:creationId xmlns:p14="http://schemas.microsoft.com/office/powerpoint/2010/main" val="2566519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54F262-A9FE-DA2D-1BF8-69042A6D09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F05C3725-48D3-BC5C-485B-DF0CE531DE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BFAF0CF-4B8A-32BC-B1CA-3D08BD06B5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642AE6-016B-4F01-8B04-3E7D5C063BE6}" type="datetimeFigureOut">
              <a:rPr lang="en-NZ" smtClean="0"/>
              <a:t>3/10/2022</a:t>
            </a:fld>
            <a:endParaRPr lang="en-NZ"/>
          </a:p>
        </p:txBody>
      </p:sp>
      <p:sp>
        <p:nvSpPr>
          <p:cNvPr id="5" name="Footer Placeholder 4">
            <a:extLst>
              <a:ext uri="{FF2B5EF4-FFF2-40B4-BE49-F238E27FC236}">
                <a16:creationId xmlns:a16="http://schemas.microsoft.com/office/drawing/2014/main" id="{8CA74AEC-BA3A-5379-4C90-50D7189D94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3158C402-D4E0-1056-A641-C68E691CF1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B732D-D40E-4AFA-B9EA-550085E0B6AE}" type="slidenum">
              <a:rPr lang="en-NZ" smtClean="0"/>
              <a:t>‹#›</a:t>
            </a:fld>
            <a:endParaRPr lang="en-NZ"/>
          </a:p>
        </p:txBody>
      </p:sp>
    </p:spTree>
    <p:extLst>
      <p:ext uri="{BB962C8B-B14F-4D97-AF65-F5344CB8AC3E}">
        <p14:creationId xmlns:p14="http://schemas.microsoft.com/office/powerpoint/2010/main" val="3836304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02401-7DEE-4E27-93EB-7D1C030F78F4}"/>
              </a:ext>
            </a:extLst>
          </p:cNvPr>
          <p:cNvSpPr>
            <a:spLocks noGrp="1"/>
          </p:cNvSpPr>
          <p:nvPr>
            <p:ph type="title"/>
          </p:nvPr>
        </p:nvSpPr>
        <p:spPr>
          <a:xfrm>
            <a:off x="838200" y="3538253"/>
            <a:ext cx="10515600" cy="593515"/>
          </a:xfrm>
        </p:spPr>
        <p:txBody>
          <a:bodyPr lIns="91440" tIns="45720" rIns="91440" bIns="45720" anchor="b">
            <a:normAutofit fontScale="90000"/>
          </a:bodyPr>
          <a:lstStyle/>
          <a:p>
            <a:pPr marL="514350" indent="-514350">
              <a:buFont typeface="+mj-lt"/>
              <a:buAutoNum type="arabicPeriod" startAt="4"/>
            </a:pPr>
            <a:r>
              <a:rPr lang="en-NZ" dirty="0">
                <a:latin typeface="Source Sans Pro"/>
                <a:ea typeface="Source Sans Pro"/>
              </a:rPr>
              <a:t>The development , fostering and management of constructive high-trust relationships is a central feature of a successful Crown entity system</a:t>
            </a:r>
          </a:p>
        </p:txBody>
      </p:sp>
    </p:spTree>
    <p:extLst>
      <p:ext uri="{BB962C8B-B14F-4D97-AF65-F5344CB8AC3E}">
        <p14:creationId xmlns:p14="http://schemas.microsoft.com/office/powerpoint/2010/main" val="223822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D2267-E9E5-41FB-84D9-49FFD5AC6FD4}"/>
              </a:ext>
            </a:extLst>
          </p:cNvPr>
          <p:cNvSpPr>
            <a:spLocks noGrp="1"/>
          </p:cNvSpPr>
          <p:nvPr>
            <p:ph type="title"/>
          </p:nvPr>
        </p:nvSpPr>
        <p:spPr>
          <a:xfrm>
            <a:off x="686088" y="812416"/>
            <a:ext cx="10515600" cy="558799"/>
          </a:xfrm>
        </p:spPr>
        <p:txBody>
          <a:bodyPr>
            <a:normAutofit fontScale="90000"/>
          </a:bodyPr>
          <a:lstStyle/>
          <a:p>
            <a:r>
              <a:rPr lang="en-NZ"/>
              <a:t>For Crown entity boards, the main actors include:</a:t>
            </a:r>
          </a:p>
        </p:txBody>
      </p:sp>
      <p:sp>
        <p:nvSpPr>
          <p:cNvPr id="3" name="Text Placeholder 2">
            <a:extLst>
              <a:ext uri="{FF2B5EF4-FFF2-40B4-BE49-F238E27FC236}">
                <a16:creationId xmlns:a16="http://schemas.microsoft.com/office/drawing/2014/main" id="{DB6663B6-1EEB-4011-8C38-22F128C62D1A}"/>
              </a:ext>
            </a:extLst>
          </p:cNvPr>
          <p:cNvSpPr>
            <a:spLocks noGrp="1"/>
          </p:cNvSpPr>
          <p:nvPr>
            <p:ph type="body" idx="1"/>
          </p:nvPr>
        </p:nvSpPr>
        <p:spPr>
          <a:xfrm>
            <a:off x="792883" y="1670195"/>
            <a:ext cx="10667597" cy="4260342"/>
          </a:xfrm>
        </p:spPr>
        <p:txBody>
          <a:bodyPr lIns="91440" tIns="45720" rIns="91440" bIns="45720" anchor="t">
            <a:normAutofit/>
          </a:bodyPr>
          <a:lstStyle/>
          <a:p>
            <a:pPr marL="342900" indent="-342900">
              <a:lnSpc>
                <a:spcPct val="90000"/>
              </a:lnSpc>
              <a:buFont typeface="Arial" panose="020B0604020202020204" pitchFamily="34" charset="0"/>
              <a:buChar char="•"/>
            </a:pPr>
            <a:r>
              <a:rPr lang="en-US" sz="2000" dirty="0">
                <a:latin typeface="Source Sans Pro"/>
              </a:rPr>
              <a:t>responsible Ministers and their offices</a:t>
            </a:r>
          </a:p>
          <a:p>
            <a:pPr marL="342900" indent="-342900">
              <a:lnSpc>
                <a:spcPct val="90000"/>
              </a:lnSpc>
              <a:buFont typeface="Arial" panose="020B0604020202020204" pitchFamily="34" charset="0"/>
              <a:buChar char="•"/>
            </a:pPr>
            <a:r>
              <a:rPr lang="en-US" sz="2000" dirty="0">
                <a:latin typeface="Source Sans Pro"/>
              </a:rPr>
              <a:t>monitoring departments</a:t>
            </a:r>
          </a:p>
          <a:p>
            <a:pPr marL="342900" indent="-342900">
              <a:lnSpc>
                <a:spcPct val="90000"/>
              </a:lnSpc>
              <a:buFont typeface="Arial" panose="020B0604020202020204" pitchFamily="34" charset="0"/>
              <a:buChar char="•"/>
            </a:pPr>
            <a:r>
              <a:rPr lang="en-US" sz="2000" dirty="0">
                <a:latin typeface="Source Sans Pro"/>
              </a:rPr>
              <a:t>Crown entity chief executives and senior managers</a:t>
            </a:r>
          </a:p>
          <a:p>
            <a:pPr marL="342900" indent="-342900">
              <a:buFont typeface="Arial" panose="020B0604020202020204" pitchFamily="34" charset="0"/>
              <a:buChar char="•"/>
            </a:pPr>
            <a:r>
              <a:rPr lang="en-US" sz="2000" dirty="0">
                <a:latin typeface="Source Sans Pro"/>
              </a:rPr>
              <a:t>other Crown entities in or affecting the sector </a:t>
            </a:r>
            <a:endParaRPr lang="en-US" sz="2000" dirty="0"/>
          </a:p>
          <a:p>
            <a:pPr marL="342900" indent="-342900">
              <a:lnSpc>
                <a:spcPct val="90000"/>
              </a:lnSpc>
              <a:buFont typeface="Arial" panose="020B0604020202020204" pitchFamily="34" charset="0"/>
              <a:buChar char="•"/>
            </a:pPr>
            <a:r>
              <a:rPr lang="en-US" sz="2000" dirty="0">
                <a:latin typeface="Source Sans Pro"/>
              </a:rPr>
              <a:t>central agencies (Public Service Commission, the Treasury and Department of Prime Minister and Cabinet)</a:t>
            </a:r>
          </a:p>
          <a:p>
            <a:pPr marL="342900" indent="-342900">
              <a:lnSpc>
                <a:spcPct val="90000"/>
              </a:lnSpc>
              <a:buFont typeface="Arial" panose="020B0604020202020204" pitchFamily="34" charset="0"/>
              <a:buChar char="•"/>
            </a:pPr>
            <a:r>
              <a:rPr lang="en-US" sz="2000" dirty="0">
                <a:latin typeface="Source Sans Pro"/>
              </a:rPr>
              <a:t>the Office of the Auditor-General (OAG)</a:t>
            </a:r>
          </a:p>
          <a:p>
            <a:pPr marL="342900" indent="-342900">
              <a:lnSpc>
                <a:spcPct val="90000"/>
              </a:lnSpc>
              <a:buFont typeface="Arial" panose="020B0604020202020204" pitchFamily="34" charset="0"/>
              <a:buChar char="•"/>
            </a:pPr>
            <a:r>
              <a:rPr lang="en-US" sz="2000" dirty="0">
                <a:latin typeface="Source Sans Pro"/>
              </a:rPr>
              <a:t>select committees.</a:t>
            </a:r>
          </a:p>
          <a:p>
            <a:pPr>
              <a:lnSpc>
                <a:spcPct val="90000"/>
              </a:lnSpc>
            </a:pPr>
            <a:r>
              <a:rPr lang="en-US" sz="2000" dirty="0"/>
              <a:t>Each entity will have other stakeholders that are specific to their business and with whom effective relationships need to be developed and managed.</a:t>
            </a:r>
          </a:p>
          <a:p>
            <a:pPr marL="342900" indent="-342900">
              <a:buFont typeface="Arial" panose="020B0604020202020204" pitchFamily="34" charset="0"/>
              <a:buChar char="•"/>
            </a:pPr>
            <a:endParaRPr lang="en-NZ" sz="2000" dirty="0"/>
          </a:p>
        </p:txBody>
      </p:sp>
    </p:spTree>
    <p:extLst>
      <p:ext uri="{BB962C8B-B14F-4D97-AF65-F5344CB8AC3E}">
        <p14:creationId xmlns:p14="http://schemas.microsoft.com/office/powerpoint/2010/main" val="64955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70B8-C196-4345-9007-287FF5BCC26D}"/>
              </a:ext>
            </a:extLst>
          </p:cNvPr>
          <p:cNvSpPr>
            <a:spLocks noGrp="1"/>
          </p:cNvSpPr>
          <p:nvPr>
            <p:ph type="title"/>
          </p:nvPr>
        </p:nvSpPr>
        <p:spPr>
          <a:xfrm>
            <a:off x="702541" y="526089"/>
            <a:ext cx="10515600" cy="558799"/>
          </a:xfrm>
        </p:spPr>
        <p:txBody>
          <a:bodyPr>
            <a:normAutofit fontScale="90000"/>
          </a:bodyPr>
          <a:lstStyle/>
          <a:p>
            <a:r>
              <a:rPr lang="en-NZ"/>
              <a:t>The central agencies are:</a:t>
            </a:r>
          </a:p>
        </p:txBody>
      </p:sp>
      <p:sp>
        <p:nvSpPr>
          <p:cNvPr id="3" name="Text Placeholder 2">
            <a:extLst>
              <a:ext uri="{FF2B5EF4-FFF2-40B4-BE49-F238E27FC236}">
                <a16:creationId xmlns:a16="http://schemas.microsoft.com/office/drawing/2014/main" id="{EB6E495F-FD69-47FB-B7B4-E698772CE62E}"/>
              </a:ext>
            </a:extLst>
          </p:cNvPr>
          <p:cNvSpPr>
            <a:spLocks noGrp="1"/>
          </p:cNvSpPr>
          <p:nvPr>
            <p:ph type="body" idx="1"/>
          </p:nvPr>
        </p:nvSpPr>
        <p:spPr>
          <a:xfrm>
            <a:off x="838199" y="1211222"/>
            <a:ext cx="11258007" cy="4876069"/>
          </a:xfrm>
        </p:spPr>
        <p:txBody>
          <a:bodyPr lIns="91440" tIns="45720" rIns="91440" bIns="45720" anchor="t">
            <a:normAutofit/>
          </a:bodyPr>
          <a:lstStyle/>
          <a:p>
            <a:pPr>
              <a:lnSpc>
                <a:spcPct val="80000"/>
              </a:lnSpc>
              <a:buFont typeface="Wingdings" pitchFamily="2" charset="2"/>
              <a:buNone/>
            </a:pPr>
            <a:r>
              <a:rPr lang="en-US" sz="2400" b="1" dirty="0"/>
              <a:t>Department of the Prime Minister and Cabinet (DPMC)</a:t>
            </a:r>
          </a:p>
          <a:p>
            <a:pPr marL="342900" indent="-342900">
              <a:lnSpc>
                <a:spcPct val="100000"/>
              </a:lnSpc>
              <a:spcBef>
                <a:spcPts val="0"/>
              </a:spcBef>
              <a:buFont typeface="Arial" panose="020B0604020202020204" pitchFamily="34" charset="0"/>
              <a:buChar char="•"/>
            </a:pPr>
            <a:r>
              <a:rPr lang="en-US" sz="2000" dirty="0"/>
              <a:t>advises the Prime Minister</a:t>
            </a:r>
          </a:p>
          <a:p>
            <a:pPr marL="342900" indent="-342900">
              <a:lnSpc>
                <a:spcPct val="80000"/>
              </a:lnSpc>
              <a:buFont typeface="Arial" panose="020B0604020202020204" pitchFamily="34" charset="0"/>
              <a:buChar char="•"/>
            </a:pPr>
            <a:r>
              <a:rPr lang="en-US" sz="2000" dirty="0">
                <a:latin typeface="Source Sans Pro"/>
              </a:rPr>
              <a:t>coordinates policy advice.</a:t>
            </a:r>
            <a:endParaRPr lang="en-US" sz="2000" dirty="0"/>
          </a:p>
          <a:p>
            <a:pPr>
              <a:lnSpc>
                <a:spcPct val="80000"/>
              </a:lnSpc>
              <a:buFont typeface="Wingdings" pitchFamily="2" charset="2"/>
              <a:buNone/>
            </a:pPr>
            <a:r>
              <a:rPr lang="en-US" sz="2400" b="1" dirty="0"/>
              <a:t>Te Kawa </a:t>
            </a:r>
            <a:r>
              <a:rPr lang="en-US" sz="2400" b="1" dirty="0" err="1"/>
              <a:t>Mataaho</a:t>
            </a:r>
            <a:r>
              <a:rPr lang="en-US" sz="2400" b="1" dirty="0"/>
              <a:t> Public Service Commission</a:t>
            </a:r>
          </a:p>
          <a:p>
            <a:pPr marL="342900" indent="-342900">
              <a:lnSpc>
                <a:spcPct val="100000"/>
              </a:lnSpc>
              <a:spcBef>
                <a:spcPts val="0"/>
              </a:spcBef>
              <a:buFont typeface="Arial" panose="020B0604020202020204" pitchFamily="34" charset="0"/>
              <a:buChar char="•"/>
            </a:pPr>
            <a:r>
              <a:rPr lang="en-US" sz="2000" dirty="0"/>
              <a:t>advises the Minister for the Public Service</a:t>
            </a:r>
          </a:p>
          <a:p>
            <a:pPr marL="342900" indent="-342900">
              <a:lnSpc>
                <a:spcPct val="100000"/>
              </a:lnSpc>
              <a:buFont typeface="Arial" panose="020B0604020202020204" pitchFamily="34" charset="0"/>
              <a:buChar char="•"/>
            </a:pPr>
            <a:r>
              <a:rPr lang="en-US" sz="2000" dirty="0"/>
              <a:t>advises on establishment, disestablishment and mergers of agencies</a:t>
            </a:r>
          </a:p>
          <a:p>
            <a:pPr marL="342900" indent="-342900">
              <a:lnSpc>
                <a:spcPct val="100000"/>
              </a:lnSpc>
              <a:buFont typeface="Arial" panose="020B0604020202020204" pitchFamily="34" charset="0"/>
              <a:buChar char="•"/>
            </a:pPr>
            <a:r>
              <a:rPr lang="en-US" sz="2000" dirty="0"/>
              <a:t>provides guidance to Crown entities and monitoring departments on:</a:t>
            </a:r>
          </a:p>
          <a:p>
            <a:pPr marL="800100" lvl="1" indent="-342900">
              <a:lnSpc>
                <a:spcPct val="80000"/>
              </a:lnSpc>
              <a:buFont typeface="Wingdings" panose="05000000000000000000" pitchFamily="2" charset="2"/>
              <a:buChar char="q"/>
            </a:pPr>
            <a:r>
              <a:rPr lang="en-US" sz="2000" dirty="0"/>
              <a:t>appointment terms &amp; conditions of chief executives and subsequent reviews of conditions</a:t>
            </a:r>
          </a:p>
          <a:p>
            <a:pPr marL="800100" lvl="1" indent="-342900">
              <a:lnSpc>
                <a:spcPct val="80000"/>
              </a:lnSpc>
              <a:buFont typeface="Wingdings" panose="05000000000000000000" pitchFamily="2" charset="2"/>
              <a:buChar char="q"/>
            </a:pPr>
            <a:r>
              <a:rPr lang="en-US" sz="2000" dirty="0"/>
              <a:t>integrity issues and standards of behavior and conduct</a:t>
            </a:r>
          </a:p>
          <a:p>
            <a:pPr marL="800100" lvl="1" indent="-342900">
              <a:lnSpc>
                <a:spcPct val="80000"/>
              </a:lnSpc>
              <a:buFont typeface="Wingdings" panose="05000000000000000000" pitchFamily="2" charset="2"/>
              <a:buChar char="q"/>
            </a:pPr>
            <a:r>
              <a:rPr lang="en-US" sz="2000" dirty="0"/>
              <a:t>board member fees (Crown agents and ACEs</a:t>
            </a:r>
            <a:r>
              <a:rPr lang="en-US" dirty="0"/>
              <a:t>).</a:t>
            </a:r>
            <a:endParaRPr lang="en-US" sz="2000">
              <a:ea typeface="Calibri"/>
              <a:cs typeface="Calibri"/>
            </a:endParaRPr>
          </a:p>
          <a:p>
            <a:pPr>
              <a:lnSpc>
                <a:spcPct val="80000"/>
              </a:lnSpc>
              <a:buFont typeface="Wingdings" pitchFamily="2" charset="2"/>
              <a:buNone/>
            </a:pPr>
            <a:r>
              <a:rPr lang="en-US" sz="2400" b="1" dirty="0"/>
              <a:t>The Treasury</a:t>
            </a:r>
          </a:p>
          <a:p>
            <a:pPr marL="342900" indent="-342900">
              <a:lnSpc>
                <a:spcPct val="100000"/>
              </a:lnSpc>
              <a:spcBef>
                <a:spcPts val="0"/>
              </a:spcBef>
              <a:buFont typeface="Arial" panose="020B0604020202020204" pitchFamily="34" charset="0"/>
              <a:buChar char="•"/>
            </a:pPr>
            <a:r>
              <a:rPr lang="en-US" sz="2000" dirty="0"/>
              <a:t>advises the Minister of Finance</a:t>
            </a:r>
          </a:p>
          <a:p>
            <a:pPr marL="342900" indent="-342900">
              <a:lnSpc>
                <a:spcPct val="80000"/>
              </a:lnSpc>
              <a:buFont typeface="Arial" panose="020B0604020202020204" pitchFamily="34" charset="0"/>
              <a:buChar char="•"/>
            </a:pPr>
            <a:r>
              <a:rPr lang="en-US" sz="2000" dirty="0">
                <a:latin typeface="Source Sans Pro"/>
              </a:rPr>
              <a:t>has oversight of budget planning, Crown entity financial obligations and reporting.</a:t>
            </a:r>
            <a:endParaRPr lang="en-US" sz="2000" dirty="0"/>
          </a:p>
          <a:p>
            <a:endParaRPr lang="en-NZ" dirty="0"/>
          </a:p>
        </p:txBody>
      </p:sp>
    </p:spTree>
    <p:extLst>
      <p:ext uri="{BB962C8B-B14F-4D97-AF65-F5344CB8AC3E}">
        <p14:creationId xmlns:p14="http://schemas.microsoft.com/office/powerpoint/2010/main" val="10640406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9EAF5B95240F459FD0CBA9EF1021FD" ma:contentTypeVersion="544" ma:contentTypeDescription="Create a new document." ma:contentTypeScope="" ma:versionID="2f2d398780f950d9ff1764908c3b70ce">
  <xsd:schema xmlns:xsd="http://www.w3.org/2001/XMLSchema" xmlns:xs="http://www.w3.org/2001/XMLSchema" xmlns:p="http://schemas.microsoft.com/office/2006/metadata/properties" xmlns:ns2="b28f2803-99d4-4f13-820e-7b15efeeb991" xmlns:ns3="12165527-d881-4234-97f9-ee139a3f0c31" targetNamespace="http://schemas.microsoft.com/office/2006/metadata/properties" ma:root="true" ma:fieldsID="41ef13195d7dde58a8b3ec5c0c4a0d84" ns2:_="" ns3:_="">
    <xsd:import namespace="b28f2803-99d4-4f13-820e-7b15efeeb991"/>
    <xsd:import namespace="12165527-d881-4234-97f9-ee139a3f0c3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3:_dlc_DocId" minOccurs="0"/>
                <xsd:element ref="ns3:_dlc_DocIdUrl" minOccurs="0"/>
                <xsd:element ref="ns3:_dlc_DocIdPersistId"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8f2803-99d4-4f13-820e-7b15efeeb9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MediaServiceLocation" ma:index="24" nillable="true" ma:displayName="Location" ma:internalName="MediaServiceLocation" ma:readOnly="true">
      <xsd:simpleType>
        <xsd:restriction base="dms:Text"/>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138d99aa-dc1b-4568-bbf8-76f48c855b0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2165527-d881-4234-97f9-ee139a3f0c31"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_dlc_DocId" ma:index="15" nillable="true" ma:displayName="Document ID Value" ma:description="The value of the document ID assigned to this item." ma:internalName="_dlc_DocId" ma:readOnly="true">
      <xsd:simpleType>
        <xsd:restriction base="dms:Text"/>
      </xsd:simpleType>
    </xsd:element>
    <xsd:element name="_dlc_DocIdUrl" ma:index="1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true">
      <xsd:simpleType>
        <xsd:restriction base="dms:Boolean"/>
      </xsd:simpleType>
    </xsd:element>
    <xsd:element name="TaxCatchAll" ma:index="27" nillable="true" ma:displayName="Taxonomy Catch All Column" ma:hidden="true" ma:list="{5e89c457-9277-480b-894a-54e1ac89e124}" ma:internalName="TaxCatchAll" ma:showField="CatchAllData" ma:web="12165527-d881-4234-97f9-ee139a3f0c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2"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b28f2803-99d4-4f13-820e-7b15efeeb991">
      <Terms xmlns="http://schemas.microsoft.com/office/infopath/2007/PartnerControls"/>
    </lcf76f155ced4ddcb4097134ff3c332f>
    <TaxCatchAll xmlns="12165527-d881-4234-97f9-ee139a3f0c31" xsi:nil="true"/>
    <_dlc_DocId xmlns="12165527-d881-4234-97f9-ee139a3f0c31">TKMNZ-320376015-697533</_dlc_DocId>
    <_dlc_DocIdUrl xmlns="12165527-d881-4234-97f9-ee139a3f0c31">
      <Url>https://sscnz.sharepoint.com/sites/sscdms/70757/_layouts/15/DocIdRedir.aspx?ID=TKMNZ-320376015-697533</Url>
      <Description>TKMNZ-320376015-697533</Description>
    </_dlc_DocIdUrl>
  </documentManagement>
</p:properties>
</file>

<file path=customXml/itemProps1.xml><?xml version="1.0" encoding="utf-8"?>
<ds:datastoreItem xmlns:ds="http://schemas.openxmlformats.org/officeDocument/2006/customXml" ds:itemID="{80E0A882-1688-44B1-8333-AB77375BF1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8f2803-99d4-4f13-820e-7b15efeeb991"/>
    <ds:schemaRef ds:uri="12165527-d881-4234-97f9-ee139a3f0c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1DF6A53-0D70-4C56-9EA9-6D063FF69859}">
  <ds:schemaRefs>
    <ds:schemaRef ds:uri="http://schemas.microsoft.com/sharepoint/events"/>
  </ds:schemaRefs>
</ds:datastoreItem>
</file>

<file path=customXml/itemProps3.xml><?xml version="1.0" encoding="utf-8"?>
<ds:datastoreItem xmlns:ds="http://schemas.openxmlformats.org/officeDocument/2006/customXml" ds:itemID="{097A3D89-0338-4D29-95A0-CBB63859EAEB}">
  <ds:schemaRefs>
    <ds:schemaRef ds:uri="http://schemas.microsoft.com/sharepoint/v3/contenttype/forms"/>
  </ds:schemaRefs>
</ds:datastoreItem>
</file>

<file path=customXml/itemProps4.xml><?xml version="1.0" encoding="utf-8"?>
<ds:datastoreItem xmlns:ds="http://schemas.openxmlformats.org/officeDocument/2006/customXml" ds:itemID="{5794134A-1D3F-4519-965F-DEBCFE2858C9}">
  <ds:schemaRefs>
    <ds:schemaRef ds:uri="http://www.w3.org/XML/1998/namespace"/>
    <ds:schemaRef ds:uri="http://purl.org/dc/dcmitype/"/>
    <ds:schemaRef ds:uri="12165527-d881-4234-97f9-ee139a3f0c31"/>
    <ds:schemaRef ds:uri="b28f2803-99d4-4f13-820e-7b15efeeb99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TotalTime>
  <Words>672</Words>
  <Application>Microsoft Office PowerPoint</Application>
  <PresentationFormat>Widescreen</PresentationFormat>
  <Paragraphs>36</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Source Sans Pro</vt:lpstr>
      <vt:lpstr>Wingdings</vt:lpstr>
      <vt:lpstr>Office Theme</vt:lpstr>
      <vt:lpstr>The development , fostering and management of constructive high-trust relationships is a central feature of a successful Crown entity system</vt:lpstr>
      <vt:lpstr>For Crown entity boards, the main actors include:</vt:lpstr>
      <vt:lpstr>The central agencies 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development , fostering and management of constructive high-trust relationships is a central feature of a successful Crown entity system</dc:title>
  <dc:creator>Sophie Bird</dc:creator>
  <cp:lastModifiedBy>Sophie Bird</cp:lastModifiedBy>
  <cp:revision>1</cp:revision>
  <dcterms:created xsi:type="dcterms:W3CDTF">2022-10-03T01:58:41Z</dcterms:created>
  <dcterms:modified xsi:type="dcterms:W3CDTF">2022-10-03T02:00:59Z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0x010100459EAF5B95240F459FD0CBA9EF1021FD</vt:lpwstr>
  </property>
  <property fmtid="{D5CDD505-2E9C-101B-9397-08002B2CF9AE}" pid="3" name="_dlc_DocIdItemGuid">
    <vt:lpwstr>91c7a7e5-9711-4d30-a33c-d80c89bce60c</vt:lpwstr>
  </property>
</Properties>
</file>