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1"/>
  </p:notesMasterIdLst>
  <p:sldIdLst>
    <p:sldId id="305" r:id="rId6"/>
    <p:sldId id="307" r:id="rId7"/>
    <p:sldId id="306" r:id="rId8"/>
    <p:sldId id="308" r:id="rId9"/>
    <p:sldId id="30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78FAC-01B3-4C68-9864-53E4A21B78C7}" type="datetimeFigureOut">
              <a:rPr lang="en-NZ" smtClean="0"/>
              <a:t>3/10/2022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0AE3A7-EE5E-49BC-9568-824CA66F8311}" type="slidenum">
              <a:rPr lang="en-NZ" smtClean="0"/>
              <a:t>‹#›</a:t>
            </a:fld>
            <a:endParaRPr lang="en-NZ"/>
          </a:p>
        </p:txBody>
      </p:sp>
    </p:spTree>
    <p:extLst>
      <p:ext uri="{BB962C8B-B14F-4D97-AF65-F5344CB8AC3E}">
        <p14:creationId xmlns:p14="http://schemas.microsoft.com/office/powerpoint/2010/main" val="653245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publicservice.govt.nz/governance-manuals-guidance-statutorycrownentities"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www.publicservice.govt.nz/our-work/performance-improvement-framework/" TargetMode="External"/><Relationship Id="rId4" Type="http://schemas.openxmlformats.org/officeDocument/2006/relationships/hyperlink" Target="https://www.publicservice.govt.nz/resources/edu-nz-pif-review/"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publicservice.govt.nz/assets/SSC-Site-Assets/Workforce-and-Talent-Management/Government-Workforce-Policy-Statement-on-employment-relations.pdf#page=5"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dpmc.govt.nz/cabinet/circulars/co11/7"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a:t>
            </a:fld>
            <a:endParaRPr lang="en-NZ"/>
          </a:p>
        </p:txBody>
      </p:sp>
    </p:spTree>
    <p:extLst>
      <p:ext uri="{BB962C8B-B14F-4D97-AF65-F5344CB8AC3E}">
        <p14:creationId xmlns:p14="http://schemas.microsoft.com/office/powerpoint/2010/main" val="1014590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000">
                <a:latin typeface="Source Sans Pro" panose="020B0503030403020204" pitchFamily="34" charset="0"/>
                <a:ea typeface="Source Sans Pro" panose="020B0503030403020204" pitchFamily="34" charset="0"/>
              </a:rPr>
              <a:t>A Crown entity board:</a:t>
            </a:r>
          </a:p>
          <a:p>
            <a:pPr marL="180975" indent="-180975">
              <a:lnSpc>
                <a:spcPct val="90000"/>
              </a:lnSpc>
              <a:buFont typeface="Arial" pitchFamily="34" charset="0"/>
              <a:buChar char="•"/>
            </a:pPr>
            <a:r>
              <a:rPr lang="en-US" sz="1000" i="1">
                <a:latin typeface="Source Sans Pro" panose="020B0503030403020204" pitchFamily="34" charset="0"/>
                <a:ea typeface="Source Sans Pro" panose="020B0503030403020204" pitchFamily="34" charset="0"/>
              </a:rPr>
              <a:t>Governs</a:t>
            </a:r>
            <a:r>
              <a:rPr lang="en-US" sz="1000">
                <a:latin typeface="Source Sans Pro" panose="020B0503030403020204" pitchFamily="34" charset="0"/>
                <a:ea typeface="Source Sans Pro" panose="020B0503030403020204" pitchFamily="34" charset="0"/>
              </a:rPr>
              <a:t> (rather than </a:t>
            </a:r>
            <a:r>
              <a:rPr lang="en-US" sz="1000" i="1">
                <a:latin typeface="Source Sans Pro" panose="020B0503030403020204" pitchFamily="34" charset="0"/>
                <a:ea typeface="Source Sans Pro" panose="020B0503030403020204" pitchFamily="34" charset="0"/>
              </a:rPr>
              <a:t>manages</a:t>
            </a:r>
            <a:r>
              <a:rPr lang="en-US" sz="1000">
                <a:latin typeface="Source Sans Pro" panose="020B0503030403020204" pitchFamily="34" charset="0"/>
                <a:ea typeface="Source Sans Pro" panose="020B0503030403020204" pitchFamily="34" charset="0"/>
              </a:rPr>
              <a:t>) the Crown entity</a:t>
            </a:r>
          </a:p>
          <a:p>
            <a:pPr marL="180975" indent="-180975">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Exercises the entity’s powers and carries out its functions (this can be delegated in terms of the CE Act, but the board always retains responsibility)</a:t>
            </a:r>
          </a:p>
          <a:p>
            <a:pPr marL="180975" indent="-180975">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Sets its strategic direction and annual activities reflecting the Minister’s expectations</a:t>
            </a:r>
          </a:p>
          <a:p>
            <a:pPr marL="180975" indent="-180975">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Appoints its chief executive (where applicable) and provides oversight of their performance</a:t>
            </a:r>
          </a:p>
          <a:p>
            <a:pPr marL="180975" indent="-180975">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Makes decisions about the entity’s operations, subject to any legal restrictions</a:t>
            </a:r>
          </a:p>
          <a:p>
            <a:pPr marL="180975" indent="-180975">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Ensures that the entity’s actions are consistent with its objectives, functions, Statement of Intent and output agreement</a:t>
            </a:r>
          </a:p>
          <a:p>
            <a:pPr marL="180975" indent="-180975">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Manages risk and ensures compliance with the law, accountability requirements and Crown expectations </a:t>
            </a:r>
          </a:p>
          <a:p>
            <a:pPr marL="180975" indent="-180975">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Supplies information required by or on behalf of the Minister (subject to any legitimate objections – s.134)</a:t>
            </a:r>
          </a:p>
          <a:p>
            <a:pPr marL="180975" indent="-180975">
              <a:lnSpc>
                <a:spcPct val="90000"/>
              </a:lnSpc>
              <a:buFont typeface="Arial" pitchFamily="34" charset="0"/>
              <a:buChar char="•"/>
            </a:pPr>
            <a:r>
              <a:rPr lang="en-US" sz="1000">
                <a:solidFill>
                  <a:srgbClr val="000F1A"/>
                </a:solidFill>
                <a:latin typeface="Source Sans Pro" panose="020B0503030403020204" pitchFamily="34" charset="0"/>
                <a:ea typeface="Source Sans Pro" panose="020B0503030403020204" pitchFamily="34" charset="0"/>
              </a:rPr>
              <a:t>Maintains the appropriate relationships with key stakeholders (e.g. Ministers, Parliament, monitoring departments and the public) </a:t>
            </a:r>
          </a:p>
          <a:p>
            <a:pPr marL="180975" indent="-180975">
              <a:lnSpc>
                <a:spcPct val="90000"/>
              </a:lnSpc>
              <a:buFont typeface="Arial" pitchFamily="34" charset="0"/>
              <a:buChar char="•"/>
            </a:pPr>
            <a:r>
              <a:rPr lang="en-US" sz="1000">
                <a:solidFill>
                  <a:schemeClr val="tx1"/>
                </a:solidFill>
                <a:latin typeface="Source Sans Pro" panose="020B0503030403020204" pitchFamily="34" charset="0"/>
                <a:ea typeface="Source Sans Pro" panose="020B0503030403020204" pitchFamily="34" charset="0"/>
              </a:rPr>
              <a:t>Ensures that the entity operates in a financially responsible manner - achieving results and doing so within budget. This means that boards must:</a:t>
            </a:r>
          </a:p>
          <a:p>
            <a:pPr marL="361950" lvl="1" indent="-95250">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operate within agreed budget parameters</a:t>
            </a:r>
          </a:p>
          <a:p>
            <a:pPr marL="361950" lvl="1" indent="-95250">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 manage their assets and liabilities prudently</a:t>
            </a:r>
          </a:p>
          <a:p>
            <a:pPr marL="361950" lvl="1" indent="-95250">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 </a:t>
            </a:r>
            <a:r>
              <a:rPr lang="en-US" sz="1000" err="1">
                <a:latin typeface="Source Sans Pro" panose="020B0503030403020204" pitchFamily="34" charset="0"/>
                <a:ea typeface="Source Sans Pro" panose="020B0503030403020204" pitchFamily="34" charset="0"/>
              </a:rPr>
              <a:t>endeavour</a:t>
            </a:r>
            <a:r>
              <a:rPr lang="en-US" sz="1000">
                <a:latin typeface="Source Sans Pro" panose="020B0503030403020204" pitchFamily="34" charset="0"/>
                <a:ea typeface="Source Sans Pro" panose="020B0503030403020204" pitchFamily="34" charset="0"/>
              </a:rPr>
              <a:t> to ensure their long-term viability</a:t>
            </a:r>
          </a:p>
          <a:p>
            <a:pPr marL="361950" lvl="1" indent="-95250">
              <a:lnSpc>
                <a:spcPct val="90000"/>
              </a:lnSpc>
              <a:buFont typeface="Arial" pitchFamily="34" charset="0"/>
              <a:buChar char="►"/>
            </a:pPr>
            <a:r>
              <a:rPr lang="en-US" sz="1000">
                <a:latin typeface="Source Sans Pro" panose="020B0503030403020204" pitchFamily="34" charset="0"/>
                <a:ea typeface="Source Sans Pro" panose="020B0503030403020204" pitchFamily="34" charset="0"/>
              </a:rPr>
              <a:t> be successful 'going </a:t>
            </a:r>
            <a:r>
              <a:rPr lang="en-US" sz="1000">
                <a:solidFill>
                  <a:schemeClr val="tx1"/>
                </a:solidFill>
                <a:latin typeface="Source Sans Pro" panose="020B0503030403020204" pitchFamily="34" charset="0"/>
                <a:ea typeface="Source Sans Pro" panose="020B0503030403020204" pitchFamily="34" charset="0"/>
              </a:rPr>
              <a:t>concerns‘.</a:t>
            </a:r>
          </a:p>
          <a:p>
            <a:pPr>
              <a:lnSpc>
                <a:spcPct val="90000"/>
              </a:lnSpc>
              <a:spcBef>
                <a:spcPts val="1200"/>
              </a:spcBef>
            </a:pPr>
            <a:r>
              <a:rPr lang="en-US" sz="1000">
                <a:latin typeface="Source Sans Pro" panose="020B0503030403020204" pitchFamily="34" charset="0"/>
                <a:ea typeface="Source Sans Pro" panose="020B0503030403020204" pitchFamily="34" charset="0"/>
              </a:rPr>
              <a:t>Compared to serving on private sector boards, members of Crown entity boards will find that there are a number of practical differences and obligations which result from accountability to Ministers and/or the use of public funds. The individual and collective duties of board members are laid down in the CEA, and are covered in separate slides.</a:t>
            </a:r>
          </a:p>
          <a:p>
            <a:pPr>
              <a:lnSpc>
                <a:spcPct val="90000"/>
              </a:lnSpc>
              <a:spcBef>
                <a:spcPts val="1200"/>
              </a:spcBef>
            </a:pPr>
            <a:r>
              <a:rPr lang="en-US" sz="1000" b="1">
                <a:latin typeface="Source Sans Pro" panose="020B0503030403020204" pitchFamily="34" charset="0"/>
                <a:ea typeface="Source Sans Pro" panose="020B0503030403020204" pitchFamily="34" charset="0"/>
              </a:rPr>
              <a:t>Discuss</a:t>
            </a:r>
            <a:r>
              <a:rPr lang="en-US" sz="1000">
                <a:latin typeface="Source Sans Pro" panose="020B0503030403020204" pitchFamily="34" charset="0"/>
                <a:ea typeface="Source Sans Pro" panose="020B0503030403020204" pitchFamily="34" charset="0"/>
              </a:rPr>
              <a:t>: What, if any of these, should be the main focus of the board?</a:t>
            </a:r>
          </a:p>
          <a:p>
            <a:pPr>
              <a:lnSpc>
                <a:spcPct val="80000"/>
              </a:lnSpc>
              <a:buFontTx/>
              <a:buChar char="•"/>
            </a:pPr>
            <a:endParaRPr lang="en-US" sz="1000">
              <a:latin typeface="Source Sans Pro" panose="020B0503030403020204" pitchFamily="34" charset="0"/>
              <a:ea typeface="Source Sans Pro" panose="020B0503030403020204" pitchFamily="34" charset="0"/>
            </a:endParaRPr>
          </a:p>
          <a:p>
            <a:pPr>
              <a:lnSpc>
                <a:spcPct val="80000"/>
              </a:lnSpc>
              <a:buFontTx/>
              <a:buChar char="•"/>
            </a:pPr>
            <a:endParaRPr lang="en-US" sz="1000">
              <a:latin typeface="Source Sans Pro" panose="020B0503030403020204" pitchFamily="34" charset="0"/>
              <a:ea typeface="Source Sans Pro" panose="020B0503030403020204" pitchFamily="34" charset="0"/>
            </a:endParaRPr>
          </a:p>
          <a:p>
            <a:pPr>
              <a:lnSpc>
                <a:spcPct val="80000"/>
              </a:lnSpc>
            </a:pPr>
            <a:endParaRPr lang="en-US" sz="1000">
              <a:latin typeface="Source Sans Pro" panose="020B0503030403020204" pitchFamily="34" charset="0"/>
              <a:ea typeface="Source Sans Pro" panose="020B0503030403020204" pitchFamily="34" charset="0"/>
            </a:endParaRP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2</a:t>
            </a:fld>
            <a:endParaRPr lang="en-NZ"/>
          </a:p>
        </p:txBody>
      </p:sp>
    </p:spTree>
    <p:extLst>
      <p:ext uri="{BB962C8B-B14F-4D97-AF65-F5344CB8AC3E}">
        <p14:creationId xmlns:p14="http://schemas.microsoft.com/office/powerpoint/2010/main" val="913104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a:latin typeface="Source Sans Pro" panose="020B0503030403020204" pitchFamily="34" charset="0"/>
                <a:ea typeface="Source Sans Pro" panose="020B0503030403020204" pitchFamily="34" charset="0"/>
              </a:rPr>
              <a:t>Crown entity boards can determine their own governance processes and structures.  For example, most Crown entity boards can set up committees and appoint non-board members to those committees.</a:t>
            </a:r>
          </a:p>
          <a:p>
            <a:pPr>
              <a:spcBef>
                <a:spcPts val="1200"/>
              </a:spcBef>
            </a:pPr>
            <a:r>
              <a:rPr lang="en-US" sz="1100">
                <a:latin typeface="Source Sans Pro" panose="020B0503030403020204" pitchFamily="34" charset="0"/>
                <a:ea typeface="Source Sans Pro" panose="020B0503030403020204" pitchFamily="34" charset="0"/>
              </a:rPr>
              <a:t>Ministers expect boards to demonstrate a commitment to the highest possible standards of corporate governance.  Guidance</a:t>
            </a:r>
            <a:r>
              <a:rPr lang="en-US" sz="1100" baseline="0">
                <a:latin typeface="Source Sans Pro" panose="020B0503030403020204" pitchFamily="34" charset="0"/>
                <a:ea typeface="Source Sans Pro" panose="020B0503030403020204" pitchFamily="34" charset="0"/>
              </a:rPr>
              <a:t> on preparing a governance manual is available at </a:t>
            </a:r>
            <a:r>
              <a:rPr lang="en-US" sz="1100" baseline="0">
                <a:latin typeface="Source Sans Pro" panose="020B0503030403020204" pitchFamily="34" charset="0"/>
                <a:ea typeface="Source Sans Pro" panose="020B0503030403020204" pitchFamily="34" charset="0"/>
                <a:hlinkClick r:id="rId3"/>
              </a:rPr>
              <a:t>https://www.publicservice.govt.nz/governance-manuals-guidance-statutorycrownentities</a:t>
            </a:r>
            <a:endParaRPr lang="en-US" sz="1100" baseline="0">
              <a:latin typeface="Source Sans Pro" panose="020B0503030403020204" pitchFamily="34" charset="0"/>
              <a:ea typeface="Source Sans Pro" panose="020B0503030403020204" pitchFamily="34" charset="0"/>
            </a:endParaRPr>
          </a:p>
          <a:p>
            <a:pPr>
              <a:spcBef>
                <a:spcPts val="1200"/>
              </a:spcBef>
            </a:pPr>
            <a:r>
              <a:rPr lang="en-US" sz="1100">
                <a:latin typeface="Source Sans Pro" panose="020B0503030403020204" pitchFamily="34" charset="0"/>
                <a:ea typeface="Source Sans Pro" panose="020B0503030403020204" pitchFamily="34" charset="0"/>
              </a:rPr>
              <a:t>Many Ministers expect boards to undertake annual performance reviews and comment on succession planning issues. While effectiveness reviews are often conducted by the chair there is value in periodically having the process independently facilitated so that the process is robust and the performance of the chair can also be evaluated.</a:t>
            </a:r>
          </a:p>
          <a:p>
            <a:pPr>
              <a:spcBef>
                <a:spcPts val="1200"/>
              </a:spcBef>
            </a:pPr>
            <a:r>
              <a:rPr lang="en-US" sz="1100">
                <a:latin typeface="Source Sans Pro" panose="020B0503030403020204" pitchFamily="34" charset="0"/>
                <a:ea typeface="Source Sans Pro" panose="020B0503030403020204" pitchFamily="34" charset="0"/>
              </a:rPr>
              <a:t>Crown entities are also encouraged to undertake reviews of entity performance, for example  Performance Improvement Framework (PIF) reviews (</a:t>
            </a:r>
            <a:r>
              <a:rPr lang="en-US" sz="1100">
                <a:latin typeface="Source Sans Pro" panose="020B0503030403020204" pitchFamily="34" charset="0"/>
                <a:ea typeface="Source Sans Pro" panose="020B0503030403020204" pitchFamily="34" charset="0"/>
                <a:hlinkClick r:id="rId4"/>
              </a:rPr>
              <a:t>Performance Improvement Framework (PIF) Review of Education New Zealand | Te Kawa </a:t>
            </a:r>
            <a:r>
              <a:rPr lang="en-US" sz="1100" err="1">
                <a:latin typeface="Source Sans Pro" panose="020B0503030403020204" pitchFamily="34" charset="0"/>
                <a:ea typeface="Source Sans Pro" panose="020B0503030403020204" pitchFamily="34" charset="0"/>
                <a:hlinkClick r:id="rId4"/>
              </a:rPr>
              <a:t>Mataaho</a:t>
            </a:r>
            <a:r>
              <a:rPr lang="en-US" sz="1100">
                <a:latin typeface="Source Sans Pro" panose="020B0503030403020204" pitchFamily="34" charset="0"/>
                <a:ea typeface="Source Sans Pro" panose="020B0503030403020204" pitchFamily="34" charset="0"/>
                <a:hlinkClick r:id="rId4"/>
              </a:rPr>
              <a:t> Public Service Commission</a:t>
            </a:r>
            <a:r>
              <a:rPr lang="en-US" sz="1100">
                <a:latin typeface="Source Sans Pro" panose="020B0503030403020204" pitchFamily="34" charset="0"/>
                <a:ea typeface="Source Sans Pro" panose="020B0503030403020204" pitchFamily="34" charset="0"/>
              </a:rPr>
              <a:t>).  Tools for self-review are available on the Public Service Commission’s website at </a:t>
            </a:r>
            <a:r>
              <a:rPr lang="en-NZ" sz="1100">
                <a:latin typeface="Source Sans Pro" panose="020B0503030403020204" pitchFamily="34" charset="0"/>
                <a:ea typeface="Source Sans Pro" panose="020B0503030403020204" pitchFamily="34" charset="0"/>
                <a:hlinkClick r:id="rId5"/>
              </a:rPr>
              <a:t>Performance Improvement Framework | Te Kawa </a:t>
            </a:r>
            <a:r>
              <a:rPr lang="en-NZ" sz="1100" err="1">
                <a:latin typeface="Source Sans Pro" panose="020B0503030403020204" pitchFamily="34" charset="0"/>
                <a:ea typeface="Source Sans Pro" panose="020B0503030403020204" pitchFamily="34" charset="0"/>
                <a:hlinkClick r:id="rId5"/>
              </a:rPr>
              <a:t>Mataaho</a:t>
            </a:r>
            <a:r>
              <a:rPr lang="en-NZ" sz="1100">
                <a:latin typeface="Source Sans Pro" panose="020B0503030403020204" pitchFamily="34" charset="0"/>
                <a:ea typeface="Source Sans Pro" panose="020B0503030403020204" pitchFamily="34" charset="0"/>
                <a:hlinkClick r:id="rId5"/>
              </a:rPr>
              <a:t> Public Service Commission</a:t>
            </a:r>
            <a:r>
              <a:rPr lang="en-US" sz="1100">
                <a:latin typeface="Source Sans Pro" panose="020B0503030403020204" pitchFamily="34" charset="0"/>
                <a:ea typeface="Source Sans Pro" panose="020B0503030403020204" pitchFamily="34" charset="0"/>
              </a:rPr>
              <a:t>. </a:t>
            </a:r>
          </a:p>
          <a:p>
            <a:pPr>
              <a:spcBef>
                <a:spcPts val="1200"/>
              </a:spcBef>
            </a:pPr>
            <a:r>
              <a:rPr lang="en-US" sz="1100">
                <a:latin typeface="Source Sans Pro" panose="020B0503030403020204" pitchFamily="34" charset="0"/>
                <a:ea typeface="Source Sans Pro" panose="020B0503030403020204" pitchFamily="34" charset="0"/>
              </a:rPr>
              <a:t>If boards have not already adopted a charter or other documentation specifying, directly or indirectly, performance standards, useful starting points for such evaluation criteria include principles of good governance published by, for example, by the Financial Markets Authority.</a:t>
            </a:r>
          </a:p>
          <a:p>
            <a:pPr marL="180975" indent="-180975"/>
            <a:endParaRPr lang="en-US" sz="1100">
              <a:latin typeface="Source Sans Pro" panose="020B0503030403020204" pitchFamily="34" charset="0"/>
              <a:ea typeface="Source Sans Pro" panose="020B0503030403020204" pitchFamily="34" charset="0"/>
            </a:endParaRPr>
          </a:p>
          <a:p>
            <a:pPr lvl="1"/>
            <a:endParaRPr lang="en-US" sz="1100">
              <a:latin typeface="Source Sans Pro" panose="020B0503030403020204" pitchFamily="34" charset="0"/>
              <a:ea typeface="Source Sans Pro" panose="020B0503030403020204" pitchFamily="34" charset="0"/>
            </a:endParaRPr>
          </a:p>
          <a:p>
            <a:endParaRPr lang="en-NZ" sz="1100"/>
          </a:p>
        </p:txBody>
      </p:sp>
      <p:sp>
        <p:nvSpPr>
          <p:cNvPr id="4" name="Slide Number Placeholder 3"/>
          <p:cNvSpPr>
            <a:spLocks noGrp="1"/>
          </p:cNvSpPr>
          <p:nvPr>
            <p:ph type="sldNum" sz="quarter" idx="5"/>
          </p:nvPr>
        </p:nvSpPr>
        <p:spPr/>
        <p:txBody>
          <a:bodyPr/>
          <a:lstStyle/>
          <a:p>
            <a:fld id="{3B266993-375F-48B6-8DD0-BAB5B05FD4A7}" type="slidenum">
              <a:rPr lang="en-NZ" smtClean="0"/>
              <a:t>3</a:t>
            </a:fld>
            <a:endParaRPr lang="en-NZ"/>
          </a:p>
        </p:txBody>
      </p:sp>
    </p:spTree>
    <p:extLst>
      <p:ext uri="{BB962C8B-B14F-4D97-AF65-F5344CB8AC3E}">
        <p14:creationId xmlns:p14="http://schemas.microsoft.com/office/powerpoint/2010/main" val="1556315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2664" y="3143926"/>
            <a:ext cx="8255654" cy="2676585"/>
          </a:xfrm>
        </p:spPr>
        <p:txBody>
          <a:bodyPr/>
          <a:lstStyle/>
          <a:p>
            <a:r>
              <a:rPr lang="en-US" sz="1000">
                <a:latin typeface="Source Sans Pro" panose="020B0503030403020204" pitchFamily="34" charset="0"/>
                <a:ea typeface="Source Sans Pro" panose="020B0503030403020204" pitchFamily="34" charset="0"/>
              </a:rPr>
              <a:t>Under s.117 of the Crown Entities Act, Crown entity boards must obtain the Public Service Commissioner’s consent on the terms and conditions of their chief executive’s employment.  This is to ensure consistency of employment practices across the public service.</a:t>
            </a:r>
          </a:p>
          <a:p>
            <a:pPr>
              <a:spcBef>
                <a:spcPts val="1200"/>
              </a:spcBef>
            </a:pPr>
            <a:r>
              <a:rPr lang="en-US" sz="1000">
                <a:latin typeface="Source Sans Pro" panose="020B0503030403020204" pitchFamily="34" charset="0"/>
                <a:ea typeface="Source Sans Pro" panose="020B0503030403020204" pitchFamily="34" charset="0"/>
              </a:rPr>
              <a:t>Being part of the public sector also means that boards are responsible for some particular obligations towards the people who work in their </a:t>
            </a:r>
            <a:r>
              <a:rPr lang="en-US" sz="1000" err="1">
                <a:latin typeface="Source Sans Pro" panose="020B0503030403020204" pitchFamily="34" charset="0"/>
                <a:ea typeface="Source Sans Pro" panose="020B0503030403020204" pitchFamily="34" charset="0"/>
              </a:rPr>
              <a:t>organisation</a:t>
            </a:r>
            <a:r>
              <a:rPr lang="en-US" sz="1000">
                <a:latin typeface="Source Sans Pro" panose="020B0503030403020204" pitchFamily="34" charset="0"/>
                <a:ea typeface="Source Sans Pro" panose="020B0503030403020204" pitchFamily="34" charset="0"/>
              </a:rPr>
              <a:t> and, more generally, showing a spirit of service to the public. The CEA (s.118) sets out what it means to be a good employer, including provisions about equal employment opportunities. </a:t>
            </a:r>
          </a:p>
          <a:p>
            <a:pPr algn="l"/>
            <a:r>
              <a:rPr lang="en-US" sz="1000" b="0" i="0">
                <a:solidFill>
                  <a:srgbClr val="000000"/>
                </a:solidFill>
                <a:effectLst/>
                <a:latin typeface="Source Sans Pro" panose="020B0503030403020204" pitchFamily="34" charset="0"/>
                <a:ea typeface="Source Sans Pro" panose="020B0503030403020204" pitchFamily="34" charset="0"/>
              </a:rPr>
              <a:t>Government Workforce Policy Statement (Workforce Policy) issued under Part 4 of the Public Service Act 2020. In accordance with s97, it is issued for the purpose of fostering a consistent, efficient, and effective approach to the negotiation of employment agreements and effective management of employment relations across agencies set out below.</a:t>
            </a:r>
          </a:p>
          <a:p>
            <a:pPr algn="l"/>
            <a:r>
              <a:rPr lang="en-US" sz="1000" b="0" i="0">
                <a:solidFill>
                  <a:srgbClr val="000000"/>
                </a:solidFill>
                <a:effectLst/>
                <a:latin typeface="Source Sans Pro" panose="020B0503030403020204" pitchFamily="34" charset="0"/>
                <a:ea typeface="Source Sans Pro" panose="020B0503030403020204" pitchFamily="34" charset="0"/>
              </a:rPr>
              <a:t>The Workforce Policy replaces the </a:t>
            </a:r>
            <a:r>
              <a:rPr lang="en-US" sz="1000" b="0" i="1">
                <a:solidFill>
                  <a:srgbClr val="000000"/>
                </a:solidFill>
                <a:effectLst/>
                <a:latin typeface="Source Sans Pro" panose="020B0503030403020204" pitchFamily="34" charset="0"/>
                <a:ea typeface="Source Sans Pro" panose="020B0503030403020204" pitchFamily="34" charset="0"/>
              </a:rPr>
              <a:t>Government Expectations on Employment Relations in the State Sector,</a:t>
            </a:r>
            <a:r>
              <a:rPr lang="en-US" sz="1000" b="0" i="0">
                <a:solidFill>
                  <a:srgbClr val="000000"/>
                </a:solidFill>
                <a:effectLst/>
                <a:latin typeface="Source Sans Pro" panose="020B0503030403020204" pitchFamily="34" charset="0"/>
                <a:ea typeface="Source Sans Pro" panose="020B0503030403020204" pitchFamily="34" charset="0"/>
              </a:rPr>
              <a:t> which Cabinet agreed in March 2018.</a:t>
            </a:r>
          </a:p>
          <a:p>
            <a:pPr algn="l"/>
            <a:r>
              <a:rPr lang="en-US" sz="1000" b="0" i="0">
                <a:solidFill>
                  <a:srgbClr val="000000"/>
                </a:solidFill>
                <a:effectLst/>
                <a:latin typeface="Source Sans Pro" panose="020B0503030403020204" pitchFamily="34" charset="0"/>
                <a:ea typeface="Source Sans Pro" panose="020B0503030403020204" pitchFamily="34" charset="0"/>
              </a:rPr>
              <a:t>Appendix 1 lists the </a:t>
            </a:r>
            <a:r>
              <a:rPr lang="en-US" sz="1000" b="0" i="0" u="none" strike="noStrike">
                <a:solidFill>
                  <a:srgbClr val="024089"/>
                </a:solidFill>
                <a:effectLst/>
                <a:latin typeface="Source Sans Pro" panose="020B0503030403020204" pitchFamily="34" charset="0"/>
                <a:ea typeface="Source Sans Pro" panose="020B0503030403020204" pitchFamily="34" charset="0"/>
                <a:hlinkClick r:id="rId3"/>
              </a:rPr>
              <a:t>agencies to which this Workforce Policy applies</a:t>
            </a:r>
            <a:r>
              <a:rPr lang="en-US" sz="1000" b="0" i="0">
                <a:solidFill>
                  <a:srgbClr val="000000"/>
                </a:solidFill>
                <a:effectLst/>
                <a:latin typeface="Source Sans Pro" panose="020B0503030403020204" pitchFamily="34" charset="0"/>
                <a:ea typeface="Source Sans Pro" panose="020B0503030403020204" pitchFamily="34" charset="0"/>
              </a:rPr>
              <a:t>. This encompasses:</a:t>
            </a:r>
          </a:p>
          <a:p>
            <a:pPr marL="171450" indent="-171450" algn="l">
              <a:buFont typeface="Arial" panose="020B0604020202020204" pitchFamily="34" charset="0"/>
              <a:buChar char="•"/>
            </a:pPr>
            <a:r>
              <a:rPr lang="en-US" sz="1000" b="0" i="0">
                <a:solidFill>
                  <a:srgbClr val="000000"/>
                </a:solidFill>
                <a:effectLst/>
                <a:latin typeface="Source Sans Pro" panose="020B0503030403020204" pitchFamily="34" charset="0"/>
                <a:ea typeface="Source Sans Pro" panose="020B0503030403020204" pitchFamily="34" charset="0"/>
              </a:rPr>
              <a:t> all Public Service agencies</a:t>
            </a:r>
          </a:p>
          <a:p>
            <a:pPr marL="171450" indent="-171450" algn="l">
              <a:buFont typeface="Arial" panose="020B0604020202020204" pitchFamily="34" charset="0"/>
              <a:buChar char="•"/>
            </a:pPr>
            <a:r>
              <a:rPr lang="en-US" sz="1000" b="0" i="0">
                <a:solidFill>
                  <a:srgbClr val="000000"/>
                </a:solidFill>
                <a:effectLst/>
                <a:latin typeface="Source Sans Pro" panose="020B0503030403020204" pitchFamily="34" charset="0"/>
                <a:ea typeface="Source Sans Pro" panose="020B0503030403020204" pitchFamily="34" charset="0"/>
              </a:rPr>
              <a:t> all Crown agents, including District Health Boards</a:t>
            </a:r>
          </a:p>
          <a:p>
            <a:pPr marL="171450" indent="-171450" algn="l">
              <a:buFont typeface="Arial" panose="020B0604020202020204" pitchFamily="34" charset="0"/>
              <a:buChar char="•"/>
            </a:pPr>
            <a:r>
              <a:rPr lang="en-US" sz="1000" b="0" i="0">
                <a:solidFill>
                  <a:srgbClr val="000000"/>
                </a:solidFill>
                <a:effectLst/>
                <a:latin typeface="Source Sans Pro" panose="020B0503030403020204" pitchFamily="34" charset="0"/>
                <a:ea typeface="Source Sans Pro" panose="020B0503030403020204" pitchFamily="34" charset="0"/>
              </a:rPr>
              <a:t> the New Zealand Police, the New Zealand </a:t>
            </a:r>
            <a:r>
              <a:rPr lang="en-US" sz="1000" b="0" i="0" err="1">
                <a:solidFill>
                  <a:srgbClr val="000000"/>
                </a:solidFill>
                <a:effectLst/>
                <a:latin typeface="Source Sans Pro" panose="020B0503030403020204" pitchFamily="34" charset="0"/>
                <a:ea typeface="Source Sans Pro" panose="020B0503030403020204" pitchFamily="34" charset="0"/>
              </a:rPr>
              <a:t>Defence</a:t>
            </a:r>
            <a:r>
              <a:rPr lang="en-US" sz="1000" b="0" i="0">
                <a:solidFill>
                  <a:srgbClr val="000000"/>
                </a:solidFill>
                <a:effectLst/>
                <a:latin typeface="Source Sans Pro" panose="020B0503030403020204" pitchFamily="34" charset="0"/>
                <a:ea typeface="Source Sans Pro" panose="020B0503030403020204" pitchFamily="34" charset="0"/>
              </a:rPr>
              <a:t> Force, and the Parliamentary Counsel Office</a:t>
            </a:r>
          </a:p>
          <a:p>
            <a:pPr marL="171450" indent="-171450" algn="l">
              <a:buFont typeface="Arial" panose="020B0604020202020204" pitchFamily="34" charset="0"/>
              <a:buChar char="•"/>
            </a:pPr>
            <a:r>
              <a:rPr lang="en-US" sz="1000" b="0" i="0">
                <a:solidFill>
                  <a:srgbClr val="000000"/>
                </a:solidFill>
                <a:effectLst/>
                <a:latin typeface="Source Sans Pro" panose="020B0503030403020204" pitchFamily="34" charset="0"/>
                <a:ea typeface="Source Sans Pro" panose="020B0503030403020204" pitchFamily="34" charset="0"/>
              </a:rPr>
              <a:t> other </a:t>
            </a:r>
            <a:r>
              <a:rPr lang="en-US" sz="1000" b="0" i="0" err="1">
                <a:solidFill>
                  <a:srgbClr val="000000"/>
                </a:solidFill>
                <a:effectLst/>
                <a:latin typeface="Source Sans Pro" panose="020B0503030403020204" pitchFamily="34" charset="0"/>
                <a:ea typeface="Source Sans Pro" panose="020B0503030403020204" pitchFamily="34" charset="0"/>
              </a:rPr>
              <a:t>organisations</a:t>
            </a:r>
            <a:r>
              <a:rPr lang="en-US" sz="1000" b="0" i="0">
                <a:solidFill>
                  <a:srgbClr val="000000"/>
                </a:solidFill>
                <a:effectLst/>
                <a:latin typeface="Source Sans Pro" panose="020B0503030403020204" pitchFamily="34" charset="0"/>
                <a:ea typeface="Source Sans Pro" panose="020B0503030403020204" pitchFamily="34" charset="0"/>
              </a:rPr>
              <a:t> as specified in Appendix 1.</a:t>
            </a:r>
          </a:p>
          <a:p>
            <a:pPr algn="l"/>
            <a:r>
              <a:rPr lang="en-US" sz="1000" b="0" i="0">
                <a:solidFill>
                  <a:srgbClr val="000000"/>
                </a:solidFill>
                <a:effectLst/>
                <a:latin typeface="Source Sans Pro" panose="020B0503030403020204" pitchFamily="34" charset="0"/>
                <a:ea typeface="Source Sans Pro" panose="020B0503030403020204" pitchFamily="34" charset="0"/>
              </a:rPr>
              <a:t>As set out in s.101 of the Public Service Act 2020, Public Service agencies and crown agents must give effect to this statement. All other agencies listed above must have regard to this Workforce Policy.</a:t>
            </a:r>
          </a:p>
          <a:p>
            <a:pPr algn="l"/>
            <a:r>
              <a:rPr lang="en-US" sz="1000" b="0" i="0">
                <a:solidFill>
                  <a:srgbClr val="000000"/>
                </a:solidFill>
                <a:effectLst/>
                <a:latin typeface="Source Sans Pro" panose="020B0503030403020204" pitchFamily="34" charset="0"/>
              </a:rPr>
              <a:t>This Workforce Policy should be read in conjunction with any other guidance on workforce matters e.g.  </a:t>
            </a:r>
          </a:p>
          <a:p>
            <a:pPr marL="171450" indent="-171450" algn="l">
              <a:buFont typeface="Arial" panose="020B0604020202020204" pitchFamily="34" charset="0"/>
              <a:buChar char="•"/>
            </a:pPr>
            <a:r>
              <a:rPr lang="en-US" sz="1000" b="0" i="0">
                <a:solidFill>
                  <a:srgbClr val="000000"/>
                </a:solidFill>
                <a:effectLst/>
                <a:latin typeface="Source Sans Pro" panose="020B0503030403020204" pitchFamily="34" charset="0"/>
              </a:rPr>
              <a:t> </a:t>
            </a:r>
            <a:r>
              <a:rPr lang="en-US" sz="1000">
                <a:solidFill>
                  <a:srgbClr val="000000"/>
                </a:solidFill>
                <a:latin typeface="Source Sans Pro" panose="020B0503030403020204" pitchFamily="34" charset="0"/>
                <a:ea typeface="Source Sans Pro" panose="020B0503030403020204" pitchFamily="34" charset="0"/>
              </a:rPr>
              <a:t>The Gender Pay Taskforce’s guidance to support agencies deliver Te </a:t>
            </a:r>
            <a:r>
              <a:rPr lang="en-US" sz="1000" err="1">
                <a:solidFill>
                  <a:srgbClr val="000000"/>
                </a:solidFill>
                <a:latin typeface="Source Sans Pro" panose="020B0503030403020204" pitchFamily="34" charset="0"/>
                <a:ea typeface="Source Sans Pro" panose="020B0503030403020204" pitchFamily="34" charset="0"/>
              </a:rPr>
              <a:t>Mahere</a:t>
            </a:r>
            <a:r>
              <a:rPr lang="en-US" sz="1000">
                <a:solidFill>
                  <a:srgbClr val="000000"/>
                </a:solidFill>
                <a:latin typeface="Source Sans Pro" panose="020B0503030403020204" pitchFamily="34" charset="0"/>
                <a:ea typeface="Source Sans Pro" panose="020B0503030403020204" pitchFamily="34" charset="0"/>
              </a:rPr>
              <a:t> Mahi </a:t>
            </a:r>
            <a:r>
              <a:rPr lang="en-US" sz="1000" err="1">
                <a:solidFill>
                  <a:srgbClr val="000000"/>
                </a:solidFill>
                <a:latin typeface="Source Sans Pro" panose="020B0503030403020204" pitchFamily="34" charset="0"/>
                <a:ea typeface="Source Sans Pro" panose="020B0503030403020204" pitchFamily="34" charset="0"/>
              </a:rPr>
              <a:t>Rerekētanga</a:t>
            </a:r>
            <a:r>
              <a:rPr lang="en-US" sz="1000">
                <a:solidFill>
                  <a:srgbClr val="000000"/>
                </a:solidFill>
                <a:latin typeface="Source Sans Pro" panose="020B0503030403020204" pitchFamily="34" charset="0"/>
                <a:ea typeface="Source Sans Pro" panose="020B0503030403020204" pitchFamily="34" charset="0"/>
              </a:rPr>
              <a:t> Ira </a:t>
            </a:r>
            <a:r>
              <a:rPr lang="en-US" sz="1000" err="1">
                <a:solidFill>
                  <a:srgbClr val="000000"/>
                </a:solidFill>
                <a:latin typeface="Source Sans Pro" panose="020B0503030403020204" pitchFamily="34" charset="0"/>
                <a:ea typeface="Source Sans Pro" panose="020B0503030403020204" pitchFamily="34" charset="0"/>
              </a:rPr>
              <a:t>Tangata</a:t>
            </a:r>
            <a:r>
              <a:rPr lang="en-US" sz="1000">
                <a:solidFill>
                  <a:srgbClr val="000000"/>
                </a:solidFill>
                <a:latin typeface="Source Sans Pro" panose="020B0503030403020204" pitchFamily="34" charset="0"/>
                <a:ea typeface="Source Sans Pro" panose="020B0503030403020204" pitchFamily="34" charset="0"/>
              </a:rPr>
              <a:t> </a:t>
            </a:r>
          </a:p>
          <a:p>
            <a:pPr marL="171450" indent="-171450" algn="l">
              <a:buFont typeface="Arial" panose="020B0604020202020204" pitchFamily="34" charset="0"/>
              <a:buChar char="•"/>
            </a:pPr>
            <a:r>
              <a:rPr lang="en-US" sz="1000">
                <a:solidFill>
                  <a:srgbClr val="000000"/>
                </a:solidFill>
                <a:latin typeface="Source Sans Pro" panose="020B0503030403020204" pitchFamily="34" charset="0"/>
                <a:ea typeface="Source Sans Pro" panose="020B0503030403020204" pitchFamily="34" charset="0"/>
              </a:rPr>
              <a:t>The Gender Pay Gap Action Plan and give effect to the Gender Pay Principles.</a:t>
            </a:r>
          </a:p>
          <a:p>
            <a:pPr marL="171450" indent="-171450" algn="l">
              <a:buFont typeface="Arial" panose="020B0604020202020204" pitchFamily="34" charset="0"/>
              <a:buChar char="•"/>
            </a:pPr>
            <a:r>
              <a:rPr lang="en-US" sz="1000">
                <a:solidFill>
                  <a:srgbClr val="000000"/>
                </a:solidFill>
                <a:latin typeface="Source Sans Pro" panose="020B0503030403020204" pitchFamily="34" charset="0"/>
                <a:ea typeface="Source Sans Pro" panose="020B0503030403020204" pitchFamily="34" charset="0"/>
              </a:rPr>
              <a:t>Positive and Safe Workplaces model standards</a:t>
            </a:r>
          </a:p>
          <a:p>
            <a:pPr marL="171450" indent="-171450" algn="l">
              <a:buFont typeface="Arial" panose="020B0604020202020204" pitchFamily="34" charset="0"/>
              <a:buChar char="•"/>
            </a:pPr>
            <a:r>
              <a:rPr lang="en-US" sz="1000">
                <a:solidFill>
                  <a:srgbClr val="000000"/>
                </a:solidFill>
                <a:latin typeface="Source Sans Pro" panose="020B0503030403020204" pitchFamily="34" charset="0"/>
                <a:ea typeface="Source Sans Pro" panose="020B0503030403020204" pitchFamily="34" charset="0"/>
              </a:rPr>
              <a:t>Any principles and guidance issued on pay in the public sector.</a:t>
            </a:r>
          </a:p>
          <a:p>
            <a:endParaRPr lang="en-NZ" sz="1000"/>
          </a:p>
        </p:txBody>
      </p:sp>
      <p:sp>
        <p:nvSpPr>
          <p:cNvPr id="4" name="Slide Number Placeholder 3"/>
          <p:cNvSpPr>
            <a:spLocks noGrp="1"/>
          </p:cNvSpPr>
          <p:nvPr>
            <p:ph type="sldNum" sz="quarter" idx="5"/>
          </p:nvPr>
        </p:nvSpPr>
        <p:spPr/>
        <p:txBody>
          <a:bodyPr/>
          <a:lstStyle/>
          <a:p>
            <a:fld id="{3B266993-375F-48B6-8DD0-BAB5B05FD4A7}" type="slidenum">
              <a:rPr lang="en-NZ" smtClean="0"/>
              <a:t>4</a:t>
            </a:fld>
            <a:endParaRPr lang="en-NZ"/>
          </a:p>
        </p:txBody>
      </p:sp>
    </p:spTree>
    <p:extLst>
      <p:ext uri="{BB962C8B-B14F-4D97-AF65-F5344CB8AC3E}">
        <p14:creationId xmlns:p14="http://schemas.microsoft.com/office/powerpoint/2010/main" val="1563849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000"/>
              <a:t>The Cabinet fees framework is available at: https://dpmc.govt.nz/publications/co-19-1-fees-framework-members-appointed-bodies-which-crown-has-interest  </a:t>
            </a:r>
          </a:p>
          <a:p>
            <a:endParaRPr lang="en-NZ" sz="1000"/>
          </a:p>
          <a:p>
            <a:r>
              <a:rPr lang="en-NZ" sz="1000"/>
              <a:t>Categories of bodies are as follows, where each category has a set of applicable fee ranges:</a:t>
            </a:r>
          </a:p>
          <a:p>
            <a:pPr marL="0" lvl="1">
              <a:tabLst>
                <a:tab pos="542925" algn="l"/>
              </a:tabLst>
            </a:pPr>
            <a:r>
              <a:rPr lang="en-NZ" sz="1000"/>
              <a:t>Group 1: 	</a:t>
            </a:r>
            <a:r>
              <a:rPr lang="en-US" sz="1000"/>
              <a:t>Royal Commissions, Commissions of Inquiry, and Ministerial Inquiries</a:t>
            </a:r>
          </a:p>
          <a:p>
            <a:pPr marL="0" lvl="1">
              <a:tabLst>
                <a:tab pos="542925" algn="l"/>
              </a:tabLst>
            </a:pPr>
            <a:r>
              <a:rPr lang="en-US" sz="1000"/>
              <a:t>Group 2: 	Statutory Tribunals and Authorities</a:t>
            </a:r>
          </a:p>
          <a:p>
            <a:pPr marL="0" lvl="1">
              <a:tabLst>
                <a:tab pos="542925" algn="l"/>
              </a:tabLst>
            </a:pPr>
            <a:r>
              <a:rPr lang="en-US" sz="1000"/>
              <a:t>Group 3: 	Governance Boards:</a:t>
            </a:r>
          </a:p>
          <a:p>
            <a:pPr marL="0" lvl="2">
              <a:tabLst>
                <a:tab pos="542925" algn="l"/>
              </a:tabLst>
            </a:pPr>
            <a:r>
              <a:rPr lang="en-US" sz="1000"/>
              <a:t>	Group 3a: Governance Boards (including DHBs and TEIs)</a:t>
            </a:r>
          </a:p>
          <a:p>
            <a:pPr marL="0" lvl="2">
              <a:tabLst>
                <a:tab pos="542925" algn="l"/>
              </a:tabLst>
            </a:pPr>
            <a:r>
              <a:rPr lang="en-US" sz="1000"/>
              <a:t>	Group 3b: Subsidiary Bodies of Statutory Entities </a:t>
            </a:r>
          </a:p>
          <a:p>
            <a:pPr marL="0" lvl="2">
              <a:tabLst>
                <a:tab pos="542925" algn="l"/>
              </a:tabLst>
            </a:pPr>
            <a:r>
              <a:rPr lang="en-US" sz="1000"/>
              <a:t>Group 4: 	All other committees and other bodies</a:t>
            </a:r>
          </a:p>
          <a:p>
            <a:pPr>
              <a:spcBef>
                <a:spcPts val="1200"/>
              </a:spcBef>
            </a:pPr>
            <a:r>
              <a:rPr lang="en-NZ" sz="1000"/>
              <a:t>Monitoring departments administer the application of the Cabinet Fees Framework to their entities. They periodically review fees, on behalf of the Minister, once they are set.  The entity also can initiate a review.  Whoever initiates the review, an entity will need to provide the necessary information, but a review does not necessarily mean that a fee increase will occur.</a:t>
            </a:r>
          </a:p>
          <a:p>
            <a:pPr>
              <a:spcBef>
                <a:spcPts val="1200"/>
              </a:spcBef>
            </a:pPr>
            <a:r>
              <a:rPr lang="en-NZ" sz="1000"/>
              <a:t>Exceptions to fees set in accordance with the Framework require consultation with the Minister of State Services and are usually referred through the Cabinet Appointments and Honours Committee process.</a:t>
            </a:r>
          </a:p>
          <a:p>
            <a:pPr>
              <a:spcBef>
                <a:spcPts val="1200"/>
              </a:spcBef>
            </a:pPr>
            <a:r>
              <a:rPr lang="en-NZ" sz="1000"/>
              <a:t>No compensation is payable for loss of office (members of Crown entity boards are not employees).</a:t>
            </a:r>
          </a:p>
          <a:p>
            <a:pPr>
              <a:spcBef>
                <a:spcPts val="1200"/>
              </a:spcBef>
            </a:pPr>
            <a:r>
              <a:rPr lang="en-NZ" sz="1000"/>
              <a:t>The role of the Remuneration Authority in setting remuneration for individuals appointed to statutory bodies and other authorities is covered in Cabinet Office Circular CO (11) 07, available at </a:t>
            </a:r>
            <a:r>
              <a:rPr lang="en-NZ" sz="1000">
                <a:hlinkClick r:id="rId3"/>
              </a:rPr>
              <a:t>www.dpmc.govt.nz/cabinet/circulars/co11/7</a:t>
            </a:r>
            <a:r>
              <a:rPr lang="en-NZ" sz="1000"/>
              <a:t>. </a:t>
            </a:r>
          </a:p>
          <a:p>
            <a:endParaRPr lang="en-NZ" sz="1000"/>
          </a:p>
        </p:txBody>
      </p:sp>
      <p:sp>
        <p:nvSpPr>
          <p:cNvPr id="4" name="Slide Number Placeholder 3"/>
          <p:cNvSpPr>
            <a:spLocks noGrp="1"/>
          </p:cNvSpPr>
          <p:nvPr>
            <p:ph type="sldNum" sz="quarter" idx="5"/>
          </p:nvPr>
        </p:nvSpPr>
        <p:spPr/>
        <p:txBody>
          <a:bodyPr/>
          <a:lstStyle/>
          <a:p>
            <a:fld id="{3B266993-375F-48B6-8DD0-BAB5B05FD4A7}" type="slidenum">
              <a:rPr lang="en-NZ" smtClean="0"/>
              <a:t>5</a:t>
            </a:fld>
            <a:endParaRPr lang="en-NZ"/>
          </a:p>
        </p:txBody>
      </p:sp>
    </p:spTree>
    <p:extLst>
      <p:ext uri="{BB962C8B-B14F-4D97-AF65-F5344CB8AC3E}">
        <p14:creationId xmlns:p14="http://schemas.microsoft.com/office/powerpoint/2010/main" val="186960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EE103-4F72-511C-B56D-124E3BD59F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5DA77CB-C23C-1F79-C5C6-F603AFE064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8093971-317F-057D-3AFB-6EA7466373EF}"/>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5" name="Footer Placeholder 4">
            <a:extLst>
              <a:ext uri="{FF2B5EF4-FFF2-40B4-BE49-F238E27FC236}">
                <a16:creationId xmlns:a16="http://schemas.microsoft.com/office/drawing/2014/main" id="{F7D4C8AD-DD16-7F79-048D-8BBE691D10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93A16C5-9D7E-A3D6-A1FD-4076D8DE92B8}"/>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575975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D2FD3-21AC-29D0-511F-4C9590B8B460}"/>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B8E0AA87-79C0-1192-5C7C-125EE9DCF4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2D84CC5-2D4A-9A4D-FB5E-5618937F6939}"/>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5" name="Footer Placeholder 4">
            <a:extLst>
              <a:ext uri="{FF2B5EF4-FFF2-40B4-BE49-F238E27FC236}">
                <a16:creationId xmlns:a16="http://schemas.microsoft.com/office/drawing/2014/main" id="{6C64B783-5A2D-8400-EF8C-F57F8988879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53A99F7-4665-0402-3D62-50D0E7A17A2F}"/>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3019253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CE5765-7818-59BA-5DAF-2A72419FC0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5CECFFA-F7EB-8C60-9E41-DDD41B280D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10109B0-EF67-A8EF-1253-78A7FEC7A2AE}"/>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5" name="Footer Placeholder 4">
            <a:extLst>
              <a:ext uri="{FF2B5EF4-FFF2-40B4-BE49-F238E27FC236}">
                <a16:creationId xmlns:a16="http://schemas.microsoft.com/office/drawing/2014/main" id="{25BA8724-F1A0-378A-8D54-118F8395D2B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C84AA23-2274-ED61-1404-1D5078C64A04}"/>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1540321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1">
    <p:spTree>
      <p:nvGrpSpPr>
        <p:cNvPr id="1" name=""/>
        <p:cNvGrpSpPr/>
        <p:nvPr/>
      </p:nvGrpSpPr>
      <p:grpSpPr>
        <a:xfrm>
          <a:off x="0" y="0"/>
          <a:ext cx="0" cy="0"/>
          <a:chOff x="0" y="0"/>
          <a:chExt cx="0" cy="0"/>
        </a:xfrm>
      </p:grpSpPr>
      <p:pic>
        <p:nvPicPr>
          <p:cNvPr id="8" name="Picture 7" descr="Background pattern, logo, company name&#10;&#10;Description automatically generated">
            <a:extLst>
              <a:ext uri="{FF2B5EF4-FFF2-40B4-BE49-F238E27FC236}">
                <a16:creationId xmlns:a16="http://schemas.microsoft.com/office/drawing/2014/main" id="{D8EE877A-59D4-440F-8BC7-2D5CB07F1D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itle 1">
            <a:extLst>
              <a:ext uri="{FF2B5EF4-FFF2-40B4-BE49-F238E27FC236}">
                <a16:creationId xmlns:a16="http://schemas.microsoft.com/office/drawing/2014/main" id="{C686E6B6-5055-4A6C-A8A5-5CC07E5C713D}"/>
              </a:ext>
            </a:extLst>
          </p:cNvPr>
          <p:cNvSpPr>
            <a:spLocks noGrp="1"/>
          </p:cNvSpPr>
          <p:nvPr>
            <p:ph type="title" hasCustomPrompt="1"/>
          </p:nvPr>
        </p:nvSpPr>
        <p:spPr>
          <a:xfrm>
            <a:off x="838200" y="3429000"/>
            <a:ext cx="10515600" cy="593515"/>
          </a:xfrm>
          <a:prstGeom prst="rect">
            <a:avLst/>
          </a:prstGeom>
        </p:spPr>
        <p:txBody>
          <a:bodyPr anchor="b"/>
          <a:lstStyle>
            <a:lvl1pPr algn="ctr">
              <a:defRPr sz="2800">
                <a:solidFill>
                  <a:schemeClr val="bg1"/>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3132975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53E9ECFB-5815-4AA8-81CF-29F5B2E549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34050"/>
            <a:ext cx="12192000" cy="1123950"/>
          </a:xfrm>
          <a:prstGeom prst="rect">
            <a:avLst/>
          </a:prstGeom>
        </p:spPr>
      </p:pic>
    </p:spTree>
    <p:extLst>
      <p:ext uri="{BB962C8B-B14F-4D97-AF65-F5344CB8AC3E}">
        <p14:creationId xmlns:p14="http://schemas.microsoft.com/office/powerpoint/2010/main" val="1272669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98F23-2A70-4BB0-78C9-15835E59EF3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CEE43EE-3E65-3888-AF89-AB00B4FFF9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2B13040-C80E-CAB6-1036-833ACFDA2B70}"/>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5" name="Footer Placeholder 4">
            <a:extLst>
              <a:ext uri="{FF2B5EF4-FFF2-40B4-BE49-F238E27FC236}">
                <a16:creationId xmlns:a16="http://schemas.microsoft.com/office/drawing/2014/main" id="{24AEF004-8F46-C3A6-8AE5-4EEEA363804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05BB14D-56AF-482C-C637-AC7BE4E75F67}"/>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80025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F127-0C8F-7088-4D4B-0020734E91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B7CF521-6539-ADC6-28B9-D0B1547D18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23A1C5-40CC-7F3E-DC93-42ADDB502872}"/>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5" name="Footer Placeholder 4">
            <a:extLst>
              <a:ext uri="{FF2B5EF4-FFF2-40B4-BE49-F238E27FC236}">
                <a16:creationId xmlns:a16="http://schemas.microsoft.com/office/drawing/2014/main" id="{EB40EBC2-8518-64B5-5448-47AC54F7811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429E4D9-2681-480D-0BD4-FB2EE6C8BA90}"/>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4230672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20867-D26D-AB62-532B-25BF6273F2E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7672745-42CD-95A2-7DF5-858C1FD376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224D0702-6EB2-8B56-5274-AC77A55876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AC09738-40BE-FA2E-6767-3CEDCCB4FDE8}"/>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6" name="Footer Placeholder 5">
            <a:extLst>
              <a:ext uri="{FF2B5EF4-FFF2-40B4-BE49-F238E27FC236}">
                <a16:creationId xmlns:a16="http://schemas.microsoft.com/office/drawing/2014/main" id="{FC94B70A-4FE3-7924-1148-FBA18CFB88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ADDAAA2-C325-C24F-520A-4DB37B4FCBC6}"/>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4085828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D9E46-CE23-ECE2-1F88-718807418CDD}"/>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6C5D692-0781-7B0F-5435-190FC0BADC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E32DA8-2CBA-4566-8151-1ECED193EB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C71596F-BEDF-7869-A84A-D60E4774B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EBF8F6-6A15-85B3-8C27-4C10A3E3A0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FF61581-BF38-9CD3-80CA-BA92ABD51C1F}"/>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8" name="Footer Placeholder 7">
            <a:extLst>
              <a:ext uri="{FF2B5EF4-FFF2-40B4-BE49-F238E27FC236}">
                <a16:creationId xmlns:a16="http://schemas.microsoft.com/office/drawing/2014/main" id="{3FC1642E-186F-3A43-17EB-90CD856D296D}"/>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0F86E9C-229A-689C-9AC1-42086CCDC678}"/>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388181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2DB20-0B71-320F-F543-27627B02E3FC}"/>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9E022C08-197A-16D5-56F5-27604FD3061B}"/>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4" name="Footer Placeholder 3">
            <a:extLst>
              <a:ext uri="{FF2B5EF4-FFF2-40B4-BE49-F238E27FC236}">
                <a16:creationId xmlns:a16="http://schemas.microsoft.com/office/drawing/2014/main" id="{0A964293-77C0-CF38-A23E-E52027DEAFD4}"/>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1957601-EFB7-59B3-6B4C-6393A7670A30}"/>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114412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5B17C1-F978-1BCF-CEAA-BFCF82A4F8D7}"/>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3" name="Footer Placeholder 2">
            <a:extLst>
              <a:ext uri="{FF2B5EF4-FFF2-40B4-BE49-F238E27FC236}">
                <a16:creationId xmlns:a16="http://schemas.microsoft.com/office/drawing/2014/main" id="{73893FBF-0E6A-01AB-D267-10FE6815CA9A}"/>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9B488458-EC89-688D-E1E0-43937F1011B6}"/>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472871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B98C4-D812-9792-AD8E-3D24C12D21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81D88029-C859-BD21-DFFD-D8F85A84B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6EA6128F-5B35-7626-7D51-A3219AF0B0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625DEE-82A8-E712-BF60-D4A0F42ED0D5}"/>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6" name="Footer Placeholder 5">
            <a:extLst>
              <a:ext uri="{FF2B5EF4-FFF2-40B4-BE49-F238E27FC236}">
                <a16:creationId xmlns:a16="http://schemas.microsoft.com/office/drawing/2014/main" id="{CAE5A438-650C-7DFC-4B11-32138B3B671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6D68CE9-B37D-A811-E486-01214AD9E653}"/>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3325613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EE25-6F48-6D8C-E20B-D4C3F06DAD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3C06409-C72D-A94F-BDD3-A7A3CAFB25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C58DCF59-17A5-60A0-C406-FECE30B8B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B692EA-12B6-F2BC-6215-0EDE9BF5B4B7}"/>
              </a:ext>
            </a:extLst>
          </p:cNvPr>
          <p:cNvSpPr>
            <a:spLocks noGrp="1"/>
          </p:cNvSpPr>
          <p:nvPr>
            <p:ph type="dt" sz="half" idx="10"/>
          </p:nvPr>
        </p:nvSpPr>
        <p:spPr/>
        <p:txBody>
          <a:bodyPr/>
          <a:lstStyle/>
          <a:p>
            <a:fld id="{719D725D-8E88-489A-A2A8-764910402C5A}" type="datetimeFigureOut">
              <a:rPr lang="en-NZ" smtClean="0"/>
              <a:t>3/10/2022</a:t>
            </a:fld>
            <a:endParaRPr lang="en-NZ"/>
          </a:p>
        </p:txBody>
      </p:sp>
      <p:sp>
        <p:nvSpPr>
          <p:cNvPr id="6" name="Footer Placeholder 5">
            <a:extLst>
              <a:ext uri="{FF2B5EF4-FFF2-40B4-BE49-F238E27FC236}">
                <a16:creationId xmlns:a16="http://schemas.microsoft.com/office/drawing/2014/main" id="{63C7E0C4-7B49-87D6-52E4-0C35FA771DE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9AFA34C-8A40-FBA8-BCA6-68A8DCA1167D}"/>
              </a:ext>
            </a:extLst>
          </p:cNvPr>
          <p:cNvSpPr>
            <a:spLocks noGrp="1"/>
          </p:cNvSpPr>
          <p:nvPr>
            <p:ph type="sldNum" sz="quarter" idx="12"/>
          </p:nvPr>
        </p:nvSpPr>
        <p:spPr/>
        <p:txBody>
          <a:bodyPr/>
          <a:lstStyle/>
          <a:p>
            <a:fld id="{044F11EE-E118-4AC3-BFD1-3CB9CF5614A0}" type="slidenum">
              <a:rPr lang="en-NZ" smtClean="0"/>
              <a:t>‹#›</a:t>
            </a:fld>
            <a:endParaRPr lang="en-NZ"/>
          </a:p>
        </p:txBody>
      </p:sp>
    </p:spTree>
    <p:extLst>
      <p:ext uri="{BB962C8B-B14F-4D97-AF65-F5344CB8AC3E}">
        <p14:creationId xmlns:p14="http://schemas.microsoft.com/office/powerpoint/2010/main" val="17069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BA19EB-E0C6-8747-23AC-875F8B25D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E26971A-1ACB-5585-C3CA-89BD997EAA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1326091-C76D-AF70-0509-3DEDCC2E44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D725D-8E88-489A-A2A8-764910402C5A}" type="datetimeFigureOut">
              <a:rPr lang="en-NZ" smtClean="0"/>
              <a:t>3/10/2022</a:t>
            </a:fld>
            <a:endParaRPr lang="en-NZ"/>
          </a:p>
        </p:txBody>
      </p:sp>
      <p:sp>
        <p:nvSpPr>
          <p:cNvPr id="5" name="Footer Placeholder 4">
            <a:extLst>
              <a:ext uri="{FF2B5EF4-FFF2-40B4-BE49-F238E27FC236}">
                <a16:creationId xmlns:a16="http://schemas.microsoft.com/office/drawing/2014/main" id="{B136F494-D33C-F3A3-D85D-4F1E453CD3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A2F8FE25-6669-8525-223E-1BD90197ED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11EE-E118-4AC3-BFD1-3CB9CF5614A0}" type="slidenum">
              <a:rPr lang="en-NZ" smtClean="0"/>
              <a:t>‹#›</a:t>
            </a:fld>
            <a:endParaRPr lang="en-NZ"/>
          </a:p>
        </p:txBody>
      </p:sp>
    </p:spTree>
    <p:extLst>
      <p:ext uri="{BB962C8B-B14F-4D97-AF65-F5344CB8AC3E}">
        <p14:creationId xmlns:p14="http://schemas.microsoft.com/office/powerpoint/2010/main" val="258367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mailto:fees@publicservice.govt.nz"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s://dpmc.govt.nz/publications/co-19-1-fees-framework-members-appointed-bodies-which-crown-has-intere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2401-7DEE-4E27-93EB-7D1C030F78F4}"/>
              </a:ext>
            </a:extLst>
          </p:cNvPr>
          <p:cNvSpPr>
            <a:spLocks noGrp="1"/>
          </p:cNvSpPr>
          <p:nvPr>
            <p:ph type="title"/>
          </p:nvPr>
        </p:nvSpPr>
        <p:spPr>
          <a:xfrm>
            <a:off x="838200" y="3502891"/>
            <a:ext cx="10515600" cy="593515"/>
          </a:xfrm>
        </p:spPr>
        <p:txBody>
          <a:bodyPr>
            <a:normAutofit fontScale="90000"/>
          </a:bodyPr>
          <a:lstStyle/>
          <a:p>
            <a:pPr marL="514350" indent="-514350">
              <a:buFont typeface="+mj-lt"/>
              <a:buAutoNum type="arabicPeriod" startAt="5"/>
            </a:pPr>
            <a:r>
              <a:rPr lang="en-NZ" dirty="0"/>
              <a:t>Governing a Crown entity has similarities to governing any other substantive organisation; but there are significant differences </a:t>
            </a:r>
          </a:p>
        </p:txBody>
      </p:sp>
    </p:spTree>
    <p:extLst>
      <p:ext uri="{BB962C8B-B14F-4D97-AF65-F5344CB8AC3E}">
        <p14:creationId xmlns:p14="http://schemas.microsoft.com/office/powerpoint/2010/main" val="170287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04B6F-B47C-40FF-95EE-3C7A8DFEC9D0}"/>
              </a:ext>
            </a:extLst>
          </p:cNvPr>
          <p:cNvSpPr>
            <a:spLocks noGrp="1"/>
          </p:cNvSpPr>
          <p:nvPr>
            <p:ph type="title"/>
          </p:nvPr>
        </p:nvSpPr>
        <p:spPr>
          <a:xfrm>
            <a:off x="831850" y="775470"/>
            <a:ext cx="10515600" cy="558799"/>
          </a:xfrm>
        </p:spPr>
        <p:txBody>
          <a:bodyPr>
            <a:normAutofit fontScale="90000"/>
          </a:bodyPr>
          <a:lstStyle/>
          <a:p>
            <a:r>
              <a:rPr lang="en-NZ"/>
              <a:t>A Crown entity board:</a:t>
            </a:r>
          </a:p>
        </p:txBody>
      </p:sp>
      <p:sp>
        <p:nvSpPr>
          <p:cNvPr id="3" name="Text Placeholder 2">
            <a:extLst>
              <a:ext uri="{FF2B5EF4-FFF2-40B4-BE49-F238E27FC236}">
                <a16:creationId xmlns:a16="http://schemas.microsoft.com/office/drawing/2014/main" id="{02E17551-7BE3-4DD1-9C7C-B3A729E09542}"/>
              </a:ext>
            </a:extLst>
          </p:cNvPr>
          <p:cNvSpPr>
            <a:spLocks noGrp="1"/>
          </p:cNvSpPr>
          <p:nvPr>
            <p:ph type="body" idx="1"/>
          </p:nvPr>
        </p:nvSpPr>
        <p:spPr>
          <a:xfrm>
            <a:off x="767195" y="1626857"/>
            <a:ext cx="11059045" cy="3415405"/>
          </a:xfrm>
        </p:spPr>
        <p:txBody>
          <a:bodyPr lIns="91440" tIns="45720" rIns="91440" bIns="45720" anchor="t">
            <a:normAutofit/>
          </a:bodyPr>
          <a:lstStyle/>
          <a:p>
            <a:pPr marL="285750" indent="-285750">
              <a:lnSpc>
                <a:spcPct val="80000"/>
              </a:lnSpc>
              <a:buFont typeface="Arial" panose="020B0604020202020204" pitchFamily="34" charset="0"/>
              <a:buChar char="•"/>
            </a:pPr>
            <a:r>
              <a:rPr lang="en-US" sz="2400" dirty="0">
                <a:latin typeface="Source Sans Pro"/>
              </a:rPr>
              <a:t>sets the entity’s strategic direction and annual performance expectations, in consultation with the Minister</a:t>
            </a:r>
            <a:endParaRPr lang="en-US" sz="2400" dirty="0"/>
          </a:p>
          <a:p>
            <a:pPr marL="285750" indent="-285750">
              <a:lnSpc>
                <a:spcPct val="80000"/>
              </a:lnSpc>
              <a:spcBef>
                <a:spcPts val="400"/>
              </a:spcBef>
              <a:buFont typeface="Arial" panose="020B0604020202020204" pitchFamily="34" charset="0"/>
              <a:buChar char="•"/>
            </a:pPr>
            <a:r>
              <a:rPr lang="en-US" sz="2400" dirty="0">
                <a:latin typeface="Source Sans Pro"/>
              </a:rPr>
              <a:t>exercises the entity’s powers and functions itself or through delegation, empowering the chief executive (CE) and others to implement the board’s policies</a:t>
            </a:r>
            <a:endParaRPr lang="en-US" sz="2400" dirty="0"/>
          </a:p>
          <a:p>
            <a:pPr marL="285750" indent="-285750">
              <a:lnSpc>
                <a:spcPct val="80000"/>
              </a:lnSpc>
              <a:spcBef>
                <a:spcPts val="400"/>
              </a:spcBef>
              <a:buFont typeface="Arial" panose="020B0604020202020204" pitchFamily="34" charset="0"/>
              <a:buChar char="•"/>
            </a:pPr>
            <a:r>
              <a:rPr lang="en-US" sz="2400" dirty="0">
                <a:latin typeface="Source Sans Pro"/>
              </a:rPr>
              <a:t>appoints and oversees performance of the CE</a:t>
            </a:r>
            <a:endParaRPr lang="en-US" sz="2400" dirty="0"/>
          </a:p>
          <a:p>
            <a:pPr marL="285750" indent="-285750">
              <a:lnSpc>
                <a:spcPct val="80000"/>
              </a:lnSpc>
              <a:spcBef>
                <a:spcPts val="400"/>
              </a:spcBef>
              <a:buFont typeface="Arial" panose="020B0604020202020204" pitchFamily="34" charset="0"/>
              <a:buChar char="•"/>
            </a:pPr>
            <a:r>
              <a:rPr lang="en-US" sz="2400" dirty="0">
                <a:latin typeface="Source Sans Pro"/>
              </a:rPr>
              <a:t>ensures the entity’s functions are performed efficiently and effectively</a:t>
            </a:r>
            <a:endParaRPr lang="en-US" sz="2400" dirty="0"/>
          </a:p>
          <a:p>
            <a:pPr marL="285750" indent="-285750">
              <a:lnSpc>
                <a:spcPct val="80000"/>
              </a:lnSpc>
              <a:spcBef>
                <a:spcPts val="400"/>
              </a:spcBef>
              <a:buFont typeface="Arial" panose="020B0604020202020204" pitchFamily="34" charset="0"/>
              <a:buChar char="•"/>
            </a:pPr>
            <a:r>
              <a:rPr lang="en-US" sz="2400" dirty="0">
                <a:latin typeface="Source Sans Pro"/>
              </a:rPr>
              <a:t>manages risk and ensures compliance</a:t>
            </a:r>
          </a:p>
          <a:p>
            <a:pPr marL="285750" indent="-285750">
              <a:lnSpc>
                <a:spcPct val="80000"/>
              </a:lnSpc>
              <a:spcBef>
                <a:spcPts val="400"/>
              </a:spcBef>
              <a:buFont typeface="Arial" panose="020B0604020202020204" pitchFamily="34" charset="0"/>
              <a:buChar char="•"/>
            </a:pPr>
            <a:r>
              <a:rPr lang="en-US" sz="2400" dirty="0">
                <a:latin typeface="Source Sans Pro"/>
              </a:rPr>
              <a:t>provides assurance of financial responsibility</a:t>
            </a:r>
          </a:p>
          <a:p>
            <a:pPr marL="285750" indent="-285750">
              <a:lnSpc>
                <a:spcPct val="80000"/>
              </a:lnSpc>
              <a:spcBef>
                <a:spcPts val="400"/>
              </a:spcBef>
              <a:buFont typeface="Arial" panose="020B0604020202020204" pitchFamily="34" charset="0"/>
              <a:buChar char="•"/>
            </a:pPr>
            <a:r>
              <a:rPr lang="en-US" sz="2400" dirty="0">
                <a:latin typeface="Source Sans Pro"/>
              </a:rPr>
              <a:t>maintains appropriate relationships with key stakeholders.</a:t>
            </a:r>
          </a:p>
          <a:p>
            <a:endParaRPr lang="en-NZ" sz="2400" dirty="0"/>
          </a:p>
        </p:txBody>
      </p:sp>
    </p:spTree>
    <p:extLst>
      <p:ext uri="{BB962C8B-B14F-4D97-AF65-F5344CB8AC3E}">
        <p14:creationId xmlns:p14="http://schemas.microsoft.com/office/powerpoint/2010/main" val="9904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2A39E-409B-441B-A17F-CD9B58FF1EA7}"/>
              </a:ext>
            </a:extLst>
          </p:cNvPr>
          <p:cNvSpPr>
            <a:spLocks noGrp="1"/>
          </p:cNvSpPr>
          <p:nvPr>
            <p:ph type="title"/>
          </p:nvPr>
        </p:nvSpPr>
        <p:spPr>
          <a:xfrm>
            <a:off x="831850" y="1172634"/>
            <a:ext cx="10515600" cy="558799"/>
          </a:xfrm>
        </p:spPr>
        <p:txBody>
          <a:bodyPr>
            <a:normAutofit fontScale="90000"/>
          </a:bodyPr>
          <a:lstStyle/>
          <a:p>
            <a:r>
              <a:rPr lang="en-NZ"/>
              <a:t>High standards of governance effectiveness require performance management …</a:t>
            </a:r>
          </a:p>
        </p:txBody>
      </p:sp>
      <p:sp>
        <p:nvSpPr>
          <p:cNvPr id="3" name="Text Placeholder 2">
            <a:extLst>
              <a:ext uri="{FF2B5EF4-FFF2-40B4-BE49-F238E27FC236}">
                <a16:creationId xmlns:a16="http://schemas.microsoft.com/office/drawing/2014/main" id="{C829CD19-7D37-4982-B4C7-2E6BA27E5FC3}"/>
              </a:ext>
            </a:extLst>
          </p:cNvPr>
          <p:cNvSpPr>
            <a:spLocks noGrp="1"/>
          </p:cNvSpPr>
          <p:nvPr>
            <p:ph type="body" idx="1"/>
          </p:nvPr>
        </p:nvSpPr>
        <p:spPr>
          <a:xfrm>
            <a:off x="831850" y="1928813"/>
            <a:ext cx="10515600" cy="3453084"/>
          </a:xfrm>
        </p:spPr>
        <p:txBody>
          <a:bodyPr lIns="91440" tIns="45720" rIns="91440" bIns="45720" anchor="t">
            <a:normAutofit/>
          </a:bodyPr>
          <a:lstStyle/>
          <a:p>
            <a:pPr marL="342900" indent="-342900">
              <a:buFont typeface="Arial" panose="020B0604020202020204" pitchFamily="34" charset="0"/>
              <a:buChar char="•"/>
            </a:pPr>
            <a:r>
              <a:rPr lang="en-US" sz="2400" dirty="0">
                <a:latin typeface="Source Sans Pro"/>
              </a:rPr>
              <a:t>Crown entity boards need to demonstrate the highest possible standards of corporate governance, and to know how their entity is performing and drive </a:t>
            </a:r>
            <a:r>
              <a:rPr lang="en-US" sz="2400" dirty="0" err="1">
                <a:latin typeface="Source Sans Pro"/>
              </a:rPr>
              <a:t>organisational</a:t>
            </a:r>
            <a:r>
              <a:rPr lang="en-US" sz="2400" dirty="0">
                <a:latin typeface="Source Sans Pro"/>
              </a:rPr>
              <a:t> performance.</a:t>
            </a:r>
            <a:endParaRPr lang="en-US" sz="2400" dirty="0"/>
          </a:p>
          <a:p>
            <a:pPr marL="342900" indent="-342900">
              <a:buFont typeface="Arial" panose="020B0604020202020204" pitchFamily="34" charset="0"/>
              <a:buChar char="•"/>
            </a:pPr>
            <a:r>
              <a:rPr lang="en-US" sz="2400" dirty="0">
                <a:latin typeface="Source Sans Pro"/>
              </a:rPr>
              <a:t>Boards have a high degree of control over their own processes and structures.</a:t>
            </a:r>
            <a:endParaRPr lang="en-US" sz="2400" dirty="0"/>
          </a:p>
          <a:p>
            <a:pPr marL="342900" indent="-342900">
              <a:buFont typeface="Arial" panose="020B0604020202020204" pitchFamily="34" charset="0"/>
              <a:buChar char="•"/>
            </a:pPr>
            <a:r>
              <a:rPr lang="en-US" sz="2400" dirty="0">
                <a:latin typeface="Source Sans Pro"/>
              </a:rPr>
              <a:t>Boards have </a:t>
            </a:r>
            <a:r>
              <a:rPr lang="en-US" sz="2400" i="1" dirty="0">
                <a:latin typeface="Source Sans Pro"/>
              </a:rPr>
              <a:t>collective</a:t>
            </a:r>
            <a:r>
              <a:rPr lang="en-US" sz="2400" dirty="0">
                <a:latin typeface="Source Sans Pro"/>
              </a:rPr>
              <a:t> responsibility and need to speak with ‘one voice’, once a decision is taken.</a:t>
            </a:r>
            <a:endParaRPr lang="en-US" sz="2400" dirty="0"/>
          </a:p>
          <a:p>
            <a:pPr marL="342900" indent="-342900">
              <a:buFont typeface="Arial" panose="020B0604020202020204" pitchFamily="34" charset="0"/>
              <a:buChar char="•"/>
            </a:pPr>
            <a:r>
              <a:rPr lang="en-US" sz="2400" dirty="0">
                <a:latin typeface="Source Sans Pro"/>
              </a:rPr>
              <a:t>Boards should undertake regular assessments of their own effectiveness, which may include assessments of individual members as well as the board as a whole. </a:t>
            </a:r>
            <a:endParaRPr lang="en-US" sz="2400" dirty="0"/>
          </a:p>
          <a:p>
            <a:pPr marL="342900" indent="-342900">
              <a:buFont typeface="Arial" panose="020B0604020202020204" pitchFamily="34" charset="0"/>
              <a:buChar char="•"/>
            </a:pPr>
            <a:endParaRPr lang="en-NZ" sz="2400" dirty="0"/>
          </a:p>
        </p:txBody>
      </p:sp>
    </p:spTree>
    <p:extLst>
      <p:ext uri="{BB962C8B-B14F-4D97-AF65-F5344CB8AC3E}">
        <p14:creationId xmlns:p14="http://schemas.microsoft.com/office/powerpoint/2010/main" val="3650251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08EE8-08D9-435E-9778-2D0BC6B9D3BE}"/>
              </a:ext>
            </a:extLst>
          </p:cNvPr>
          <p:cNvSpPr>
            <a:spLocks noGrp="1"/>
          </p:cNvSpPr>
          <p:nvPr>
            <p:ph type="title"/>
          </p:nvPr>
        </p:nvSpPr>
        <p:spPr>
          <a:xfrm>
            <a:off x="838200" y="858598"/>
            <a:ext cx="10515600" cy="558799"/>
          </a:xfrm>
        </p:spPr>
        <p:txBody>
          <a:bodyPr>
            <a:normAutofit fontScale="90000"/>
          </a:bodyPr>
          <a:lstStyle/>
          <a:p>
            <a:r>
              <a:rPr lang="en-NZ"/>
              <a:t>A Crown entity is guided in some aspects of its employment relationships</a:t>
            </a:r>
          </a:p>
        </p:txBody>
      </p:sp>
      <p:sp>
        <p:nvSpPr>
          <p:cNvPr id="3" name="Text Placeholder 2">
            <a:extLst>
              <a:ext uri="{FF2B5EF4-FFF2-40B4-BE49-F238E27FC236}">
                <a16:creationId xmlns:a16="http://schemas.microsoft.com/office/drawing/2014/main" id="{51825AFB-C6C2-40D0-8A8F-BC0BBE589380}"/>
              </a:ext>
            </a:extLst>
          </p:cNvPr>
          <p:cNvSpPr>
            <a:spLocks noGrp="1"/>
          </p:cNvSpPr>
          <p:nvPr>
            <p:ph type="body" idx="1"/>
          </p:nvPr>
        </p:nvSpPr>
        <p:spPr>
          <a:xfrm>
            <a:off x="838200" y="1737694"/>
            <a:ext cx="10343606" cy="4053506"/>
          </a:xfrm>
        </p:spPr>
        <p:txBody>
          <a:bodyPr lIns="91440" tIns="45720" rIns="91440" bIns="45720" anchor="t">
            <a:normAutofit/>
          </a:bodyPr>
          <a:lstStyle/>
          <a:p>
            <a:pPr marL="342900" indent="-342900">
              <a:buFont typeface="Arial" panose="020B0604020202020204" pitchFamily="34" charset="0"/>
              <a:buChar char="•"/>
            </a:pPr>
            <a:r>
              <a:rPr lang="en-US" sz="2400" dirty="0">
                <a:latin typeface="Source Sans Pro"/>
                <a:ea typeface="Source Sans Pro"/>
              </a:rPr>
              <a:t>A Crown entity board appoints the entity chief executive, and oversees their performance. </a:t>
            </a:r>
            <a:endParaRPr lang="en-US" sz="2400" dirty="0">
              <a:ea typeface="Source Sans Pro"/>
            </a:endParaRPr>
          </a:p>
          <a:p>
            <a:pPr marL="342900" indent="-342900">
              <a:buFont typeface="Arial" panose="020B0604020202020204" pitchFamily="34" charset="0"/>
              <a:buChar char="•"/>
            </a:pPr>
            <a:r>
              <a:rPr lang="en-US" sz="2400" dirty="0">
                <a:latin typeface="Source Sans Pro"/>
                <a:ea typeface="Source Sans Pro"/>
              </a:rPr>
              <a:t>There are some important differences from company board practices, e.g. Crown entity boards must obtain the Public Service Commissioner’s consent on the terms and conditions of employment of the chief executive:</a:t>
            </a:r>
          </a:p>
          <a:p>
            <a:pPr marL="1257300" lvl="2" indent="-342900">
              <a:buFont typeface="Arial" panose="020B0604020202020204" pitchFamily="34" charset="0"/>
              <a:buChar char="•"/>
            </a:pPr>
            <a:r>
              <a:rPr lang="en-US" sz="2000" dirty="0"/>
              <a:t>prior to appointment; and</a:t>
            </a:r>
          </a:p>
          <a:p>
            <a:pPr marL="1257300" lvl="2" indent="-342900">
              <a:buFont typeface="Arial" panose="020B0604020202020204" pitchFamily="34" charset="0"/>
              <a:buChar char="•"/>
            </a:pPr>
            <a:r>
              <a:rPr lang="en-US" sz="2000" dirty="0"/>
              <a:t>when conditions of employment, including remuneration, are reviewed (include Tertiary Education Institutions and a small number of other statutory entities).</a:t>
            </a:r>
            <a:endParaRPr lang="en-US" sz="2000" dirty="0">
              <a:ea typeface="Calibri"/>
              <a:cs typeface="Calibri"/>
            </a:endParaRPr>
          </a:p>
          <a:p>
            <a:pPr marL="342900" indent="-342900">
              <a:buFont typeface="Arial" panose="020B0604020202020204" pitchFamily="34" charset="0"/>
              <a:buChar char="•"/>
            </a:pPr>
            <a:r>
              <a:rPr lang="en-US" sz="2400" dirty="0">
                <a:latin typeface="Source Sans Pro"/>
                <a:ea typeface="Source Sans Pro"/>
              </a:rPr>
              <a:t>Crown entities must act as ‘good employers’</a:t>
            </a:r>
            <a:endParaRPr lang="en-US" sz="2400" dirty="0"/>
          </a:p>
          <a:p>
            <a:endParaRPr lang="en-NZ" dirty="0"/>
          </a:p>
        </p:txBody>
      </p:sp>
    </p:spTree>
    <p:extLst>
      <p:ext uri="{BB962C8B-B14F-4D97-AF65-F5344CB8AC3E}">
        <p14:creationId xmlns:p14="http://schemas.microsoft.com/office/powerpoint/2010/main" val="229429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40CDD-A122-4B74-851B-C5040679B0F2}"/>
              </a:ext>
            </a:extLst>
          </p:cNvPr>
          <p:cNvSpPr>
            <a:spLocks noGrp="1"/>
          </p:cNvSpPr>
          <p:nvPr>
            <p:ph type="title"/>
          </p:nvPr>
        </p:nvSpPr>
        <p:spPr>
          <a:xfrm>
            <a:off x="751463" y="614088"/>
            <a:ext cx="10515600" cy="558799"/>
          </a:xfrm>
        </p:spPr>
        <p:txBody>
          <a:bodyPr>
            <a:normAutofit fontScale="90000"/>
          </a:bodyPr>
          <a:lstStyle/>
          <a:p>
            <a:r>
              <a:rPr lang="en-NZ"/>
              <a:t>Fees for board members</a:t>
            </a:r>
          </a:p>
        </p:txBody>
      </p:sp>
      <p:sp>
        <p:nvSpPr>
          <p:cNvPr id="3" name="Text Placeholder 2">
            <a:extLst>
              <a:ext uri="{FF2B5EF4-FFF2-40B4-BE49-F238E27FC236}">
                <a16:creationId xmlns:a16="http://schemas.microsoft.com/office/drawing/2014/main" id="{CE447F36-5F26-42FD-90E1-6D4B31650884}"/>
              </a:ext>
            </a:extLst>
          </p:cNvPr>
          <p:cNvSpPr>
            <a:spLocks noGrp="1"/>
          </p:cNvSpPr>
          <p:nvPr>
            <p:ph type="body" idx="1"/>
          </p:nvPr>
        </p:nvSpPr>
        <p:spPr>
          <a:xfrm>
            <a:off x="751464" y="1343709"/>
            <a:ext cx="10787394" cy="4508451"/>
          </a:xfrm>
        </p:spPr>
        <p:txBody>
          <a:bodyPr lIns="91440" tIns="45720" rIns="91440" bIns="45720" anchor="t">
            <a:normAutofit/>
          </a:bodyPr>
          <a:lstStyle/>
          <a:p>
            <a:pPr marL="609600" indent="-609600">
              <a:lnSpc>
                <a:spcPct val="95000"/>
              </a:lnSpc>
              <a:buFont typeface="Arial" panose="020B0604020202020204" pitchFamily="34" charset="0"/>
              <a:buChar char="•"/>
            </a:pPr>
            <a:r>
              <a:rPr lang="en-NZ" sz="2400" dirty="0">
                <a:latin typeface="Source Sans Pro"/>
              </a:rPr>
              <a:t>Board fees for Crown agents and ACEs are set in the ‘Cabinet Fees Framework’ and administered by the Public Service Commission </a:t>
            </a:r>
            <a:r>
              <a:rPr lang="en-NZ" sz="2400" dirty="0">
                <a:latin typeface="Source Sans Pro"/>
                <a:hlinkClick r:id="rId3"/>
              </a:rPr>
              <a:t>fees@publicservice.govt.nz</a:t>
            </a:r>
            <a:r>
              <a:rPr lang="en-NZ" sz="2400" dirty="0">
                <a:latin typeface="Source Sans Pro"/>
              </a:rPr>
              <a:t> </a:t>
            </a:r>
            <a:endParaRPr lang="en-NZ" sz="2400" dirty="0"/>
          </a:p>
          <a:p>
            <a:pPr marL="609600" indent="-609600">
              <a:lnSpc>
                <a:spcPct val="95000"/>
              </a:lnSpc>
              <a:buFont typeface="Arial" panose="020B0604020202020204" pitchFamily="34" charset="0"/>
              <a:buChar char="•"/>
            </a:pPr>
            <a:r>
              <a:rPr lang="en-NZ" sz="2400" dirty="0">
                <a:latin typeface="Source Sans Pro"/>
              </a:rPr>
              <a:t>Fees are set at different levels according to the role, and responsibilities and complexities of the board duties </a:t>
            </a:r>
            <a:r>
              <a:rPr lang="en-NZ" sz="2400" dirty="0">
                <a:latin typeface="Source Sans Pro"/>
                <a:hlinkClick r:id="rId4"/>
              </a:rPr>
              <a:t>https://dpmc.govt.nz/publications/co-19-1-fees-framework-members-appointed-bodies-which-crown-has-interest</a:t>
            </a:r>
            <a:r>
              <a:rPr lang="en-NZ" sz="2400" dirty="0">
                <a:latin typeface="Source Sans Pro"/>
              </a:rPr>
              <a:t> </a:t>
            </a:r>
            <a:endParaRPr lang="en-NZ" sz="2400" dirty="0"/>
          </a:p>
          <a:p>
            <a:pPr marL="609600" indent="-609600">
              <a:lnSpc>
                <a:spcPct val="95000"/>
              </a:lnSpc>
              <a:buFont typeface="Arial" panose="020B0604020202020204" pitchFamily="34" charset="0"/>
              <a:buChar char="•"/>
            </a:pPr>
            <a:r>
              <a:rPr lang="en-NZ" sz="2400" dirty="0">
                <a:latin typeface="Source Sans Pro"/>
              </a:rPr>
              <a:t>Exceptions are possible – but require  clear reasons, strong evidence and be agreed by the Minister and/or Cabinet – depending on the level of increase proposed.</a:t>
            </a:r>
            <a:endParaRPr lang="en-NZ" sz="2400" dirty="0"/>
          </a:p>
          <a:p>
            <a:pPr marL="609600" indent="-609600">
              <a:lnSpc>
                <a:spcPct val="95000"/>
              </a:lnSpc>
              <a:buFont typeface="Arial" panose="020B0604020202020204" pitchFamily="34" charset="0"/>
              <a:buChar char="•"/>
            </a:pPr>
            <a:r>
              <a:rPr lang="en-NZ" sz="2400" dirty="0">
                <a:latin typeface="Source Sans Pro"/>
              </a:rPr>
              <a:t>The Remuneration Authority sets fees for ICE boards.</a:t>
            </a:r>
            <a:endParaRPr lang="en-NZ" sz="2400" dirty="0"/>
          </a:p>
          <a:p>
            <a:endParaRPr lang="en-NZ" sz="2400" dirty="0"/>
          </a:p>
        </p:txBody>
      </p:sp>
    </p:spTree>
    <p:extLst>
      <p:ext uri="{BB962C8B-B14F-4D97-AF65-F5344CB8AC3E}">
        <p14:creationId xmlns:p14="http://schemas.microsoft.com/office/powerpoint/2010/main" val="1967056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9EAF5B95240F459FD0CBA9EF1021FD" ma:contentTypeVersion="544" ma:contentTypeDescription="Create a new document." ma:contentTypeScope="" ma:versionID="2f2d398780f950d9ff1764908c3b70ce">
  <xsd:schema xmlns:xsd="http://www.w3.org/2001/XMLSchema" xmlns:xs="http://www.w3.org/2001/XMLSchema" xmlns:p="http://schemas.microsoft.com/office/2006/metadata/properties" xmlns:ns2="b28f2803-99d4-4f13-820e-7b15efeeb991" xmlns:ns3="12165527-d881-4234-97f9-ee139a3f0c31" targetNamespace="http://schemas.microsoft.com/office/2006/metadata/properties" ma:root="true" ma:fieldsID="41ef13195d7dde58a8b3ec5c0c4a0d84" ns2:_="" ns3:_="">
    <xsd:import namespace="b28f2803-99d4-4f13-820e-7b15efeeb991"/>
    <xsd:import namespace="12165527-d881-4234-97f9-ee139a3f0c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3:_dlc_DocId" minOccurs="0"/>
                <xsd:element ref="ns3:_dlc_DocIdUrl" minOccurs="0"/>
                <xsd:element ref="ns3:_dlc_DocIdPersistId"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f2803-99d4-4f13-820e-7b15efeeb9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38d99aa-dc1b-4568-bbf8-76f48c855b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2165527-d881-4234-97f9-ee139a3f0c3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element name="TaxCatchAll" ma:index="27" nillable="true" ma:displayName="Taxonomy Catch All Column" ma:hidden="true" ma:list="{5e89c457-9277-480b-894a-54e1ac89e124}" ma:internalName="TaxCatchAll" ma:showField="CatchAllData" ma:web="12165527-d881-4234-97f9-ee139a3f0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b28f2803-99d4-4f13-820e-7b15efeeb991">
      <Terms xmlns="http://schemas.microsoft.com/office/infopath/2007/PartnerControls"/>
    </lcf76f155ced4ddcb4097134ff3c332f>
    <TaxCatchAll xmlns="12165527-d881-4234-97f9-ee139a3f0c31" xsi:nil="true"/>
    <_dlc_DocId xmlns="12165527-d881-4234-97f9-ee139a3f0c31">TKMNZ-320376015-697534</_dlc_DocId>
    <_dlc_DocIdUrl xmlns="12165527-d881-4234-97f9-ee139a3f0c31">
      <Url>https://sscnz.sharepoint.com/sites/sscdms/70757/_layouts/15/DocIdRedir.aspx?ID=TKMNZ-320376015-697534</Url>
      <Description>TKMNZ-320376015-697534</Description>
    </_dlc_DocIdUrl>
  </documentManagement>
</p:properties>
</file>

<file path=customXml/itemProps1.xml><?xml version="1.0" encoding="utf-8"?>
<ds:datastoreItem xmlns:ds="http://schemas.openxmlformats.org/officeDocument/2006/customXml" ds:itemID="{81495725-7DEA-4489-9690-CD05E53211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f2803-99d4-4f13-820e-7b15efeeb991"/>
    <ds:schemaRef ds:uri="12165527-d881-4234-97f9-ee139a3f0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7D9EA9-33E3-4993-BE97-E7E8C3CC4103}">
  <ds:schemaRefs>
    <ds:schemaRef ds:uri="http://schemas.microsoft.com/sharepoint/events"/>
  </ds:schemaRefs>
</ds:datastoreItem>
</file>

<file path=customXml/itemProps3.xml><?xml version="1.0" encoding="utf-8"?>
<ds:datastoreItem xmlns:ds="http://schemas.openxmlformats.org/officeDocument/2006/customXml" ds:itemID="{D1F3D9A9-7496-4874-9BC3-C8CA3BE9C8A5}">
  <ds:schemaRefs>
    <ds:schemaRef ds:uri="http://schemas.microsoft.com/sharepoint/v3/contenttype/forms"/>
  </ds:schemaRefs>
</ds:datastoreItem>
</file>

<file path=customXml/itemProps4.xml><?xml version="1.0" encoding="utf-8"?>
<ds:datastoreItem xmlns:ds="http://schemas.openxmlformats.org/officeDocument/2006/customXml" ds:itemID="{B9AD4411-3AB5-4489-B318-D3C89F54F815}">
  <ds:schemaRefs>
    <ds:schemaRef ds:uri="http://schemas.microsoft.com/office/infopath/2007/PartnerControls"/>
    <ds:schemaRef ds:uri="http://www.w3.org/XML/1998/namespace"/>
    <ds:schemaRef ds:uri="http://purl.org/dc/dcmitype/"/>
    <ds:schemaRef ds:uri="http://schemas.microsoft.com/office/2006/metadata/properties"/>
    <ds:schemaRef ds:uri="http://purl.org/dc/elements/1.1/"/>
    <ds:schemaRef ds:uri="http://schemas.openxmlformats.org/package/2006/metadata/core-properties"/>
    <ds:schemaRef ds:uri="b28f2803-99d4-4f13-820e-7b15efeeb991"/>
    <ds:schemaRef ds:uri="12165527-d881-4234-97f9-ee139a3f0c31"/>
    <ds:schemaRef ds:uri="http://schemas.microsoft.com/office/2006/documentManagement/typ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TotalTime>
  <Words>1520</Words>
  <Application>Microsoft Office PowerPoint</Application>
  <PresentationFormat>Widescreen</PresentationFormat>
  <Paragraphs>83</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Source Sans Pro</vt:lpstr>
      <vt:lpstr>Office Theme</vt:lpstr>
      <vt:lpstr>Governing a Crown entity has similarities to governing any other substantive organisation; but there are significant differences </vt:lpstr>
      <vt:lpstr>A Crown entity board:</vt:lpstr>
      <vt:lpstr>High standards of governance effectiveness require performance management …</vt:lpstr>
      <vt:lpstr>A Crown entity is guided in some aspects of its employment relationships</vt:lpstr>
      <vt:lpstr>Fees for board members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Governing a Crown entity has similarities to governing any other substantive organisation; but there are significant differences </dc:title>
  <dc:creator>Sophie Bird</dc:creator>
  <cp:lastModifiedBy>Sophie Bird</cp:lastModifiedBy>
  <cp:revision>1</cp:revision>
  <dcterms:created xsi:type="dcterms:W3CDTF">2022-10-03T02:01:06Z</dcterms:created>
  <dcterms:modified xsi:type="dcterms:W3CDTF">2022-10-03T02:07:05Z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0x010100459EAF5B95240F459FD0CBA9EF1021FD</vt:lpwstr>
  </property>
  <property fmtid="{D5CDD505-2E9C-101B-9397-08002B2CF9AE}" pid="3" name="_dlc_DocIdItemGuid">
    <vt:lpwstr>f2771b24-1356-4b38-aa7c-75d590607c6a</vt:lpwstr>
  </property>
</Properties>
</file>