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1"/>
  </p:notesMasterIdLst>
  <p:sldIdLst>
    <p:sldId id="310" r:id="rId6"/>
    <p:sldId id="311" r:id="rId7"/>
    <p:sldId id="312" r:id="rId8"/>
    <p:sldId id="313" r:id="rId9"/>
    <p:sldId id="31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Bird" userId="cefd2d95-37de-4f05-a5ff-efc630952ab8" providerId="ADAL" clId="{6F21EBAD-61F6-4C1A-9E54-C9957C881BDD}"/>
    <pc:docChg chg="delSld">
      <pc:chgData name="Sophie Bird" userId="cefd2d95-37de-4f05-a5ff-efc630952ab8" providerId="ADAL" clId="{6F21EBAD-61F6-4C1A-9E54-C9957C881BDD}" dt="2022-10-03T02:09:39.321" v="0" actId="47"/>
      <pc:docMkLst>
        <pc:docMk/>
      </pc:docMkLst>
      <pc:sldChg chg="del">
        <pc:chgData name="Sophie Bird" userId="cefd2d95-37de-4f05-a5ff-efc630952ab8" providerId="ADAL" clId="{6F21EBAD-61F6-4C1A-9E54-C9957C881BDD}" dt="2022-10-03T02:09:39.321" v="0" actId="47"/>
        <pc:sldMkLst>
          <pc:docMk/>
          <pc:sldMk cId="3426530598"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86156-EF1D-4B5F-92C7-C273DF9B4887}" type="datetimeFigureOut">
              <a:rPr lang="en-NZ" smtClean="0"/>
              <a:t>3/10/2022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D4FFAC-966D-47FC-B5A9-37832947EB9F}" type="slidenum">
              <a:rPr lang="en-NZ" smtClean="0"/>
              <a:t>‹#›</a:t>
            </a:fld>
            <a:endParaRPr lang="en-NZ"/>
          </a:p>
        </p:txBody>
      </p:sp>
    </p:spTree>
    <p:extLst>
      <p:ext uri="{BB962C8B-B14F-4D97-AF65-F5344CB8AC3E}">
        <p14:creationId xmlns:p14="http://schemas.microsoft.com/office/powerpoint/2010/main" val="224635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publicservice.govt.nz/assets/SSC-Site-Assets/System-and-Agency-Performance/Board-Appointment-and-Induction-Guidelines.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a:t>
            </a:fld>
            <a:endParaRPr lang="en-NZ"/>
          </a:p>
        </p:txBody>
      </p:sp>
    </p:spTree>
    <p:extLst>
      <p:ext uri="{BB962C8B-B14F-4D97-AF65-F5344CB8AC3E}">
        <p14:creationId xmlns:p14="http://schemas.microsoft.com/office/powerpoint/2010/main" val="395315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Collective duties are set out in sections 49-52 of the Crown Entities Act 2004.</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2</a:t>
            </a:fld>
            <a:endParaRPr lang="en-NZ"/>
          </a:p>
        </p:txBody>
      </p:sp>
    </p:spTree>
    <p:extLst>
      <p:ext uri="{BB962C8B-B14F-4D97-AF65-F5344CB8AC3E}">
        <p14:creationId xmlns:p14="http://schemas.microsoft.com/office/powerpoint/2010/main" val="3841751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2588" y="831850"/>
            <a:ext cx="4081462" cy="2295525"/>
          </a:xfrm>
        </p:spPr>
      </p:sp>
      <p:sp>
        <p:nvSpPr>
          <p:cNvPr id="3" name="Notes Placeholder 2"/>
          <p:cNvSpPr>
            <a:spLocks noGrp="1"/>
          </p:cNvSpPr>
          <p:nvPr>
            <p:ph type="body" idx="1"/>
          </p:nvPr>
        </p:nvSpPr>
        <p:spPr>
          <a:xfrm>
            <a:off x="992664" y="3271381"/>
            <a:ext cx="7941310" cy="2956989"/>
          </a:xfrm>
        </p:spPr>
        <p:txBody>
          <a:bodyPr/>
          <a:lstStyle/>
          <a:p>
            <a:r>
              <a:rPr lang="en-US" sz="1200"/>
              <a:t>Individual duties are set out in sections 53-57 of the Crown Entities Act 2004</a:t>
            </a:r>
          </a:p>
          <a:p>
            <a:pPr>
              <a:spcBef>
                <a:spcPts val="1200"/>
              </a:spcBef>
            </a:pPr>
            <a:r>
              <a:rPr lang="en-US" sz="1200"/>
              <a:t>These are referred to in other circumstances as directors’ ‘fiduciary duties’.  It is unusual to see them spelled out in statute like this (this is one of the areas where there are differences from companies legislation, although similar powers are set out in Part VIII of the Companies Act 1993). It is a way of underlining the </a:t>
            </a:r>
            <a:r>
              <a:rPr lang="en-US" sz="1200" err="1"/>
              <a:t>rigour</a:t>
            </a:r>
            <a:r>
              <a:rPr lang="en-US" sz="1200"/>
              <a:t> and thoroughness which boards and members should bring to their duties. </a:t>
            </a:r>
          </a:p>
          <a:p>
            <a:pPr>
              <a:spcBef>
                <a:spcPts val="1200"/>
              </a:spcBef>
            </a:pPr>
            <a:r>
              <a:rPr lang="en-US" sz="1200" i="1"/>
              <a:t>The role of Board members is to govern the entity.  They can not let advocacy of particular interests override or undermine their governance responsibilities or duties as members. </a:t>
            </a:r>
          </a:p>
          <a:p>
            <a:pPr>
              <a:spcBef>
                <a:spcPts val="1200"/>
              </a:spcBef>
            </a:pPr>
            <a:r>
              <a:rPr lang="en-US" sz="1200"/>
              <a:t>Board members of Crown entities and Corporations Sole are specifically accountable to the Minister for complying with:</a:t>
            </a:r>
          </a:p>
          <a:p>
            <a:pPr marL="180975" indent="-180975">
              <a:buFontTx/>
              <a:buChar char="•"/>
            </a:pPr>
            <a:r>
              <a:rPr lang="en-US" sz="1200"/>
              <a:t>the board's collective duties</a:t>
            </a:r>
          </a:p>
          <a:p>
            <a:pPr marL="180975" indent="-180975">
              <a:buFontTx/>
              <a:buChar char="•"/>
            </a:pPr>
            <a:r>
              <a:rPr lang="en-US" sz="1200"/>
              <a:t>their individual duties as members (these duties are also owed to the Crown entity)</a:t>
            </a:r>
          </a:p>
          <a:p>
            <a:pPr marL="180975" indent="-180975">
              <a:buFontTx/>
              <a:buChar char="•"/>
            </a:pPr>
            <a:r>
              <a:rPr lang="en-US" sz="1200"/>
              <a:t>any directions applicable to the Crown entity</a:t>
            </a:r>
          </a:p>
          <a:p>
            <a:pPr>
              <a:spcBef>
                <a:spcPts val="1200"/>
              </a:spcBef>
            </a:pPr>
            <a:r>
              <a:rPr lang="en-US" sz="1200"/>
              <a:t>There are specific enforcement mechanisms in the Act that can be used in the event of breach of duties.</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3</a:t>
            </a:fld>
            <a:endParaRPr lang="en-NZ"/>
          </a:p>
        </p:txBody>
      </p:sp>
    </p:spTree>
    <p:extLst>
      <p:ext uri="{BB962C8B-B14F-4D97-AF65-F5344CB8AC3E}">
        <p14:creationId xmlns:p14="http://schemas.microsoft.com/office/powerpoint/2010/main" val="2275168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u="sng"/>
              <a:t>Performance information must be specified clearly enough to allow the Crown entity's actual performance to be assessed</a:t>
            </a:r>
            <a:r>
              <a:rPr lang="en-US" sz="1100"/>
              <a:t>.</a:t>
            </a:r>
          </a:p>
          <a:p>
            <a:pPr>
              <a:spcBef>
                <a:spcPts val="1200"/>
              </a:spcBef>
            </a:pPr>
            <a:r>
              <a:rPr lang="en-US" sz="1100"/>
              <a:t>Ministers’ right to know is not unlimited. This is subject to s.134 of the Crown Entities Act, which sets out good reasons for refusing to supply</a:t>
            </a:r>
            <a:r>
              <a:rPr lang="en-US" sz="1100" baseline="0"/>
              <a:t> requested information</a:t>
            </a:r>
            <a:r>
              <a:rPr lang="en-US" sz="1100"/>
              <a:t>.  An entity with statutory independent functions may be able to raise the objection that supplying information would limit its ability to act judicially or carry out statutorily independent functions.  An entity might also raise protection of the privacy of a person as a ground for objection but Ministers’ need to have information to carry out ministerial duties can outweigh privacy objections.</a:t>
            </a:r>
          </a:p>
          <a:p>
            <a:pPr>
              <a:spcBef>
                <a:spcPts val="1200"/>
              </a:spcBef>
            </a:pPr>
            <a:r>
              <a:rPr lang="en-US" sz="1100"/>
              <a:t>Requests for monitoring information can be a source of friction between Crown entities, Ministers and their departments and should be handled sensitively. The Cabinet Office Manual states that:</a:t>
            </a:r>
          </a:p>
          <a:p>
            <a:pPr marL="361950" lvl="1">
              <a:spcBef>
                <a:spcPts val="600"/>
              </a:spcBef>
            </a:pPr>
            <a:r>
              <a:rPr lang="en-US" sz="1100" i="1"/>
              <a:t>"Ministers and their monitoring departments will ideally tell Crown entities in advance what information they must provide, and will try to keep requests for additional information to a minimum.  Unanticipated demands for information can disrupt an effective working relationship between Ministers (and/or monitoring departments) and their Crown entities." </a:t>
            </a:r>
          </a:p>
          <a:p>
            <a:pPr>
              <a:spcBef>
                <a:spcPts val="1200"/>
              </a:spcBef>
            </a:pPr>
            <a:r>
              <a:rPr lang="en-US" sz="1100"/>
              <a:t>If necessary, responsible</a:t>
            </a:r>
            <a:r>
              <a:rPr lang="en-US" sz="1100" baseline="0"/>
              <a:t> and Shareholding Ministers can transparently and formally delegate to the monitoring department the power to request information.  However, in the normal course of events, </a:t>
            </a:r>
            <a:endParaRPr lang="en-NZ" sz="1100"/>
          </a:p>
        </p:txBody>
      </p:sp>
      <p:sp>
        <p:nvSpPr>
          <p:cNvPr id="4" name="Slide Number Placeholder 3"/>
          <p:cNvSpPr>
            <a:spLocks noGrp="1"/>
          </p:cNvSpPr>
          <p:nvPr>
            <p:ph type="sldNum" sz="quarter" idx="5"/>
          </p:nvPr>
        </p:nvSpPr>
        <p:spPr/>
        <p:txBody>
          <a:bodyPr/>
          <a:lstStyle/>
          <a:p>
            <a:fld id="{3B266993-375F-48B6-8DD0-BAB5B05FD4A7}" type="slidenum">
              <a:rPr lang="en-NZ" smtClean="0"/>
              <a:t>4</a:t>
            </a:fld>
            <a:endParaRPr lang="en-NZ"/>
          </a:p>
        </p:txBody>
      </p:sp>
    </p:spTree>
    <p:extLst>
      <p:ext uri="{BB962C8B-B14F-4D97-AF65-F5344CB8AC3E}">
        <p14:creationId xmlns:p14="http://schemas.microsoft.com/office/powerpoint/2010/main" val="511277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Further information can be found in the Board Appointment and Induction Guidelines </a:t>
            </a:r>
            <a:r>
              <a:rPr lang="en-US" sz="1200">
                <a:hlinkClick r:id="rId3"/>
              </a:rPr>
              <a:t>https://www.publicservice.govt.nz/assets/SSC-Site-Assets/System-and-Agency-Performance/Board-Appointment-and-Induction-Guidelines.pdf</a:t>
            </a:r>
            <a:r>
              <a:rPr lang="en-US" sz="1200"/>
              <a:t> ) and under ss 120-126 of the CE Act.</a:t>
            </a:r>
          </a:p>
          <a:p>
            <a:pPr>
              <a:spcBef>
                <a:spcPts val="1200"/>
              </a:spcBef>
            </a:pPr>
            <a:r>
              <a:rPr lang="en-US" sz="1200"/>
              <a:t>Boards also may wish to seek their own legal advice.</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5</a:t>
            </a:fld>
            <a:endParaRPr lang="en-NZ"/>
          </a:p>
        </p:txBody>
      </p:sp>
    </p:spTree>
    <p:extLst>
      <p:ext uri="{BB962C8B-B14F-4D97-AF65-F5344CB8AC3E}">
        <p14:creationId xmlns:p14="http://schemas.microsoft.com/office/powerpoint/2010/main" val="773291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E185E-6AD7-4C99-6D75-586B580EE6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5623AAA7-788C-FAA4-1B06-F3B6A1729E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4128C42-654E-05EA-702F-B9CB5D908DDF}"/>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5" name="Footer Placeholder 4">
            <a:extLst>
              <a:ext uri="{FF2B5EF4-FFF2-40B4-BE49-F238E27FC236}">
                <a16:creationId xmlns:a16="http://schemas.microsoft.com/office/drawing/2014/main" id="{8E23C65E-C406-23A0-CF12-F37D06F3DDA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347F6A0-CA7F-9B5D-A3F3-5EA555E2DE7C}"/>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1951394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6B91A-3D42-F0A7-CFAB-307F6A2DCD96}"/>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BD6F6A2-4937-ED75-614E-5FE4C77AFD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94F52FD-9A7D-A606-4CD8-7C1BAECF3918}"/>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5" name="Footer Placeholder 4">
            <a:extLst>
              <a:ext uri="{FF2B5EF4-FFF2-40B4-BE49-F238E27FC236}">
                <a16:creationId xmlns:a16="http://schemas.microsoft.com/office/drawing/2014/main" id="{D56B772B-93A9-5731-BFBC-7AD1273C682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87616BD-EBC9-798B-C927-C6A1E6DE12E5}"/>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3946911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B2028C-57EC-7009-7D55-15413AA8EF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EF0A048-1BBA-CFF8-6E5F-C58BE40344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9D37F0B-EAEA-FE9F-1FAF-F62ECFD3AAFC}"/>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5" name="Footer Placeholder 4">
            <a:extLst>
              <a:ext uri="{FF2B5EF4-FFF2-40B4-BE49-F238E27FC236}">
                <a16:creationId xmlns:a16="http://schemas.microsoft.com/office/drawing/2014/main" id="{AF0AB023-6CCA-3AA7-A2F8-B746DEC3E0B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39F0D4F-AD31-1153-2C88-368E2435A87B}"/>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984677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1">
    <p:spTree>
      <p:nvGrpSpPr>
        <p:cNvPr id="1" name=""/>
        <p:cNvGrpSpPr/>
        <p:nvPr/>
      </p:nvGrpSpPr>
      <p:grpSpPr>
        <a:xfrm>
          <a:off x="0" y="0"/>
          <a:ext cx="0" cy="0"/>
          <a:chOff x="0" y="0"/>
          <a:chExt cx="0" cy="0"/>
        </a:xfrm>
      </p:grpSpPr>
      <p:pic>
        <p:nvPicPr>
          <p:cNvPr id="8" name="Picture 7" descr="Background pattern, logo, company name&#10;&#10;Description automatically generated">
            <a:extLst>
              <a:ext uri="{FF2B5EF4-FFF2-40B4-BE49-F238E27FC236}">
                <a16:creationId xmlns:a16="http://schemas.microsoft.com/office/drawing/2014/main" id="{D8EE877A-59D4-440F-8BC7-2D5CB07F1D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itle 1">
            <a:extLst>
              <a:ext uri="{FF2B5EF4-FFF2-40B4-BE49-F238E27FC236}">
                <a16:creationId xmlns:a16="http://schemas.microsoft.com/office/drawing/2014/main" id="{C686E6B6-5055-4A6C-A8A5-5CC07E5C713D}"/>
              </a:ext>
            </a:extLst>
          </p:cNvPr>
          <p:cNvSpPr>
            <a:spLocks noGrp="1"/>
          </p:cNvSpPr>
          <p:nvPr>
            <p:ph type="title" hasCustomPrompt="1"/>
          </p:nvPr>
        </p:nvSpPr>
        <p:spPr>
          <a:xfrm>
            <a:off x="838200" y="3429000"/>
            <a:ext cx="10515600" cy="593515"/>
          </a:xfrm>
          <a:prstGeom prst="rect">
            <a:avLst/>
          </a:prstGeom>
        </p:spPr>
        <p:txBody>
          <a:bodyPr anchor="b"/>
          <a:lstStyle>
            <a:lvl1pPr algn="ctr">
              <a:defRPr sz="2800">
                <a:solidFill>
                  <a:schemeClr val="bg1"/>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2782752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53E9ECFB-5815-4AA8-81CF-29F5B2E549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34050"/>
            <a:ext cx="12192000" cy="1123950"/>
          </a:xfrm>
          <a:prstGeom prst="rect">
            <a:avLst/>
          </a:prstGeom>
        </p:spPr>
      </p:pic>
    </p:spTree>
    <p:extLst>
      <p:ext uri="{BB962C8B-B14F-4D97-AF65-F5344CB8AC3E}">
        <p14:creationId xmlns:p14="http://schemas.microsoft.com/office/powerpoint/2010/main" val="469045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option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53A2815-0353-483D-A774-E0D05458F31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8" name="Text Placeholder 2">
            <a:extLst>
              <a:ext uri="{FF2B5EF4-FFF2-40B4-BE49-F238E27FC236}">
                <a16:creationId xmlns:a16="http://schemas.microsoft.com/office/drawing/2014/main" id="{5BAAC5F9-3A76-4657-ADCA-2DF62A4DD3B5}"/>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2" name="Picture 11">
            <a:extLst>
              <a:ext uri="{FF2B5EF4-FFF2-40B4-BE49-F238E27FC236}">
                <a16:creationId xmlns:a16="http://schemas.microsoft.com/office/drawing/2014/main" id="{B9CAEEFD-64C2-40D7-9866-667FBF709C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657850"/>
            <a:ext cx="12192000" cy="1200150"/>
          </a:xfrm>
          <a:prstGeom prst="rect">
            <a:avLst/>
          </a:prstGeom>
        </p:spPr>
      </p:pic>
    </p:spTree>
    <p:extLst>
      <p:ext uri="{BB962C8B-B14F-4D97-AF65-F5344CB8AC3E}">
        <p14:creationId xmlns:p14="http://schemas.microsoft.com/office/powerpoint/2010/main" val="286820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E119-C566-ACBB-9DD6-76996A39EC46}"/>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01E58BF-0B13-F38B-E012-3827BB8085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836F5CB-EC43-64B6-2A41-F9514B7669B5}"/>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5" name="Footer Placeholder 4">
            <a:extLst>
              <a:ext uri="{FF2B5EF4-FFF2-40B4-BE49-F238E27FC236}">
                <a16:creationId xmlns:a16="http://schemas.microsoft.com/office/drawing/2014/main" id="{96F7DFA9-24FF-D2E1-A993-69FB9818E7B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CD3D2CD-88FE-52C5-5F71-7DFE60952F57}"/>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2663464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C5BD-ACFB-9978-86D7-0DC86FB8C9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E54C8EDB-8BE8-84E9-802D-33F1BA317C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CA1755-4AB2-1B7E-8155-5CFF89C440A6}"/>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5" name="Footer Placeholder 4">
            <a:extLst>
              <a:ext uri="{FF2B5EF4-FFF2-40B4-BE49-F238E27FC236}">
                <a16:creationId xmlns:a16="http://schemas.microsoft.com/office/drawing/2014/main" id="{DD0CC9A9-C694-9597-D721-5CEC0A40D065}"/>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624664A-4707-84FA-48E8-C4411DBFB63A}"/>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479367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F3307-D00F-00D0-5465-1F8AF664350F}"/>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F14C89-D5E7-383B-8458-87402D39D3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07BF84F-B110-C1D2-9709-8C087D5EAA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FAD548C6-E5D2-71AD-A0DE-DBA11DA755D9}"/>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6" name="Footer Placeholder 5">
            <a:extLst>
              <a:ext uri="{FF2B5EF4-FFF2-40B4-BE49-F238E27FC236}">
                <a16:creationId xmlns:a16="http://schemas.microsoft.com/office/drawing/2014/main" id="{C3362D16-5C16-10B8-AE87-3C9E0697031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1C06836-2289-0D12-54A1-E575B3CD0285}"/>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2833298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1122D-8D85-2469-DBC4-CFD24AB2911D}"/>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207A290-A29C-5757-2D06-D0FD9EBFE7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DFB935-12ED-E284-5022-3DE6D6E5A6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B99A46C-B8A4-6E4E-E456-09F349193D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8D288E-BE11-12F9-C9B4-F0392FDF92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F6F3E60A-849C-AA30-806E-9A5F1139ACEA}"/>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8" name="Footer Placeholder 7">
            <a:extLst>
              <a:ext uri="{FF2B5EF4-FFF2-40B4-BE49-F238E27FC236}">
                <a16:creationId xmlns:a16="http://schemas.microsoft.com/office/drawing/2014/main" id="{70481686-EA7A-8B86-EB30-119B0B8168FC}"/>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1138174-CBB0-0EA9-7DF0-57F4B735CDC9}"/>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2044161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EA06-D309-4FC4-2DB6-F9227D7D4256}"/>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372BC3B5-4470-784B-EBE4-16EA0EFEA109}"/>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4" name="Footer Placeholder 3">
            <a:extLst>
              <a:ext uri="{FF2B5EF4-FFF2-40B4-BE49-F238E27FC236}">
                <a16:creationId xmlns:a16="http://schemas.microsoft.com/office/drawing/2014/main" id="{E6B40B4C-0E01-9450-8103-D375DFF9855C}"/>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3EAFC248-2450-B7D0-3BA8-3710124DE6CD}"/>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170904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8B99C4-746D-7258-875A-A3352C627C85}"/>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3" name="Footer Placeholder 2">
            <a:extLst>
              <a:ext uri="{FF2B5EF4-FFF2-40B4-BE49-F238E27FC236}">
                <a16:creationId xmlns:a16="http://schemas.microsoft.com/office/drawing/2014/main" id="{6424E892-CCE7-6D81-72F9-CEA764DF1429}"/>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715C63F7-F4AF-84D2-6070-46BB48D95D88}"/>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1778783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945DD-F2E0-B5A5-58E0-096F00254A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D77CEA04-E728-8C7B-1D7E-9CDBF51D2C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900F2247-44CB-7B0F-A5DA-FA5C60F9E6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F1FB41-5492-36E1-9B11-5AD1E1821AE7}"/>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6" name="Footer Placeholder 5">
            <a:extLst>
              <a:ext uri="{FF2B5EF4-FFF2-40B4-BE49-F238E27FC236}">
                <a16:creationId xmlns:a16="http://schemas.microsoft.com/office/drawing/2014/main" id="{A9E2B9B4-B0BB-6F27-DA6F-AF01694F0CF1}"/>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B234F38-4564-5152-EF51-A435CE8DFCB9}"/>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104475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3C32F-542B-0171-1CFD-5BBFB18655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A03D013D-3052-8B04-1E65-6BF0358E52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0BC686A9-1C78-84C9-9E83-D3BB202D23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00607D-5E98-582D-D4FD-9EB2D93B860E}"/>
              </a:ext>
            </a:extLst>
          </p:cNvPr>
          <p:cNvSpPr>
            <a:spLocks noGrp="1"/>
          </p:cNvSpPr>
          <p:nvPr>
            <p:ph type="dt" sz="half" idx="10"/>
          </p:nvPr>
        </p:nvSpPr>
        <p:spPr/>
        <p:txBody>
          <a:bodyPr/>
          <a:lstStyle/>
          <a:p>
            <a:fld id="{2B6955AD-674A-426C-B28A-3243A374CE53}" type="datetimeFigureOut">
              <a:rPr lang="en-NZ" smtClean="0"/>
              <a:t>3/10/2022</a:t>
            </a:fld>
            <a:endParaRPr lang="en-NZ"/>
          </a:p>
        </p:txBody>
      </p:sp>
      <p:sp>
        <p:nvSpPr>
          <p:cNvPr id="6" name="Footer Placeholder 5">
            <a:extLst>
              <a:ext uri="{FF2B5EF4-FFF2-40B4-BE49-F238E27FC236}">
                <a16:creationId xmlns:a16="http://schemas.microsoft.com/office/drawing/2014/main" id="{4CFC0A94-094E-9D75-CB4E-4D65911B3A7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E6390EF-B090-C45D-92B5-F49C47BB0486}"/>
              </a:ext>
            </a:extLst>
          </p:cNvPr>
          <p:cNvSpPr>
            <a:spLocks noGrp="1"/>
          </p:cNvSpPr>
          <p:nvPr>
            <p:ph type="sldNum" sz="quarter" idx="12"/>
          </p:nvPr>
        </p:nvSpPr>
        <p:spPr/>
        <p:txBody>
          <a:bodyPr/>
          <a:lstStyle/>
          <a:p>
            <a:fld id="{0978C237-92B2-4D14-A35F-5E14DDB9F162}" type="slidenum">
              <a:rPr lang="en-NZ" smtClean="0"/>
              <a:t>‹#›</a:t>
            </a:fld>
            <a:endParaRPr lang="en-NZ"/>
          </a:p>
        </p:txBody>
      </p:sp>
    </p:spTree>
    <p:extLst>
      <p:ext uri="{BB962C8B-B14F-4D97-AF65-F5344CB8AC3E}">
        <p14:creationId xmlns:p14="http://schemas.microsoft.com/office/powerpoint/2010/main" val="3847912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E82A0D-D983-5224-2DDC-FAE56D394F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9248B6F-7CA0-40F8-CB90-E3512CCCA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BA1FC16-0FD3-23D1-0E40-7FBB2B10F2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955AD-674A-426C-B28A-3243A374CE53}" type="datetimeFigureOut">
              <a:rPr lang="en-NZ" smtClean="0"/>
              <a:t>3/10/2022</a:t>
            </a:fld>
            <a:endParaRPr lang="en-NZ"/>
          </a:p>
        </p:txBody>
      </p:sp>
      <p:sp>
        <p:nvSpPr>
          <p:cNvPr id="5" name="Footer Placeholder 4">
            <a:extLst>
              <a:ext uri="{FF2B5EF4-FFF2-40B4-BE49-F238E27FC236}">
                <a16:creationId xmlns:a16="http://schemas.microsoft.com/office/drawing/2014/main" id="{B9FBD06A-1581-F792-EB49-91AAAEA1C8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3949E9A0-B35C-CEF7-6CB2-9C16D7368C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8C237-92B2-4D14-A35F-5E14DDB9F162}" type="slidenum">
              <a:rPr lang="en-NZ" smtClean="0"/>
              <a:t>‹#›</a:t>
            </a:fld>
            <a:endParaRPr lang="en-NZ"/>
          </a:p>
        </p:txBody>
      </p:sp>
    </p:spTree>
    <p:extLst>
      <p:ext uri="{BB962C8B-B14F-4D97-AF65-F5344CB8AC3E}">
        <p14:creationId xmlns:p14="http://schemas.microsoft.com/office/powerpoint/2010/main" val="2233367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2401-7DEE-4E27-93EB-7D1C030F78F4}"/>
              </a:ext>
            </a:extLst>
          </p:cNvPr>
          <p:cNvSpPr>
            <a:spLocks noGrp="1"/>
          </p:cNvSpPr>
          <p:nvPr>
            <p:ph type="title"/>
          </p:nvPr>
        </p:nvSpPr>
        <p:spPr/>
        <p:txBody>
          <a:bodyPr/>
          <a:lstStyle/>
          <a:p>
            <a:pPr marL="514350" indent="-514350">
              <a:buFont typeface="+mj-lt"/>
              <a:buAutoNum type="arabicPeriod" startAt="6"/>
            </a:pPr>
            <a:r>
              <a:rPr lang="en-NZ"/>
              <a:t>Much is expected of board members collectively and individually</a:t>
            </a:r>
          </a:p>
        </p:txBody>
      </p:sp>
    </p:spTree>
    <p:extLst>
      <p:ext uri="{BB962C8B-B14F-4D97-AF65-F5344CB8AC3E}">
        <p14:creationId xmlns:p14="http://schemas.microsoft.com/office/powerpoint/2010/main" val="1292833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E3394-31F5-47B7-BE65-E33EE78FC5FD}"/>
              </a:ext>
            </a:extLst>
          </p:cNvPr>
          <p:cNvSpPr>
            <a:spLocks noGrp="1"/>
          </p:cNvSpPr>
          <p:nvPr>
            <p:ph type="title"/>
          </p:nvPr>
        </p:nvSpPr>
        <p:spPr>
          <a:xfrm>
            <a:off x="635287" y="729289"/>
            <a:ext cx="10515600" cy="558799"/>
          </a:xfrm>
        </p:spPr>
        <p:txBody>
          <a:bodyPr>
            <a:normAutofit fontScale="90000"/>
          </a:bodyPr>
          <a:lstStyle/>
          <a:p>
            <a:r>
              <a:rPr lang="en-NZ"/>
              <a:t>Collectively, statutory entity boards are expected to:</a:t>
            </a:r>
          </a:p>
        </p:txBody>
      </p:sp>
      <p:sp>
        <p:nvSpPr>
          <p:cNvPr id="3" name="Text Placeholder 2">
            <a:extLst>
              <a:ext uri="{FF2B5EF4-FFF2-40B4-BE49-F238E27FC236}">
                <a16:creationId xmlns:a16="http://schemas.microsoft.com/office/drawing/2014/main" id="{0AD1C5D4-3CB3-4248-8D88-91922A081913}"/>
              </a:ext>
            </a:extLst>
          </p:cNvPr>
          <p:cNvSpPr>
            <a:spLocks noGrp="1"/>
          </p:cNvSpPr>
          <p:nvPr>
            <p:ph type="body" idx="1"/>
          </p:nvPr>
        </p:nvSpPr>
        <p:spPr>
          <a:xfrm>
            <a:off x="831848" y="1737694"/>
            <a:ext cx="10665387" cy="4391017"/>
          </a:xfrm>
        </p:spPr>
        <p:txBody>
          <a:bodyPr lIns="91440" tIns="45720" rIns="91440" bIns="45720" anchor="t">
            <a:normAutofit/>
          </a:bodyPr>
          <a:lstStyle/>
          <a:p>
            <a:pPr marL="342900" indent="-342900">
              <a:buFont typeface="Arial" panose="020B0604020202020204" pitchFamily="34" charset="0"/>
              <a:buChar char="•"/>
            </a:pPr>
            <a:r>
              <a:rPr lang="en-US" sz="2400" dirty="0">
                <a:latin typeface="Source Sans Pro"/>
              </a:rPr>
              <a:t>ensure the entity acts consistently with the entity’s objectives, functions, the current SOI and the Statement of Performance Expectations</a:t>
            </a:r>
          </a:p>
          <a:p>
            <a:pPr marL="342900" indent="-342900">
              <a:buFont typeface="Arial" panose="020B0604020202020204" pitchFamily="34" charset="0"/>
              <a:buChar char="•"/>
            </a:pPr>
            <a:r>
              <a:rPr lang="en-US" sz="2400" dirty="0">
                <a:latin typeface="Source Sans Pro"/>
              </a:rPr>
              <a:t>ensure that the entity performs its functions efficiently and effectively, in a manner consistent with the spirit of service to the public, and in collaboration with other public entities (where practicable)</a:t>
            </a:r>
          </a:p>
          <a:p>
            <a:pPr marL="342900" indent="-342900">
              <a:buFont typeface="Arial" panose="020B0604020202020204" pitchFamily="34" charset="0"/>
              <a:buChar char="•"/>
            </a:pPr>
            <a:r>
              <a:rPr lang="en-US" sz="2400" dirty="0">
                <a:latin typeface="Source Sans Pro"/>
              </a:rPr>
              <a:t>ensure the entity operates in a financially responsible manner, by prudently managing its assets and liabilities and </a:t>
            </a:r>
            <a:r>
              <a:rPr lang="en-US" sz="2400" dirty="0" err="1">
                <a:latin typeface="Source Sans Pro"/>
              </a:rPr>
              <a:t>endeavouring</a:t>
            </a:r>
            <a:r>
              <a:rPr lang="en-US" sz="2400" dirty="0">
                <a:latin typeface="Source Sans Pro"/>
              </a:rPr>
              <a:t> to ensure long-term financial viability.</a:t>
            </a:r>
          </a:p>
          <a:p>
            <a:pPr marL="342900" indent="-342900">
              <a:buFont typeface="Arial" panose="020B0604020202020204" pitchFamily="34" charset="0"/>
              <a:buChar char="•"/>
            </a:pPr>
            <a:endParaRPr lang="en-NZ" sz="2400" dirty="0"/>
          </a:p>
        </p:txBody>
      </p:sp>
    </p:spTree>
    <p:extLst>
      <p:ext uri="{BB962C8B-B14F-4D97-AF65-F5344CB8AC3E}">
        <p14:creationId xmlns:p14="http://schemas.microsoft.com/office/powerpoint/2010/main" val="283338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B3BB0-66F0-44E5-9002-BE42CBD40F94}"/>
              </a:ext>
            </a:extLst>
          </p:cNvPr>
          <p:cNvSpPr>
            <a:spLocks noGrp="1"/>
          </p:cNvSpPr>
          <p:nvPr>
            <p:ph type="title"/>
          </p:nvPr>
        </p:nvSpPr>
        <p:spPr>
          <a:xfrm>
            <a:off x="748723" y="489143"/>
            <a:ext cx="10515600" cy="558799"/>
          </a:xfrm>
        </p:spPr>
        <p:txBody>
          <a:bodyPr>
            <a:normAutofit fontScale="90000"/>
          </a:bodyPr>
          <a:lstStyle/>
          <a:p>
            <a:r>
              <a:rPr lang="en-NZ"/>
              <a:t>Individually, board members are expected to:</a:t>
            </a:r>
          </a:p>
        </p:txBody>
      </p:sp>
      <p:sp>
        <p:nvSpPr>
          <p:cNvPr id="3" name="Text Placeholder 2">
            <a:extLst>
              <a:ext uri="{FF2B5EF4-FFF2-40B4-BE49-F238E27FC236}">
                <a16:creationId xmlns:a16="http://schemas.microsoft.com/office/drawing/2014/main" id="{D5EA18F3-ACF1-46CE-BB8F-5451C88BA8BF}"/>
              </a:ext>
            </a:extLst>
          </p:cNvPr>
          <p:cNvSpPr>
            <a:spLocks noGrp="1"/>
          </p:cNvSpPr>
          <p:nvPr>
            <p:ph type="body" idx="1"/>
          </p:nvPr>
        </p:nvSpPr>
        <p:spPr>
          <a:xfrm>
            <a:off x="748722" y="1368240"/>
            <a:ext cx="10909877" cy="4857748"/>
          </a:xfrm>
        </p:spPr>
        <p:txBody>
          <a:bodyPr lIns="91440" tIns="45720" rIns="91440" bIns="45720" anchor="t">
            <a:normAutofit/>
          </a:bodyPr>
          <a:lstStyle/>
          <a:p>
            <a:pPr marL="342900" indent="-342900">
              <a:lnSpc>
                <a:spcPct val="95000"/>
              </a:lnSpc>
              <a:buFont typeface="Arial" panose="020B0604020202020204" pitchFamily="34" charset="0"/>
              <a:buChar char="•"/>
            </a:pPr>
            <a:r>
              <a:rPr lang="en-US" sz="2400" dirty="0">
                <a:latin typeface="Source Sans Pro"/>
              </a:rPr>
              <a:t>comply with the Crown Entities Act, their entity’s enabling Act and other relevant legislation</a:t>
            </a:r>
          </a:p>
          <a:p>
            <a:pPr marL="342900" indent="-342900">
              <a:lnSpc>
                <a:spcPct val="95000"/>
              </a:lnSpc>
              <a:buFont typeface="Arial" panose="020B0604020202020204" pitchFamily="34" charset="0"/>
              <a:buChar char="•"/>
            </a:pPr>
            <a:r>
              <a:rPr lang="en-US" sz="2400" dirty="0">
                <a:latin typeface="Source Sans Pro"/>
              </a:rPr>
              <a:t>act with honesty and integrity </a:t>
            </a:r>
            <a:endParaRPr lang="en-US" sz="2400" dirty="0"/>
          </a:p>
          <a:p>
            <a:pPr marL="342900" indent="-342900">
              <a:lnSpc>
                <a:spcPct val="95000"/>
              </a:lnSpc>
              <a:buFont typeface="Arial" panose="020B0604020202020204" pitchFamily="34" charset="0"/>
              <a:buChar char="•"/>
            </a:pPr>
            <a:r>
              <a:rPr lang="en-US" sz="2400" dirty="0">
                <a:latin typeface="Source Sans Pro"/>
              </a:rPr>
              <a:t>act in good faith and not at the expense of the entity’s interests</a:t>
            </a:r>
          </a:p>
          <a:p>
            <a:pPr marL="342900" indent="-342900">
              <a:lnSpc>
                <a:spcPct val="95000"/>
              </a:lnSpc>
              <a:buFont typeface="Arial" panose="020B0604020202020204" pitchFamily="34" charset="0"/>
              <a:buChar char="•"/>
            </a:pPr>
            <a:r>
              <a:rPr lang="en-US" sz="2400" dirty="0">
                <a:latin typeface="Source Sans Pro"/>
              </a:rPr>
              <a:t>act with reasonable care, diligence and skill (as a ‘reasonable person’ would in the same circumstances)</a:t>
            </a:r>
          </a:p>
          <a:p>
            <a:pPr marL="342900" indent="-342900">
              <a:lnSpc>
                <a:spcPct val="95000"/>
              </a:lnSpc>
              <a:buFont typeface="Arial" panose="020B0604020202020204" pitchFamily="34" charset="0"/>
              <a:buChar char="•"/>
            </a:pPr>
            <a:r>
              <a:rPr lang="en-US" sz="2400" dirty="0">
                <a:latin typeface="Source Sans Pro"/>
              </a:rPr>
              <a:t>avoid disclosing information obtained in their capacity as a member, unless in specified circumstances.</a:t>
            </a:r>
          </a:p>
          <a:p>
            <a:pPr>
              <a:lnSpc>
                <a:spcPct val="95000"/>
              </a:lnSpc>
              <a:buFont typeface="Wingdings" pitchFamily="2" charset="2"/>
              <a:buNone/>
            </a:pPr>
            <a:r>
              <a:rPr lang="en-US" sz="2400" dirty="0">
                <a:latin typeface="Source Sans Pro"/>
              </a:rPr>
              <a:t>Note that both the board and its individual members can be sanctioned for a breach of duties.</a:t>
            </a:r>
            <a:endParaRPr lang="en-US" sz="2400" dirty="0"/>
          </a:p>
          <a:p>
            <a:endParaRPr lang="en-NZ" sz="2400" dirty="0"/>
          </a:p>
        </p:txBody>
      </p:sp>
    </p:spTree>
    <p:extLst>
      <p:ext uri="{BB962C8B-B14F-4D97-AF65-F5344CB8AC3E}">
        <p14:creationId xmlns:p14="http://schemas.microsoft.com/office/powerpoint/2010/main" val="321720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D424-53AA-45E3-A7F0-A72B741EE420}"/>
              </a:ext>
            </a:extLst>
          </p:cNvPr>
          <p:cNvSpPr>
            <a:spLocks noGrp="1"/>
          </p:cNvSpPr>
          <p:nvPr>
            <p:ph type="title"/>
          </p:nvPr>
        </p:nvSpPr>
        <p:spPr>
          <a:xfrm>
            <a:off x="838200" y="590744"/>
            <a:ext cx="10515600" cy="558799"/>
          </a:xfrm>
        </p:spPr>
        <p:txBody>
          <a:bodyPr>
            <a:normAutofit fontScale="90000"/>
          </a:bodyPr>
          <a:lstStyle/>
          <a:p>
            <a:r>
              <a:rPr lang="en-NZ"/>
              <a:t>Performance assurance …</a:t>
            </a:r>
          </a:p>
        </p:txBody>
      </p:sp>
      <p:sp>
        <p:nvSpPr>
          <p:cNvPr id="3" name="Text Placeholder 2">
            <a:extLst>
              <a:ext uri="{FF2B5EF4-FFF2-40B4-BE49-F238E27FC236}">
                <a16:creationId xmlns:a16="http://schemas.microsoft.com/office/drawing/2014/main" id="{77F4F5DB-E0A6-4DA9-8E3C-9B541AF0EEEE}"/>
              </a:ext>
            </a:extLst>
          </p:cNvPr>
          <p:cNvSpPr>
            <a:spLocks noGrp="1"/>
          </p:cNvSpPr>
          <p:nvPr>
            <p:ph type="body" idx="1"/>
          </p:nvPr>
        </p:nvSpPr>
        <p:spPr>
          <a:xfrm>
            <a:off x="838199" y="1220458"/>
            <a:ext cx="10914530" cy="4723142"/>
          </a:xfrm>
        </p:spPr>
        <p:txBody>
          <a:bodyPr lIns="91440" tIns="45720" rIns="91440" bIns="45720" anchor="t">
            <a:normAutofit/>
          </a:bodyPr>
          <a:lstStyle/>
          <a:p>
            <a:pPr marL="342900" indent="-342900">
              <a:lnSpc>
                <a:spcPct val="90000"/>
              </a:lnSpc>
              <a:buFont typeface="Arial" panose="020B0604020202020204" pitchFamily="34" charset="0"/>
              <a:buChar char="•"/>
            </a:pPr>
            <a:r>
              <a:rPr lang="en-US" sz="2400" dirty="0">
                <a:latin typeface="Source Sans Pro"/>
              </a:rPr>
              <a:t>Boards have the primary responsibility for monitoring and reporting on a Crown entity’s performance – they must know what is happening in their agency.</a:t>
            </a:r>
            <a:endParaRPr lang="en-US" sz="2400"/>
          </a:p>
          <a:p>
            <a:pPr marL="342900" indent="-342900">
              <a:buFont typeface="Arial" panose="020B0604020202020204" pitchFamily="34" charset="0"/>
              <a:buChar char="•"/>
            </a:pPr>
            <a:r>
              <a:rPr lang="en-US" sz="2400" dirty="0">
                <a:latin typeface="Source Sans Pro"/>
              </a:rPr>
              <a:t>Ministers have both a need and a right to know - boards should provide information on which valid judgments can be made about an entity’s performance. </a:t>
            </a:r>
            <a:endParaRPr lang="en-US" sz="2400" dirty="0"/>
          </a:p>
          <a:p>
            <a:pPr marL="342900" indent="-342900">
              <a:lnSpc>
                <a:spcPct val="90000"/>
              </a:lnSpc>
              <a:buFont typeface="Arial" panose="020B0604020202020204" pitchFamily="34" charset="0"/>
              <a:buChar char="•"/>
            </a:pPr>
            <a:r>
              <a:rPr lang="en-US" sz="2400" dirty="0">
                <a:latin typeface="Source Sans Pro"/>
              </a:rPr>
              <a:t>Boards are expected to work constructively with Ministers and monitoring departments to identify the performance measures and standards that will support accurate and appropriate judgments about the Crown entity's performance and progress.</a:t>
            </a:r>
            <a:endParaRPr lang="en-US" sz="2400"/>
          </a:p>
          <a:p>
            <a:pPr marL="342900" indent="-342900">
              <a:buFont typeface="Arial" panose="020B0604020202020204" pitchFamily="34" charset="0"/>
              <a:buChar char="•"/>
            </a:pPr>
            <a:endParaRPr lang="en-NZ" sz="2400"/>
          </a:p>
        </p:txBody>
      </p:sp>
    </p:spTree>
    <p:extLst>
      <p:ext uri="{BB962C8B-B14F-4D97-AF65-F5344CB8AC3E}">
        <p14:creationId xmlns:p14="http://schemas.microsoft.com/office/powerpoint/2010/main" val="61453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BA05A-3440-4515-9471-AD815D943B65}"/>
              </a:ext>
            </a:extLst>
          </p:cNvPr>
          <p:cNvSpPr>
            <a:spLocks noGrp="1"/>
          </p:cNvSpPr>
          <p:nvPr>
            <p:ph type="title"/>
          </p:nvPr>
        </p:nvSpPr>
        <p:spPr>
          <a:xfrm>
            <a:off x="831850" y="618453"/>
            <a:ext cx="10515600" cy="558799"/>
          </a:xfrm>
        </p:spPr>
        <p:txBody>
          <a:bodyPr>
            <a:normAutofit fontScale="90000"/>
          </a:bodyPr>
          <a:lstStyle/>
          <a:p>
            <a:r>
              <a:rPr lang="en-NZ"/>
              <a:t>Liabilities and indemnities</a:t>
            </a:r>
          </a:p>
        </p:txBody>
      </p:sp>
      <p:sp>
        <p:nvSpPr>
          <p:cNvPr id="3" name="Text Placeholder 2">
            <a:extLst>
              <a:ext uri="{FF2B5EF4-FFF2-40B4-BE49-F238E27FC236}">
                <a16:creationId xmlns:a16="http://schemas.microsoft.com/office/drawing/2014/main" id="{FF85BA49-EF22-463D-A91C-84A13B88DDCD}"/>
              </a:ext>
            </a:extLst>
          </p:cNvPr>
          <p:cNvSpPr>
            <a:spLocks noGrp="1"/>
          </p:cNvSpPr>
          <p:nvPr>
            <p:ph type="body" idx="1"/>
          </p:nvPr>
        </p:nvSpPr>
        <p:spPr>
          <a:xfrm>
            <a:off x="831849" y="1534494"/>
            <a:ext cx="10893986" cy="4557024"/>
          </a:xfrm>
        </p:spPr>
        <p:txBody>
          <a:bodyPr lIns="91440" tIns="45720" rIns="91440" bIns="45720" anchor="t">
            <a:normAutofit/>
          </a:bodyPr>
          <a:lstStyle/>
          <a:p>
            <a:pPr marL="342900" indent="-342900">
              <a:lnSpc>
                <a:spcPct val="90000"/>
              </a:lnSpc>
              <a:buFont typeface="Arial" panose="020B0604020202020204" pitchFamily="34" charset="0"/>
              <a:buChar char="•"/>
            </a:pPr>
            <a:r>
              <a:rPr lang="en-US" sz="2400" dirty="0">
                <a:latin typeface="Source Sans Pro"/>
              </a:rPr>
              <a:t>The Crown Entities Act gives individual members and other personnel immunity from civil liability when they have acted in good faith in performance or intended performance of the entity’s functions.</a:t>
            </a:r>
            <a:endParaRPr lang="en-US" sz="2400" dirty="0"/>
          </a:p>
          <a:p>
            <a:pPr marL="342900" indent="-342900">
              <a:lnSpc>
                <a:spcPct val="90000"/>
              </a:lnSpc>
              <a:buFont typeface="Arial" panose="020B0604020202020204" pitchFamily="34" charset="0"/>
              <a:buChar char="•"/>
            </a:pPr>
            <a:r>
              <a:rPr lang="en-US" sz="2400" dirty="0">
                <a:latin typeface="Source Sans Pro"/>
              </a:rPr>
              <a:t>There is no immunity from criminal liability.</a:t>
            </a:r>
            <a:endParaRPr lang="en-US" sz="2400" dirty="0"/>
          </a:p>
          <a:p>
            <a:pPr marL="342900" indent="-342900">
              <a:lnSpc>
                <a:spcPct val="90000"/>
              </a:lnSpc>
              <a:buFont typeface="Arial" panose="020B0604020202020204" pitchFamily="34" charset="0"/>
              <a:buChar char="•"/>
            </a:pPr>
            <a:r>
              <a:rPr lang="en-US" sz="2400" dirty="0">
                <a:latin typeface="Source Sans Pro"/>
              </a:rPr>
              <a:t>A board may indemnify and insure its members and other statutory entity personnel.</a:t>
            </a:r>
            <a:endParaRPr lang="en-US" sz="2400" dirty="0"/>
          </a:p>
          <a:p>
            <a:pPr marL="342900" indent="-342900">
              <a:lnSpc>
                <a:spcPct val="90000"/>
              </a:lnSpc>
              <a:buFont typeface="Arial" panose="020B0604020202020204" pitchFamily="34" charset="0"/>
              <a:buChar char="•"/>
            </a:pPr>
            <a:r>
              <a:rPr lang="en-US" sz="2400" dirty="0">
                <a:latin typeface="Source Sans Pro"/>
              </a:rPr>
              <a:t>An office holder or employee will not be covered for any act or omission made in bad faith and/or not conducted in the performance or intended performance of the entity’s functions.</a:t>
            </a:r>
            <a:endParaRPr lang="en-US" sz="2400" dirty="0"/>
          </a:p>
          <a:p>
            <a:endParaRPr lang="en-NZ" sz="2400" dirty="0"/>
          </a:p>
        </p:txBody>
      </p:sp>
    </p:spTree>
    <p:extLst>
      <p:ext uri="{BB962C8B-B14F-4D97-AF65-F5344CB8AC3E}">
        <p14:creationId xmlns:p14="http://schemas.microsoft.com/office/powerpoint/2010/main" val="3041372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9EAF5B95240F459FD0CBA9EF1021FD" ma:contentTypeVersion="544" ma:contentTypeDescription="Create a new document." ma:contentTypeScope="" ma:versionID="2f2d398780f950d9ff1764908c3b70ce">
  <xsd:schema xmlns:xsd="http://www.w3.org/2001/XMLSchema" xmlns:xs="http://www.w3.org/2001/XMLSchema" xmlns:p="http://schemas.microsoft.com/office/2006/metadata/properties" xmlns:ns2="b28f2803-99d4-4f13-820e-7b15efeeb991" xmlns:ns3="12165527-d881-4234-97f9-ee139a3f0c31" targetNamespace="http://schemas.microsoft.com/office/2006/metadata/properties" ma:root="true" ma:fieldsID="41ef13195d7dde58a8b3ec5c0c4a0d84" ns2:_="" ns3:_="">
    <xsd:import namespace="b28f2803-99d4-4f13-820e-7b15efeeb991"/>
    <xsd:import namespace="12165527-d881-4234-97f9-ee139a3f0c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3:_dlc_DocId" minOccurs="0"/>
                <xsd:element ref="ns3:_dlc_DocIdUrl" minOccurs="0"/>
                <xsd:element ref="ns3:_dlc_DocIdPersistId"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f2803-99d4-4f13-820e-7b15efeeb9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38d99aa-dc1b-4568-bbf8-76f48c855b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2165527-d881-4234-97f9-ee139a3f0c3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element name="TaxCatchAll" ma:index="27" nillable="true" ma:displayName="Taxonomy Catch All Column" ma:hidden="true" ma:list="{5e89c457-9277-480b-894a-54e1ac89e124}" ma:internalName="TaxCatchAll" ma:showField="CatchAllData" ma:web="12165527-d881-4234-97f9-ee139a3f0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b28f2803-99d4-4f13-820e-7b15efeeb991">
      <Terms xmlns="http://schemas.microsoft.com/office/infopath/2007/PartnerControls"/>
    </lcf76f155ced4ddcb4097134ff3c332f>
    <TaxCatchAll xmlns="12165527-d881-4234-97f9-ee139a3f0c31" xsi:nil="true"/>
    <_dlc_DocId xmlns="12165527-d881-4234-97f9-ee139a3f0c31">TKMNZ-320376015-697535</_dlc_DocId>
    <_dlc_DocIdUrl xmlns="12165527-d881-4234-97f9-ee139a3f0c31">
      <Url>https://sscnz.sharepoint.com/sites/sscdms/70757/_layouts/15/DocIdRedir.aspx?ID=TKMNZ-320376015-697535</Url>
      <Description>TKMNZ-320376015-697535</Description>
    </_dlc_DocIdUrl>
  </documentManagement>
</p:properties>
</file>

<file path=customXml/itemProps1.xml><?xml version="1.0" encoding="utf-8"?>
<ds:datastoreItem xmlns:ds="http://schemas.openxmlformats.org/officeDocument/2006/customXml" ds:itemID="{0D5F8E68-82A1-410F-9D93-A7E17E2EED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f2803-99d4-4f13-820e-7b15efeeb991"/>
    <ds:schemaRef ds:uri="12165527-d881-4234-97f9-ee139a3f0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716234-5C09-4B11-B6C0-E36CD0424550}">
  <ds:schemaRefs>
    <ds:schemaRef ds:uri="http://schemas.microsoft.com/sharepoint/events"/>
  </ds:schemaRefs>
</ds:datastoreItem>
</file>

<file path=customXml/itemProps3.xml><?xml version="1.0" encoding="utf-8"?>
<ds:datastoreItem xmlns:ds="http://schemas.openxmlformats.org/officeDocument/2006/customXml" ds:itemID="{D4FA8946-2121-4BCB-8592-00C324A30F76}">
  <ds:schemaRefs>
    <ds:schemaRef ds:uri="http://schemas.microsoft.com/sharepoint/v3/contenttype/forms"/>
  </ds:schemaRefs>
</ds:datastoreItem>
</file>

<file path=customXml/itemProps4.xml><?xml version="1.0" encoding="utf-8"?>
<ds:datastoreItem xmlns:ds="http://schemas.openxmlformats.org/officeDocument/2006/customXml" ds:itemID="{B39ECB43-DDE8-4975-BE3D-1CE9A8E6BCD2}">
  <ds:schemaRefs>
    <ds:schemaRef ds:uri="http://www.w3.org/XML/1998/namespace"/>
    <ds:schemaRef ds:uri="http://schemas.microsoft.com/office/infopath/2007/PartnerControls"/>
    <ds:schemaRef ds:uri="http://schemas.microsoft.com/office/2006/documentManagement/types"/>
    <ds:schemaRef ds:uri="http://purl.org/dc/dcmitype/"/>
    <ds:schemaRef ds:uri="http://purl.org/dc/elements/1.1/"/>
    <ds:schemaRef ds:uri="http://schemas.openxmlformats.org/package/2006/metadata/core-properties"/>
    <ds:schemaRef ds:uri="http://schemas.microsoft.com/office/2006/metadata/properties"/>
    <ds:schemaRef ds:uri="12165527-d881-4234-97f9-ee139a3f0c31"/>
    <ds:schemaRef ds:uri="b28f2803-99d4-4f13-820e-7b15efeeb991"/>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TotalTime>
  <Words>864</Words>
  <Application>Microsoft Office PowerPoint</Application>
  <PresentationFormat>Widescreen</PresentationFormat>
  <Paragraphs>42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Source Sans Pro</vt:lpstr>
      <vt:lpstr>Wingdings</vt:lpstr>
      <vt:lpstr>Office Theme</vt:lpstr>
      <vt:lpstr>Much is expected of board members collectively and individually</vt:lpstr>
      <vt:lpstr>Collectively, statutory entity boards are expected to:</vt:lpstr>
      <vt:lpstr>Individually, board members are expected to:</vt:lpstr>
      <vt:lpstr>Performance assurance …</vt:lpstr>
      <vt:lpstr>Liabilities and indemnities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Bird</dc:creator>
  <cp:lastModifiedBy>Sophie Bird</cp:lastModifiedBy>
  <cp:revision>1</cp:revision>
  <dcterms:created xsi:type="dcterms:W3CDTF">2022-10-03T02:08:25Z</dcterms:created>
  <dcterms:modified xsi:type="dcterms:W3CDTF">2022-10-03T02:09:44Z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0x010100459EAF5B95240F459FD0CBA9EF1021FD</vt:lpwstr>
  </property>
  <property fmtid="{D5CDD505-2E9C-101B-9397-08002B2CF9AE}" pid="3" name="MediaServiceImageTags">
    <vt:lpwstr/>
  </property>
  <property fmtid="{D5CDD505-2E9C-101B-9397-08002B2CF9AE}" pid="4" name="_dlc_DocIdItemGuid">
    <vt:lpwstr>9315af6a-32e0-42e4-adc9-b4362c1d6799</vt:lpwstr>
  </property>
</Properties>
</file>