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315" r:id="rId6"/>
    <p:sldId id="316" r:id="rId7"/>
    <p:sldId id="319" r:id="rId8"/>
    <p:sldId id="317" r:id="rId9"/>
    <p:sldId id="368" r:id="rId10"/>
    <p:sldId id="364" r:id="rId11"/>
    <p:sldId id="369" r:id="rId12"/>
    <p:sldId id="370" r:id="rId13"/>
    <p:sldId id="320" r:id="rId14"/>
    <p:sldId id="318" r:id="rId15"/>
    <p:sldId id="32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34040D-7DA0-4D99-B415-B813D54A3C5E}" v="4" dt="2023-03-09T20:00:22.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 Lawrence" userId="b3b51cda-6b88-4e5c-844e-2348e70b74ab" providerId="ADAL" clId="{4C34040D-7DA0-4D99-B415-B813D54A3C5E}"/>
    <pc:docChg chg="undo custSel addSld delSld modSld">
      <pc:chgData name="Hugh Lawrence" userId="b3b51cda-6b88-4e5c-844e-2348e70b74ab" providerId="ADAL" clId="{4C34040D-7DA0-4D99-B415-B813D54A3C5E}" dt="2023-03-09T20:08:43.218" v="879" actId="20577"/>
      <pc:docMkLst>
        <pc:docMk/>
      </pc:docMkLst>
      <pc:sldChg chg="modSp mod">
        <pc:chgData name="Hugh Lawrence" userId="b3b51cda-6b88-4e5c-844e-2348e70b74ab" providerId="ADAL" clId="{4C34040D-7DA0-4D99-B415-B813D54A3C5E}" dt="2023-03-09T19:53:56.886" v="28" actId="6549"/>
        <pc:sldMkLst>
          <pc:docMk/>
          <pc:sldMk cId="230632426" sldId="315"/>
        </pc:sldMkLst>
        <pc:spChg chg="mod">
          <ac:chgData name="Hugh Lawrence" userId="b3b51cda-6b88-4e5c-844e-2348e70b74ab" providerId="ADAL" clId="{4C34040D-7DA0-4D99-B415-B813D54A3C5E}" dt="2023-03-09T19:53:56.886" v="28" actId="6549"/>
          <ac:spMkLst>
            <pc:docMk/>
            <pc:sldMk cId="230632426" sldId="315"/>
            <ac:spMk id="2" creationId="{20302401-7DEE-4E27-93EB-7D1C030F78F4}"/>
          </ac:spMkLst>
        </pc:spChg>
      </pc:sldChg>
      <pc:sldChg chg="modSp mod">
        <pc:chgData name="Hugh Lawrence" userId="b3b51cda-6b88-4e5c-844e-2348e70b74ab" providerId="ADAL" clId="{4C34040D-7DA0-4D99-B415-B813D54A3C5E}" dt="2023-03-09T19:54:20.241" v="29" actId="255"/>
        <pc:sldMkLst>
          <pc:docMk/>
          <pc:sldMk cId="3966737235" sldId="316"/>
        </pc:sldMkLst>
        <pc:spChg chg="mod">
          <ac:chgData name="Hugh Lawrence" userId="b3b51cda-6b88-4e5c-844e-2348e70b74ab" providerId="ADAL" clId="{4C34040D-7DA0-4D99-B415-B813D54A3C5E}" dt="2023-03-09T19:54:20.241" v="29" actId="255"/>
          <ac:spMkLst>
            <pc:docMk/>
            <pc:sldMk cId="3966737235" sldId="316"/>
            <ac:spMk id="3" creationId="{124A3ACD-1C77-418B-A093-FEAC7C033765}"/>
          </ac:spMkLst>
        </pc:spChg>
      </pc:sldChg>
      <pc:sldChg chg="modSp mod">
        <pc:chgData name="Hugh Lawrence" userId="b3b51cda-6b88-4e5c-844e-2348e70b74ab" providerId="ADAL" clId="{4C34040D-7DA0-4D99-B415-B813D54A3C5E}" dt="2023-03-09T20:08:16.562" v="834" actId="1076"/>
        <pc:sldMkLst>
          <pc:docMk/>
          <pc:sldMk cId="785129883" sldId="318"/>
        </pc:sldMkLst>
        <pc:spChg chg="mod">
          <ac:chgData name="Hugh Lawrence" userId="b3b51cda-6b88-4e5c-844e-2348e70b74ab" providerId="ADAL" clId="{4C34040D-7DA0-4D99-B415-B813D54A3C5E}" dt="2023-03-09T20:08:16.562" v="834" actId="1076"/>
          <ac:spMkLst>
            <pc:docMk/>
            <pc:sldMk cId="785129883" sldId="318"/>
            <ac:spMk id="2" creationId="{D70F895A-FDB1-46C7-9609-FD71F070A444}"/>
          </ac:spMkLst>
        </pc:spChg>
        <pc:spChg chg="mod">
          <ac:chgData name="Hugh Lawrence" userId="b3b51cda-6b88-4e5c-844e-2348e70b74ab" providerId="ADAL" clId="{4C34040D-7DA0-4D99-B415-B813D54A3C5E}" dt="2023-03-09T20:08:14.343" v="833" actId="1076"/>
          <ac:spMkLst>
            <pc:docMk/>
            <pc:sldMk cId="785129883" sldId="318"/>
            <ac:spMk id="3" creationId="{5B8C9EB3-1CF5-4A56-9D38-C348DCFE8815}"/>
          </ac:spMkLst>
        </pc:spChg>
      </pc:sldChg>
      <pc:sldChg chg="modSp mod">
        <pc:chgData name="Hugh Lawrence" userId="b3b51cda-6b88-4e5c-844e-2348e70b74ab" providerId="ADAL" clId="{4C34040D-7DA0-4D99-B415-B813D54A3C5E}" dt="2023-03-09T20:06:07.213" v="649" actId="1076"/>
        <pc:sldMkLst>
          <pc:docMk/>
          <pc:sldMk cId="4062796814" sldId="320"/>
        </pc:sldMkLst>
        <pc:spChg chg="mod">
          <ac:chgData name="Hugh Lawrence" userId="b3b51cda-6b88-4e5c-844e-2348e70b74ab" providerId="ADAL" clId="{4C34040D-7DA0-4D99-B415-B813D54A3C5E}" dt="2023-03-09T20:06:07.213" v="649" actId="1076"/>
          <ac:spMkLst>
            <pc:docMk/>
            <pc:sldMk cId="4062796814" sldId="320"/>
            <ac:spMk id="2" creationId="{7A870841-27AD-41BA-89EC-A9F2642B46E0}"/>
          </ac:spMkLst>
        </pc:spChg>
      </pc:sldChg>
      <pc:sldChg chg="modSp mod">
        <pc:chgData name="Hugh Lawrence" userId="b3b51cda-6b88-4e5c-844e-2348e70b74ab" providerId="ADAL" clId="{4C34040D-7DA0-4D99-B415-B813D54A3C5E}" dt="2023-03-09T20:08:43.218" v="879" actId="20577"/>
        <pc:sldMkLst>
          <pc:docMk/>
          <pc:sldMk cId="896161412" sldId="321"/>
        </pc:sldMkLst>
        <pc:spChg chg="mod">
          <ac:chgData name="Hugh Lawrence" userId="b3b51cda-6b88-4e5c-844e-2348e70b74ab" providerId="ADAL" clId="{4C34040D-7DA0-4D99-B415-B813D54A3C5E}" dt="2023-03-09T20:08:43.218" v="879" actId="20577"/>
          <ac:spMkLst>
            <pc:docMk/>
            <pc:sldMk cId="896161412" sldId="321"/>
            <ac:spMk id="2" creationId="{2CA9F57E-DB43-401E-A038-B67C7CB23FCE}"/>
          </ac:spMkLst>
        </pc:spChg>
      </pc:sldChg>
      <pc:sldChg chg="add">
        <pc:chgData name="Hugh Lawrence" userId="b3b51cda-6b88-4e5c-844e-2348e70b74ab" providerId="ADAL" clId="{4C34040D-7DA0-4D99-B415-B813D54A3C5E}" dt="2023-03-09T19:56:16.824" v="36"/>
        <pc:sldMkLst>
          <pc:docMk/>
          <pc:sldMk cId="125303769" sldId="364"/>
        </pc:sldMkLst>
      </pc:sldChg>
      <pc:sldChg chg="modSp add mod">
        <pc:chgData name="Hugh Lawrence" userId="b3b51cda-6b88-4e5c-844e-2348e70b74ab" providerId="ADAL" clId="{4C34040D-7DA0-4D99-B415-B813D54A3C5E}" dt="2023-03-09T20:06:47.603" v="682" actId="20577"/>
        <pc:sldMkLst>
          <pc:docMk/>
          <pc:sldMk cId="638756162" sldId="368"/>
        </pc:sldMkLst>
        <pc:spChg chg="mod">
          <ac:chgData name="Hugh Lawrence" userId="b3b51cda-6b88-4e5c-844e-2348e70b74ab" providerId="ADAL" clId="{4C34040D-7DA0-4D99-B415-B813D54A3C5E}" dt="2023-03-09T20:06:47.603" v="682" actId="20577"/>
          <ac:spMkLst>
            <pc:docMk/>
            <pc:sldMk cId="638756162" sldId="368"/>
            <ac:spMk id="2" creationId="{25C4D3B1-4A53-2F4B-1223-1A9F37E986A3}"/>
          </ac:spMkLst>
        </pc:spChg>
        <pc:spChg chg="mod">
          <ac:chgData name="Hugh Lawrence" userId="b3b51cda-6b88-4e5c-844e-2348e70b74ab" providerId="ADAL" clId="{4C34040D-7DA0-4D99-B415-B813D54A3C5E}" dt="2023-03-09T20:05:06.346" v="566" actId="1076"/>
          <ac:spMkLst>
            <pc:docMk/>
            <pc:sldMk cId="638756162" sldId="368"/>
            <ac:spMk id="3" creationId="{84BBE7B8-8554-AC7B-A72B-36BDBE29D319}"/>
          </ac:spMkLst>
        </pc:spChg>
      </pc:sldChg>
      <pc:sldChg chg="addSp delSp modSp add mod">
        <pc:chgData name="Hugh Lawrence" userId="b3b51cda-6b88-4e5c-844e-2348e70b74ab" providerId="ADAL" clId="{4C34040D-7DA0-4D99-B415-B813D54A3C5E}" dt="2023-03-09T20:07:02.267" v="683" actId="20577"/>
        <pc:sldMkLst>
          <pc:docMk/>
          <pc:sldMk cId="1813282016" sldId="369"/>
        </pc:sldMkLst>
        <pc:spChg chg="mod">
          <ac:chgData name="Hugh Lawrence" userId="b3b51cda-6b88-4e5c-844e-2348e70b74ab" providerId="ADAL" clId="{4C34040D-7DA0-4D99-B415-B813D54A3C5E}" dt="2023-03-09T20:07:02.267" v="683" actId="20577"/>
          <ac:spMkLst>
            <pc:docMk/>
            <pc:sldMk cId="1813282016" sldId="369"/>
            <ac:spMk id="2" creationId="{34F3860F-C3F7-4E57-ADF3-80DF616F4DC2}"/>
          </ac:spMkLst>
        </pc:spChg>
        <pc:spChg chg="del mod">
          <ac:chgData name="Hugh Lawrence" userId="b3b51cda-6b88-4e5c-844e-2348e70b74ab" providerId="ADAL" clId="{4C34040D-7DA0-4D99-B415-B813D54A3C5E}" dt="2023-03-09T20:00:38.106" v="326" actId="478"/>
          <ac:spMkLst>
            <pc:docMk/>
            <pc:sldMk cId="1813282016" sldId="369"/>
            <ac:spMk id="3" creationId="{E4D851F6-C412-49BA-B373-30C794761059}"/>
          </ac:spMkLst>
        </pc:spChg>
        <pc:spChg chg="add mod">
          <ac:chgData name="Hugh Lawrence" userId="b3b51cda-6b88-4e5c-844e-2348e70b74ab" providerId="ADAL" clId="{4C34040D-7DA0-4D99-B415-B813D54A3C5E}" dt="2023-03-09T20:03:01.299" v="444"/>
          <ac:spMkLst>
            <pc:docMk/>
            <pc:sldMk cId="1813282016" sldId="369"/>
            <ac:spMk id="4" creationId="{2CC90ACF-3E51-4BAE-A186-CA2B93FF22CB}"/>
          </ac:spMkLst>
        </pc:spChg>
      </pc:sldChg>
      <pc:sldChg chg="new del">
        <pc:chgData name="Hugh Lawrence" userId="b3b51cda-6b88-4e5c-844e-2348e70b74ab" providerId="ADAL" clId="{4C34040D-7DA0-4D99-B415-B813D54A3C5E}" dt="2023-03-09T19:57:17.514" v="38" actId="680"/>
        <pc:sldMkLst>
          <pc:docMk/>
          <pc:sldMk cId="2385719614" sldId="369"/>
        </pc:sldMkLst>
      </pc:sldChg>
      <pc:sldChg chg="modSp new mod">
        <pc:chgData name="Hugh Lawrence" userId="b3b51cda-6b88-4e5c-844e-2348e70b74ab" providerId="ADAL" clId="{4C34040D-7DA0-4D99-B415-B813D54A3C5E}" dt="2023-03-09T20:06:00.508" v="648" actId="20577"/>
        <pc:sldMkLst>
          <pc:docMk/>
          <pc:sldMk cId="2463259093" sldId="370"/>
        </pc:sldMkLst>
        <pc:spChg chg="mod">
          <ac:chgData name="Hugh Lawrence" userId="b3b51cda-6b88-4e5c-844e-2348e70b74ab" providerId="ADAL" clId="{4C34040D-7DA0-4D99-B415-B813D54A3C5E}" dt="2023-03-09T20:06:00.508" v="648" actId="20577"/>
          <ac:spMkLst>
            <pc:docMk/>
            <pc:sldMk cId="2463259093" sldId="370"/>
            <ac:spMk id="2" creationId="{31137011-7B19-0E20-1EB0-C06301F273FC}"/>
          </ac:spMkLst>
        </pc:spChg>
        <pc:spChg chg="mod">
          <ac:chgData name="Hugh Lawrence" userId="b3b51cda-6b88-4e5c-844e-2348e70b74ab" providerId="ADAL" clId="{4C34040D-7DA0-4D99-B415-B813D54A3C5E}" dt="2023-03-09T20:03:24.955" v="445" actId="1076"/>
          <ac:spMkLst>
            <pc:docMk/>
            <pc:sldMk cId="2463259093" sldId="370"/>
            <ac:spMk id="3" creationId="{91203342-B99F-D7E4-6002-99FD9605F470}"/>
          </ac:spMkLst>
        </pc:spChg>
      </pc:sldChg>
    </pc:docChg>
  </pc:docChgLst>
  <pc:docChgLst>
    <pc:chgData name="Maria Harris" userId="45915ddd-df99-4a61-ac2b-88fff5fefe8f" providerId="ADAL" clId="{49E69017-E8EB-4C00-BED6-23FCD155C97D}"/>
    <pc:docChg chg="modSld">
      <pc:chgData name="Maria Harris" userId="45915ddd-df99-4a61-ac2b-88fff5fefe8f" providerId="ADAL" clId="{49E69017-E8EB-4C00-BED6-23FCD155C97D}" dt="2023-03-07T21:43:12.003" v="3" actId="1076"/>
      <pc:docMkLst>
        <pc:docMk/>
      </pc:docMkLst>
      <pc:sldChg chg="modSp mod">
        <pc:chgData name="Maria Harris" userId="45915ddd-df99-4a61-ac2b-88fff5fefe8f" providerId="ADAL" clId="{49E69017-E8EB-4C00-BED6-23FCD155C97D}" dt="2023-03-07T21:41:23.901" v="0" actId="15"/>
        <pc:sldMkLst>
          <pc:docMk/>
          <pc:sldMk cId="3966737235" sldId="316"/>
        </pc:sldMkLst>
        <pc:spChg chg="mod">
          <ac:chgData name="Maria Harris" userId="45915ddd-df99-4a61-ac2b-88fff5fefe8f" providerId="ADAL" clId="{49E69017-E8EB-4C00-BED6-23FCD155C97D}" dt="2023-03-07T21:41:23.901" v="0" actId="15"/>
          <ac:spMkLst>
            <pc:docMk/>
            <pc:sldMk cId="3966737235" sldId="316"/>
            <ac:spMk id="3" creationId="{124A3ACD-1C77-418B-A093-FEAC7C033765}"/>
          </ac:spMkLst>
        </pc:spChg>
      </pc:sldChg>
      <pc:sldChg chg="modSp mod">
        <pc:chgData name="Maria Harris" userId="45915ddd-df99-4a61-ac2b-88fff5fefe8f" providerId="ADAL" clId="{49E69017-E8EB-4C00-BED6-23FCD155C97D}" dt="2023-03-07T21:43:12.003" v="3" actId="1076"/>
        <pc:sldMkLst>
          <pc:docMk/>
          <pc:sldMk cId="4062796814" sldId="320"/>
        </pc:sldMkLst>
        <pc:spChg chg="mod">
          <ac:chgData name="Maria Harris" userId="45915ddd-df99-4a61-ac2b-88fff5fefe8f" providerId="ADAL" clId="{49E69017-E8EB-4C00-BED6-23FCD155C97D}" dt="2023-03-07T21:43:12.003" v="3" actId="1076"/>
          <ac:spMkLst>
            <pc:docMk/>
            <pc:sldMk cId="4062796814" sldId="320"/>
            <ac:spMk id="3" creationId="{45234E45-1E70-4A4B-BA34-5E6FCEB7E44A}"/>
          </ac:spMkLst>
        </pc:spChg>
      </pc:sldChg>
    </pc:docChg>
  </pc:docChgLst>
  <pc:docChgLst>
    <pc:chgData name="Sophie Bird" userId="cefd2d95-37de-4f05-a5ff-efc630952ab8" providerId="ADAL" clId="{A49E06DA-4744-47A7-924F-83853B1D25A5}"/>
    <pc:docChg chg="delSld">
      <pc:chgData name="Sophie Bird" userId="cefd2d95-37de-4f05-a5ff-efc630952ab8" providerId="ADAL" clId="{A49E06DA-4744-47A7-924F-83853B1D25A5}" dt="2022-10-03T02:12:08.672" v="0" actId="47"/>
      <pc:docMkLst>
        <pc:docMk/>
      </pc:docMkLst>
      <pc:sldChg chg="del">
        <pc:chgData name="Sophie Bird" userId="cefd2d95-37de-4f05-a5ff-efc630952ab8" providerId="ADAL" clId="{A49E06DA-4744-47A7-924F-83853B1D25A5}" dt="2022-10-03T02:12:08.672" v="0" actId="47"/>
        <pc:sldMkLst>
          <pc:docMk/>
          <pc:sldMk cId="1093985654"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F38B3-52CD-4E43-94C3-04AF29227690}" type="datetimeFigureOut">
              <a:rPr lang="en-NZ" smtClean="0"/>
              <a:t>10/03/2023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1882C-3D4B-4EDF-8194-C430A087D2A5}" type="slidenum">
              <a:rPr lang="en-NZ" smtClean="0"/>
              <a:t>‹#›</a:t>
            </a:fld>
            <a:endParaRPr lang="en-NZ"/>
          </a:p>
        </p:txBody>
      </p:sp>
    </p:spTree>
    <p:extLst>
      <p:ext uri="{BB962C8B-B14F-4D97-AF65-F5344CB8AC3E}">
        <p14:creationId xmlns:p14="http://schemas.microsoft.com/office/powerpoint/2010/main" val="136413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ublicservice.govt.nz/assets/Legacy/resources/conflicts-of-interest-model-standards.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oag.govt.nz/2007/conflicts-public-entities/appendix2.ht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a:t>
            </a:fld>
            <a:endParaRPr lang="en-NZ"/>
          </a:p>
        </p:txBody>
      </p:sp>
    </p:spTree>
    <p:extLst>
      <p:ext uri="{BB962C8B-B14F-4D97-AF65-F5344CB8AC3E}">
        <p14:creationId xmlns:p14="http://schemas.microsoft.com/office/powerpoint/2010/main" val="114693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2664" y="3271381"/>
            <a:ext cx="8288743" cy="2676585"/>
          </a:xfrm>
        </p:spPr>
        <p:txBody>
          <a:bodyPr/>
          <a:lstStyle/>
          <a:p>
            <a:r>
              <a:rPr lang="en-US" sz="1200" dirty="0">
                <a:latin typeface="Source Sans Pro" panose="020B0503030403020204" pitchFamily="34" charset="0"/>
                <a:ea typeface="Source Sans Pro" panose="020B0503030403020204" pitchFamily="34" charset="0"/>
              </a:rPr>
              <a:t>Interests are defined (for statutory entities) in s.62 of the Crown Entities Act. They are not solely financial and they do not apply solely to the member him/herself.</a:t>
            </a:r>
          </a:p>
          <a:p>
            <a:pPr>
              <a:spcBef>
                <a:spcPts val="1200"/>
              </a:spcBef>
            </a:pPr>
            <a:r>
              <a:rPr lang="en-US" sz="1200" dirty="0">
                <a:latin typeface="Source Sans Pro" panose="020B0503030403020204" pitchFamily="34" charset="0"/>
                <a:ea typeface="Source Sans Pro" panose="020B0503030403020204" pitchFamily="34" charset="0"/>
              </a:rPr>
              <a:t>A person is not ‘interested’ in a matter if it relates to something so remote or insignificant that it cannot be reasonably regarded as likely to influence the member in carrying out responsibilities under the Act. </a:t>
            </a:r>
          </a:p>
          <a:p>
            <a:pPr>
              <a:spcBef>
                <a:spcPts val="1200"/>
              </a:spcBef>
            </a:pPr>
            <a:r>
              <a:rPr lang="en-GB" sz="1200" dirty="0">
                <a:latin typeface="Source Sans Pro" panose="020B0503030403020204" pitchFamily="34" charset="0"/>
                <a:ea typeface="Source Sans Pro" panose="020B0503030403020204" pitchFamily="34" charset="0"/>
              </a:rPr>
              <a:t>Ministers must confirm, in their submission to the Cabinet Appointments and Honours  Committee that:</a:t>
            </a:r>
          </a:p>
          <a:p>
            <a:pPr marL="180975" indent="-180975">
              <a:buFont typeface="Arial" pitchFamily="34" charset="0"/>
              <a:buChar char="•"/>
            </a:pPr>
            <a:r>
              <a:rPr lang="en-GB" sz="1200" dirty="0">
                <a:latin typeface="Source Sans Pro" panose="020B0503030403020204" pitchFamily="34" charset="0"/>
                <a:ea typeface="Source Sans Pro" panose="020B0503030403020204" pitchFamily="34" charset="0"/>
              </a:rPr>
              <a:t>appropriate enquiries concerning conflicts of interest have been carried out, to identify any conflict of interest that could reasonably be identified; and </a:t>
            </a:r>
          </a:p>
          <a:p>
            <a:pPr marL="180975" indent="-180975">
              <a:buFont typeface="Arial" pitchFamily="34" charset="0"/>
              <a:buChar char="•"/>
            </a:pPr>
            <a:r>
              <a:rPr lang="en-GB" sz="1200" dirty="0">
                <a:latin typeface="Source Sans Pro" panose="020B0503030403020204" pitchFamily="34" charset="0"/>
                <a:ea typeface="Source Sans Pro" panose="020B0503030403020204" pitchFamily="34" charset="0"/>
              </a:rPr>
              <a:t>either no conflicts of interest have been identified, or how it is proposed to deal with an identified conflict. </a:t>
            </a:r>
          </a:p>
          <a:p>
            <a:pPr algn="l" fontAlgn="base"/>
            <a:r>
              <a:rPr lang="en-NZ" sz="1200" b="1" i="0" dirty="0">
                <a:solidFill>
                  <a:srgbClr val="000000"/>
                </a:solidFill>
                <a:effectLst/>
                <a:latin typeface="Source Sans Pro" panose="020B0503030403020204" pitchFamily="34" charset="0"/>
                <a:ea typeface="Source Sans Pro" panose="020B0503030403020204" pitchFamily="34" charset="0"/>
              </a:rPr>
              <a:t>S.31 </a:t>
            </a:r>
            <a:r>
              <a:rPr lang="en-NZ" sz="1200" b="0" i="0" dirty="0">
                <a:solidFill>
                  <a:srgbClr val="000000"/>
                </a:solidFill>
                <a:effectLst/>
                <a:latin typeface="Source Sans Pro" panose="020B0503030403020204" pitchFamily="34" charset="0"/>
                <a:ea typeface="Source Sans Pro" panose="020B0503030403020204" pitchFamily="34" charset="0"/>
              </a:rPr>
              <a:t>Before a person is appointed as a member of a statutory entity, the person must—</a:t>
            </a:r>
          </a:p>
          <a:p>
            <a:pPr algn="just" fontAlgn="base"/>
            <a:r>
              <a:rPr lang="en-NZ" sz="1200" b="0" i="0" dirty="0">
                <a:solidFill>
                  <a:srgbClr val="000000"/>
                </a:solidFill>
                <a:effectLst/>
                <a:latin typeface="Source Sans Pro" panose="020B0503030403020204" pitchFamily="34" charset="0"/>
                <a:ea typeface="Source Sans Pro" panose="020B0503030403020204" pitchFamily="34" charset="0"/>
              </a:rPr>
              <a:t>(a) consent in writing to being a member; and</a:t>
            </a:r>
          </a:p>
          <a:p>
            <a:pPr algn="just" fontAlgn="base"/>
            <a:r>
              <a:rPr lang="en-NZ" sz="1200" b="0" i="0" dirty="0">
                <a:solidFill>
                  <a:srgbClr val="000000"/>
                </a:solidFill>
                <a:effectLst/>
                <a:latin typeface="Source Sans Pro" panose="020B0503030403020204" pitchFamily="34" charset="0"/>
                <a:ea typeface="Source Sans Pro" panose="020B0503030403020204" pitchFamily="34" charset="0"/>
              </a:rPr>
              <a:t>(b) certify that he or she is not disqualified from being a member; and</a:t>
            </a:r>
          </a:p>
          <a:p>
            <a:pPr algn="just" fontAlgn="base"/>
            <a:r>
              <a:rPr lang="en-NZ" sz="1200" b="0" i="0" dirty="0">
                <a:solidFill>
                  <a:srgbClr val="000000"/>
                </a:solidFill>
                <a:effectLst/>
                <a:latin typeface="Source Sans Pro" panose="020B0503030403020204" pitchFamily="34" charset="0"/>
                <a:ea typeface="Source Sans Pro" panose="020B0503030403020204" pitchFamily="34" charset="0"/>
              </a:rPr>
              <a:t>(c) disclose to the responsible Minister the nature and extent (including monetary value, if quantifiable) of all interests that the person has at that time, or is likely to have, in matters relating to the statutory entity.</a:t>
            </a:r>
          </a:p>
          <a:p>
            <a:pPr algn="just" fontAlgn="base"/>
            <a:r>
              <a:rPr lang="en-NZ" sz="1200" b="0" i="0" dirty="0">
                <a:solidFill>
                  <a:srgbClr val="000000"/>
                </a:solidFill>
                <a:effectLst/>
                <a:latin typeface="Source Sans Pro" panose="020B0503030403020204" pitchFamily="34" charset="0"/>
                <a:ea typeface="Source Sans Pro" panose="020B0503030403020204" pitchFamily="34" charset="0"/>
              </a:rPr>
              <a:t>(2) The board of the entity must notify the responsible Minister of a failure to comply with subsection (1)﻿(c) as soon as practicable after becoming aware of the failure.</a:t>
            </a:r>
          </a:p>
          <a:p>
            <a:endParaRPr lang="en-NZ" dirty="0"/>
          </a:p>
        </p:txBody>
      </p:sp>
      <p:sp>
        <p:nvSpPr>
          <p:cNvPr id="4" name="Slide Number Placeholder 3"/>
          <p:cNvSpPr>
            <a:spLocks noGrp="1"/>
          </p:cNvSpPr>
          <p:nvPr>
            <p:ph type="sldNum" sz="quarter" idx="5"/>
          </p:nvPr>
        </p:nvSpPr>
        <p:spPr/>
        <p:txBody>
          <a:bodyPr/>
          <a:lstStyle/>
          <a:p>
            <a:fld id="{3B266993-375F-48B6-8DD0-BAB5B05FD4A7}" type="slidenum">
              <a:rPr lang="en-NZ" smtClean="0"/>
              <a:t>2</a:t>
            </a:fld>
            <a:endParaRPr lang="en-NZ"/>
          </a:p>
        </p:txBody>
      </p:sp>
    </p:spTree>
    <p:extLst>
      <p:ext uri="{BB962C8B-B14F-4D97-AF65-F5344CB8AC3E}">
        <p14:creationId xmlns:p14="http://schemas.microsoft.com/office/powerpoint/2010/main" val="45938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Resource:</a:t>
            </a:r>
          </a:p>
          <a:p>
            <a:r>
              <a:rPr lang="en-US" sz="1200" b="1"/>
              <a:t>See the report by the Auditor-General: Managing conflicts of interest: Guidance for public entities</a:t>
            </a:r>
            <a:r>
              <a:rPr lang="en-US" sz="1200"/>
              <a:t> </a:t>
            </a:r>
            <a:r>
              <a:rPr lang="en-US" sz="1200" b="1"/>
              <a:t>(2007) </a:t>
            </a:r>
            <a:r>
              <a:rPr lang="en-US" sz="1200"/>
              <a:t>[https://oag.parliament.nz/good-practice/conflicts-of-interest ]</a:t>
            </a:r>
          </a:p>
          <a:p>
            <a:r>
              <a:rPr lang="en-US"/>
              <a:t>Also the Public Service Commissioner’s Model Standards </a:t>
            </a:r>
            <a:r>
              <a:rPr lang="en-US">
                <a:hlinkClick r:id="rId3"/>
              </a:rPr>
              <a:t>https://www.publicservice.govt.nz/assets/Legacy/resources/conflicts-of-interest-model-standards.pdf</a:t>
            </a:r>
            <a:r>
              <a:rPr lang="en-US"/>
              <a:t> </a:t>
            </a:r>
            <a:endParaRPr lang="en-US" sz="1200"/>
          </a:p>
          <a:p>
            <a:pPr>
              <a:spcBef>
                <a:spcPts val="360"/>
              </a:spcBef>
            </a:pPr>
            <a:r>
              <a:rPr lang="en-US" sz="1200"/>
              <a:t>For example, Appendix 2: Some key statutory rules about conflicts of interest</a:t>
            </a:r>
          </a:p>
          <a:p>
            <a:pPr>
              <a:spcBef>
                <a:spcPts val="1200"/>
              </a:spcBef>
            </a:pPr>
            <a:r>
              <a:rPr lang="en-US" sz="1200"/>
              <a:t>The descriptions provide a summary of some key statutory provisions, and enable a comparison between them. They are necessarily brief and general in nature, and are not a comprehensive statement of the relevant law. Readers wanting to apply the rules to a particular situation should refer to the wording of the relevant statute, or seek legal advice.</a:t>
            </a:r>
          </a:p>
          <a:p>
            <a:pPr>
              <a:spcBef>
                <a:spcPts val="1200"/>
              </a:spcBef>
            </a:pPr>
            <a:r>
              <a:rPr lang="en-US" sz="1200"/>
              <a:t>The Acts discussed in this Appendix are the:</a:t>
            </a:r>
          </a:p>
          <a:p>
            <a:r>
              <a:rPr lang="en-US" sz="1200">
                <a:hlinkClick r:id="rId4" tooltip="http://www.oag.govt.nz/2007/conflicts-public-entities/appendix2.htm#cea"/>
              </a:rPr>
              <a:t>Crown Entities Act 2004</a:t>
            </a:r>
            <a:endParaRPr lang="en-US" sz="1200"/>
          </a:p>
          <a:p>
            <a:r>
              <a:rPr lang="en-US" sz="1200">
                <a:hlinkClick r:id="rId4" tooltip="http://www.oag.govt.nz/2007/conflicts-public-entities/appendix2.htm#phda"/>
              </a:rPr>
              <a:t>New Zealand Public Health and Disability Act 2000</a:t>
            </a:r>
            <a:endParaRPr lang="en-US" sz="1200"/>
          </a:p>
          <a:p>
            <a:r>
              <a:rPr lang="en-US" sz="1200">
                <a:hlinkClick r:id="rId4" tooltip="http://www.oag.govt.nz/2007/conflicts-public-entities/appendix2.htm#ca"/>
              </a:rPr>
              <a:t>Companies Act 1993</a:t>
            </a:r>
            <a:endParaRPr lang="en-US" sz="1200"/>
          </a:p>
          <a:p>
            <a:r>
              <a:rPr lang="en-US" sz="1200">
                <a:hlinkClick r:id="rId4" tooltip="http://www.oag.govt.nz/2007/conflicts-public-entities/appendix2.htm#lamia"/>
              </a:rPr>
              <a:t>Local Authorities (Members' Interests) Act 1968</a:t>
            </a:r>
            <a:endParaRPr lang="en-US" sz="1200"/>
          </a:p>
          <a:p>
            <a:r>
              <a:rPr lang="en-US" sz="1200">
                <a:hlinkClick r:id="rId4" tooltip="http://www.oag.govt.nz/2007/conflicts-public-entities/appendix2.htm#ea"/>
              </a:rPr>
              <a:t>Education Act 1989</a:t>
            </a:r>
            <a:endParaRPr lang="en-US"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3</a:t>
            </a:fld>
            <a:endParaRPr lang="en-NZ"/>
          </a:p>
        </p:txBody>
      </p:sp>
    </p:spTree>
    <p:extLst>
      <p:ext uri="{BB962C8B-B14F-4D97-AF65-F5344CB8AC3E}">
        <p14:creationId xmlns:p14="http://schemas.microsoft.com/office/powerpoint/2010/main" val="395839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See s. 66 of the Act. -  An exception to these requirements may be made when the board chair is satisfied that it is in the public interest to allow a member with a "specified class of interest" to act despite their interest in a matter (s. 68). In order to allow this, the chair must give prior written notice to the Board, and the exception must be published in the annual report. The Minister may give this permission if the chairperson, deputy or temporary chair is unavailable or themselves interested.</a:t>
            </a:r>
          </a:p>
          <a:p>
            <a:pPr>
              <a:spcBef>
                <a:spcPts val="1200"/>
              </a:spcBef>
            </a:pPr>
            <a:r>
              <a:rPr lang="en-US" sz="1200"/>
              <a:t>Boards should have formal processes for identifying, declaring and registering interests (s.64), which includes maintaining an interests register. Interests are not static: a board member’s circumstances will change over time, as may the activities and focus of the entity. So, interests need to be kept under review, and added to or removed from the entity’s register as necessary.</a:t>
            </a:r>
          </a:p>
          <a:p>
            <a:pPr>
              <a:spcBef>
                <a:spcPts val="1200"/>
              </a:spcBef>
            </a:pPr>
            <a:r>
              <a:rPr lang="en-US" sz="1200"/>
              <a:t>As good practice, boards should include an item on interests as a regular part of their meeting agendas and ensure interests are documented in meeting minutes.</a:t>
            </a:r>
          </a:p>
          <a:p>
            <a:pPr>
              <a:spcBef>
                <a:spcPts val="1200"/>
              </a:spcBef>
            </a:pPr>
            <a:r>
              <a:rPr lang="en-US" sz="1200"/>
              <a:t>Board staff also should be aware of declared interests so the distribution of meeting papers can be adjusted accordingly.</a:t>
            </a:r>
          </a:p>
          <a:p>
            <a:pPr>
              <a:spcBef>
                <a:spcPts val="1200"/>
              </a:spcBef>
            </a:pPr>
            <a:r>
              <a:rPr lang="en-US" sz="1200"/>
              <a:t>A board member failing to disclose a known interest is likely to breach the duties to act in good faith, to act honestly, and with care, diligence and skill. Such a breach of duty is a basis for removing a board member.</a:t>
            </a:r>
          </a:p>
          <a:p>
            <a:pPr>
              <a:spcBef>
                <a:spcPts val="1200"/>
              </a:spcBef>
            </a:pPr>
            <a:r>
              <a:rPr lang="en-US" sz="1200"/>
              <a:t>There are some legislative variations, for example between the Crown Entities Act and the Public Health and Disability Act (for DHB members), on participation by board members with an ‘interest’.</a:t>
            </a:r>
          </a:p>
          <a:p>
            <a:endParaRPr lang="en-US" sz="1200"/>
          </a:p>
          <a:p>
            <a:endParaRPr lang="en-US"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4</a:t>
            </a:fld>
            <a:endParaRPr lang="en-NZ"/>
          </a:p>
        </p:txBody>
      </p:sp>
    </p:spTree>
    <p:extLst>
      <p:ext uri="{BB962C8B-B14F-4D97-AF65-F5344CB8AC3E}">
        <p14:creationId xmlns:p14="http://schemas.microsoft.com/office/powerpoint/2010/main" val="203614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See s. 66 of the Act. -  An exception to these requirements may be made when the board chair is satisfied that it is in the public interest to allow a member with a "specified class of interest" to act despite their interest in a matter (s. 68). In order to allow this, the chair must give prior written notice to the Board, and the exception must be published in the annual report. The Minister may give this permission if the chairperson, deputy or temporary chair is unavailable or themselves interested.</a:t>
            </a:r>
          </a:p>
          <a:p>
            <a:pPr>
              <a:spcBef>
                <a:spcPts val="1200"/>
              </a:spcBef>
            </a:pPr>
            <a:r>
              <a:rPr lang="en-US" sz="1200"/>
              <a:t>Boards should have formal processes for identifying, declaring and registering interests (s.64), which includes maintaining an interests register. Interests are not static: a board member’s circumstances will change over time, as may the activities and focus of the entity. So, interests need to be kept under review, and added to or removed from the entity’s register as necessary.</a:t>
            </a:r>
          </a:p>
          <a:p>
            <a:pPr>
              <a:spcBef>
                <a:spcPts val="1200"/>
              </a:spcBef>
            </a:pPr>
            <a:r>
              <a:rPr lang="en-US" sz="1200"/>
              <a:t>As good practice, boards should include an item on interests as a regular part of their meeting agendas and ensure interests are documented in meeting minutes.</a:t>
            </a:r>
          </a:p>
          <a:p>
            <a:pPr>
              <a:spcBef>
                <a:spcPts val="1200"/>
              </a:spcBef>
            </a:pPr>
            <a:r>
              <a:rPr lang="en-US" sz="1200"/>
              <a:t>Board staff also should be aware of declared interests so the distribution of meeting papers can be adjusted accordingly.</a:t>
            </a:r>
          </a:p>
          <a:p>
            <a:pPr>
              <a:spcBef>
                <a:spcPts val="1200"/>
              </a:spcBef>
            </a:pPr>
            <a:r>
              <a:rPr lang="en-US" sz="1200"/>
              <a:t>A board member failing to disclose a known interest is likely to breach the duties to act in good faith, to act honestly, and with care, diligence and skill. Such a breach of duty is a basis for removing a board member.</a:t>
            </a:r>
          </a:p>
          <a:p>
            <a:pPr>
              <a:spcBef>
                <a:spcPts val="1200"/>
              </a:spcBef>
            </a:pPr>
            <a:r>
              <a:rPr lang="en-US" sz="1200"/>
              <a:t>There are some legislative variations, for example between the Crown Entities Act and the Public Health and Disability Act (for DHB members), on participation by board members with an ‘interest’.</a:t>
            </a:r>
          </a:p>
          <a:p>
            <a:endParaRPr lang="en-US" sz="1200"/>
          </a:p>
          <a:p>
            <a:endParaRPr lang="en-US"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7</a:t>
            </a:fld>
            <a:endParaRPr lang="en-NZ"/>
          </a:p>
        </p:txBody>
      </p:sp>
    </p:spTree>
    <p:extLst>
      <p:ext uri="{BB962C8B-B14F-4D97-AF65-F5344CB8AC3E}">
        <p14:creationId xmlns:p14="http://schemas.microsoft.com/office/powerpoint/2010/main" val="95969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975" indent="-180975">
              <a:lnSpc>
                <a:spcPct val="90000"/>
              </a:lnSpc>
            </a:pPr>
            <a:r>
              <a:rPr lang="en-US" sz="1000">
                <a:highlight>
                  <a:srgbClr val="FFFF00"/>
                </a:highlight>
              </a:rPr>
              <a:t>The Public Service Commissioner may set minimum</a:t>
            </a:r>
            <a:r>
              <a:rPr lang="en-US" sz="1000" baseline="0">
                <a:highlight>
                  <a:srgbClr val="FFFF00"/>
                </a:highlight>
              </a:rPr>
              <a:t> standards of integrity and conduct for a range of agencies, including all or any </a:t>
            </a:r>
            <a:r>
              <a:rPr lang="en-US" sz="1000">
                <a:highlight>
                  <a:srgbClr val="FFFF00"/>
                </a:highlight>
              </a:rPr>
              <a:t>Crown entities except CRIs and TEIs and</a:t>
            </a:r>
            <a:r>
              <a:rPr lang="en-US" sz="1000" baseline="0">
                <a:highlight>
                  <a:srgbClr val="FFFF00"/>
                </a:highlight>
              </a:rPr>
              <a:t> their subsidiaries. </a:t>
            </a:r>
            <a:r>
              <a:rPr lang="en-US" sz="1000">
                <a:highlight>
                  <a:srgbClr val="FFFF00"/>
                </a:highlight>
              </a:rPr>
              <a:t>The </a:t>
            </a:r>
            <a:r>
              <a:rPr lang="en-US" sz="1000" i="1">
                <a:highlight>
                  <a:srgbClr val="FFFF00"/>
                </a:highlight>
              </a:rPr>
              <a:t>Standards of Integrity and Conduct </a:t>
            </a:r>
            <a:r>
              <a:rPr lang="en-US" sz="1000" i="0">
                <a:highlight>
                  <a:srgbClr val="FFFF00"/>
                </a:highlight>
              </a:rPr>
              <a:t>issued by the Commissioner </a:t>
            </a:r>
            <a:r>
              <a:rPr lang="en-US" sz="1000">
                <a:highlight>
                  <a:srgbClr val="FFFF00"/>
                </a:highlight>
              </a:rPr>
              <a:t>seeks to:</a:t>
            </a:r>
          </a:p>
          <a:p>
            <a:pPr marL="180975" indent="-180975">
              <a:lnSpc>
                <a:spcPct val="90000"/>
              </a:lnSpc>
              <a:spcBef>
                <a:spcPts val="360"/>
              </a:spcBef>
              <a:buFont typeface="Arial" pitchFamily="34" charset="0"/>
              <a:buChar char="•"/>
            </a:pPr>
            <a:r>
              <a:rPr lang="en-US" sz="1000">
                <a:highlight>
                  <a:srgbClr val="FFFF00"/>
                </a:highlight>
              </a:rPr>
              <a:t>reinforce a spirit of service and set common standards of </a:t>
            </a:r>
            <a:r>
              <a:rPr lang="en-US" sz="1000" err="1">
                <a:highlight>
                  <a:srgbClr val="FFFF00"/>
                </a:highlight>
              </a:rPr>
              <a:t>behaviour</a:t>
            </a:r>
            <a:r>
              <a:rPr lang="en-US" sz="1000">
                <a:highlight>
                  <a:srgbClr val="FFFF00"/>
                </a:highlight>
              </a:rPr>
              <a:t> required from the diverse range of people and roles across the State Services</a:t>
            </a:r>
          </a:p>
          <a:p>
            <a:pPr marL="180975" indent="-180975">
              <a:lnSpc>
                <a:spcPct val="90000"/>
              </a:lnSpc>
              <a:buFont typeface="Arial" pitchFamily="34" charset="0"/>
              <a:buChar char="•"/>
            </a:pPr>
            <a:r>
              <a:rPr lang="en-US" sz="1000">
                <a:highlight>
                  <a:srgbClr val="FFFF00"/>
                </a:highlight>
              </a:rPr>
              <a:t>provide a framework within which to make informed judgements when faced with competing interests and conflicting values – when the ‘right answer’ is not readily apparent.</a:t>
            </a:r>
          </a:p>
          <a:p>
            <a:pPr marL="180975" indent="-180975">
              <a:lnSpc>
                <a:spcPct val="90000"/>
              </a:lnSpc>
              <a:spcBef>
                <a:spcPts val="600"/>
              </a:spcBef>
            </a:pPr>
            <a:r>
              <a:rPr lang="en-US" sz="1000">
                <a:highlight>
                  <a:srgbClr val="FFFF00"/>
                </a:highlight>
              </a:rPr>
              <a:t>Crown entities covered by the Commissioner’s integrity and conduct mandate must:</a:t>
            </a:r>
          </a:p>
          <a:p>
            <a:pPr marL="180975" indent="-180975">
              <a:lnSpc>
                <a:spcPct val="90000"/>
              </a:lnSpc>
              <a:spcBef>
                <a:spcPts val="0"/>
              </a:spcBef>
              <a:buFont typeface="Arial" pitchFamily="34" charset="0"/>
              <a:buChar char="•"/>
            </a:pPr>
            <a:r>
              <a:rPr lang="en-US" sz="1000">
                <a:highlight>
                  <a:srgbClr val="FFFF00"/>
                </a:highlight>
              </a:rPr>
              <a:t>comply with the minimum standards of integrity and conduct set out in the State Services Commissioner’s code of conduct</a:t>
            </a:r>
          </a:p>
          <a:p>
            <a:pPr marL="180975" indent="-180975">
              <a:lnSpc>
                <a:spcPct val="90000"/>
              </a:lnSpc>
              <a:buFont typeface="Arial" pitchFamily="34" charset="0"/>
              <a:buChar char="•"/>
            </a:pPr>
            <a:r>
              <a:rPr lang="en-US" sz="1000">
                <a:highlight>
                  <a:srgbClr val="FFFF00"/>
                </a:highlight>
              </a:rPr>
              <a:t>have in place policies and procedures that are consistent with the standards set out in the code of conduct</a:t>
            </a:r>
          </a:p>
          <a:p>
            <a:pPr marL="180975" indent="-180975">
              <a:lnSpc>
                <a:spcPct val="90000"/>
              </a:lnSpc>
              <a:spcBef>
                <a:spcPts val="600"/>
              </a:spcBef>
            </a:pPr>
            <a:r>
              <a:rPr lang="en-US" sz="1000">
                <a:highlight>
                  <a:srgbClr val="FFFF00"/>
                </a:highlight>
              </a:rPr>
              <a:t>Each Crown entity board is expected to ensure their </a:t>
            </a:r>
            <a:r>
              <a:rPr lang="en-US" sz="1000" err="1">
                <a:highlight>
                  <a:srgbClr val="FFFF00"/>
                </a:highlight>
              </a:rPr>
              <a:t>organisation</a:t>
            </a:r>
            <a:r>
              <a:rPr lang="en-US" sz="1000">
                <a:highlight>
                  <a:srgbClr val="FFFF00"/>
                </a:highlight>
              </a:rPr>
              <a:t> complies with the standards of integrity and conduct in the Commissioner’s code of conduct by:</a:t>
            </a:r>
          </a:p>
          <a:p>
            <a:pPr marL="180975" indent="-180975">
              <a:lnSpc>
                <a:spcPct val="90000"/>
              </a:lnSpc>
              <a:buFont typeface="Arial" pitchFamily="34" charset="0"/>
              <a:buChar char="•"/>
            </a:pPr>
            <a:r>
              <a:rPr lang="en-US" sz="1000">
                <a:highlight>
                  <a:srgbClr val="FFFF00"/>
                </a:highlight>
              </a:rPr>
              <a:t>maintaining an infrastructure of policies, procedures, agreements and training that is consistent with and reinforces the standards set out in the code of conduct</a:t>
            </a:r>
          </a:p>
          <a:p>
            <a:pPr marL="180975" indent="-180975">
              <a:lnSpc>
                <a:spcPct val="90000"/>
              </a:lnSpc>
              <a:buFont typeface="Arial" pitchFamily="34" charset="0"/>
              <a:buChar char="•"/>
            </a:pPr>
            <a:r>
              <a:rPr lang="en-US" sz="1000">
                <a:highlight>
                  <a:srgbClr val="FFFF00"/>
                </a:highlight>
              </a:rPr>
              <a:t>providing highly visible leadership of the standards – modelling them and articulating what they mean in the particular setting of the </a:t>
            </a:r>
            <a:r>
              <a:rPr lang="en-US" sz="1000" err="1">
                <a:highlight>
                  <a:srgbClr val="FFFF00"/>
                </a:highlight>
              </a:rPr>
              <a:t>organisation</a:t>
            </a:r>
            <a:endParaRPr lang="en-US" sz="1000">
              <a:highlight>
                <a:srgbClr val="FFFF00"/>
              </a:highlight>
            </a:endParaRPr>
          </a:p>
          <a:p>
            <a:pPr marL="180975" indent="-180975">
              <a:lnSpc>
                <a:spcPct val="90000"/>
              </a:lnSpc>
              <a:buFont typeface="Arial" pitchFamily="34" charset="0"/>
              <a:buChar char="•"/>
            </a:pPr>
            <a:r>
              <a:rPr lang="en-US" sz="1000">
                <a:highlight>
                  <a:srgbClr val="FFFF00"/>
                </a:highlight>
              </a:rPr>
              <a:t>ensuring staff are imbued with the spirit of service and understand how the </a:t>
            </a:r>
            <a:r>
              <a:rPr lang="en-US" sz="1000" err="1">
                <a:highlight>
                  <a:srgbClr val="FFFF00"/>
                </a:highlight>
              </a:rPr>
              <a:t>organisation</a:t>
            </a:r>
            <a:r>
              <a:rPr lang="en-US" sz="1000">
                <a:highlight>
                  <a:srgbClr val="FFFF00"/>
                </a:highlight>
              </a:rPr>
              <a:t> gives effect to it</a:t>
            </a:r>
          </a:p>
          <a:p>
            <a:pPr marL="180975" indent="-180975">
              <a:lnSpc>
                <a:spcPct val="90000"/>
              </a:lnSpc>
              <a:spcBef>
                <a:spcPts val="600"/>
              </a:spcBef>
            </a:pPr>
            <a:r>
              <a:rPr lang="en-US" sz="1000">
                <a:highlight>
                  <a:srgbClr val="FFFF00"/>
                </a:highlight>
              </a:rPr>
              <a:t>In promoting and reinforcing their own code of conduct, entity management (supported by their board) are expected to :</a:t>
            </a:r>
          </a:p>
          <a:p>
            <a:pPr marL="180975" indent="-180975">
              <a:lnSpc>
                <a:spcPct val="90000"/>
              </a:lnSpc>
              <a:buFont typeface="Arial" pitchFamily="34" charset="0"/>
              <a:buChar char="•"/>
            </a:pPr>
            <a:r>
              <a:rPr lang="en-US" sz="1000">
                <a:highlight>
                  <a:srgbClr val="FFFF00"/>
                </a:highlight>
              </a:rPr>
              <a:t>model ethical </a:t>
            </a:r>
            <a:r>
              <a:rPr lang="en-US" sz="1000" err="1">
                <a:highlight>
                  <a:srgbClr val="FFFF00"/>
                </a:highlight>
              </a:rPr>
              <a:t>behaviour</a:t>
            </a:r>
            <a:endParaRPr lang="en-US" sz="1000">
              <a:highlight>
                <a:srgbClr val="FFFF00"/>
              </a:highlight>
            </a:endParaRPr>
          </a:p>
          <a:p>
            <a:pPr marL="180975" indent="-180975">
              <a:lnSpc>
                <a:spcPct val="90000"/>
              </a:lnSpc>
              <a:buFont typeface="Arial" pitchFamily="34" charset="0"/>
              <a:buChar char="•"/>
            </a:pPr>
            <a:r>
              <a:rPr lang="en-US" sz="1000">
                <a:highlight>
                  <a:srgbClr val="FFFF00"/>
                </a:highlight>
              </a:rPr>
              <a:t>deal decisively with breaches of the code of conduct</a:t>
            </a:r>
          </a:p>
          <a:p>
            <a:pPr marL="180975" indent="-180975">
              <a:lnSpc>
                <a:spcPct val="90000"/>
              </a:lnSpc>
              <a:buFont typeface="Arial" pitchFamily="34" charset="0"/>
              <a:buChar char="•"/>
            </a:pPr>
            <a:r>
              <a:rPr lang="en-US" sz="1000">
                <a:highlight>
                  <a:srgbClr val="FFFF00"/>
                </a:highlight>
              </a:rPr>
              <a:t>encourage an environment where individuals feel it is acceptable to openly discuss issues of integrity and conduct</a:t>
            </a:r>
          </a:p>
          <a:p>
            <a:pPr marL="180975" indent="-180975">
              <a:lnSpc>
                <a:spcPct val="90000"/>
              </a:lnSpc>
              <a:buFont typeface="Arial" pitchFamily="34" charset="0"/>
              <a:buChar char="•"/>
            </a:pPr>
            <a:r>
              <a:rPr lang="en-US" sz="1000">
                <a:highlight>
                  <a:srgbClr val="FFFF00"/>
                </a:highlight>
              </a:rPr>
              <a:t>ensure staff regularly participate in training on the code of conduct and on integrity and conduct issues generally</a:t>
            </a:r>
          </a:p>
          <a:p>
            <a:pPr marL="180975" indent="-180975">
              <a:lnSpc>
                <a:spcPct val="90000"/>
              </a:lnSpc>
              <a:buFont typeface="Arial" pitchFamily="34" charset="0"/>
              <a:buChar char="•"/>
            </a:pPr>
            <a:r>
              <a:rPr lang="en-US" sz="1000">
                <a:highlight>
                  <a:srgbClr val="FFFF00"/>
                </a:highlight>
              </a:rPr>
              <a:t>advise the State Services Commission about serious alleged or actual breaches of the code of conduct, as well as advising the monitoring department and/or responsible Minister</a:t>
            </a:r>
          </a:p>
          <a:p>
            <a:pPr>
              <a:lnSpc>
                <a:spcPct val="80000"/>
              </a:lnSpc>
            </a:pPr>
            <a:endParaRPr lang="en-US" sz="1000"/>
          </a:p>
          <a:p>
            <a:pPr>
              <a:lnSpc>
                <a:spcPct val="80000"/>
              </a:lnSpc>
            </a:pPr>
            <a:endParaRPr lang="en-US" sz="1000"/>
          </a:p>
          <a:p>
            <a:pPr lvl="1">
              <a:lnSpc>
                <a:spcPct val="80000"/>
              </a:lnSpc>
              <a:buFontTx/>
              <a:buChar char="•"/>
            </a:pPr>
            <a:endParaRPr lang="en-US" sz="10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9</a:t>
            </a:fld>
            <a:endParaRPr lang="en-NZ"/>
          </a:p>
        </p:txBody>
      </p:sp>
    </p:spTree>
    <p:extLst>
      <p:ext uri="{BB962C8B-B14F-4D97-AF65-F5344CB8AC3E}">
        <p14:creationId xmlns:p14="http://schemas.microsoft.com/office/powerpoint/2010/main" val="173239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10</a:t>
            </a:fld>
            <a:endParaRPr lang="en-NZ"/>
          </a:p>
        </p:txBody>
      </p:sp>
    </p:spTree>
    <p:extLst>
      <p:ext uri="{BB962C8B-B14F-4D97-AF65-F5344CB8AC3E}">
        <p14:creationId xmlns:p14="http://schemas.microsoft.com/office/powerpoint/2010/main" val="24482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NZ" sz="1200"/>
              <a:t>It is never acceptable for public service agencies to organise advertising or publicity campaigns that could reasonably be regarded as encouraging voters to vote, or not vote, in a particular way. (see Guidelines for Government Advertising in the Cabinet Manual)</a:t>
            </a:r>
          </a:p>
          <a:p>
            <a:pPr>
              <a:spcBef>
                <a:spcPts val="1200"/>
              </a:spcBef>
              <a:buFontTx/>
              <a:buNone/>
            </a:pPr>
            <a:r>
              <a:rPr lang="en-NZ" sz="1200"/>
              <a:t>The Electoral Finance Act 2007 defines election advertising widely. State services agencies including Crown entities are prohibited from publishing election advertising, or from  permitting it to be published. Entities should take a conservative approach, to avoid perceptions that public funds are being used in ways that are contrary to legislation.</a:t>
            </a:r>
          </a:p>
          <a:p>
            <a:pPr>
              <a:spcBef>
                <a:spcPts val="1200"/>
              </a:spcBef>
              <a:buFontTx/>
              <a:buNone/>
            </a:pPr>
            <a:r>
              <a:rPr lang="en-NZ" sz="1200"/>
              <a:t>To preserve the political neutrality of the public service, Crown entities must handle Official Information Act requests in a timely fashion, and only withhold material for reasons allowed under the Official information Act. The Ombudsmen look particularly closely at this during election years.</a:t>
            </a:r>
          </a:p>
          <a:p>
            <a:pPr>
              <a:spcBef>
                <a:spcPts val="1200"/>
              </a:spcBef>
              <a:buFontTx/>
              <a:buNone/>
            </a:pPr>
            <a:r>
              <a:rPr lang="en-NZ" sz="1200"/>
              <a:t>Crown entity staff who wish to stand for Parliament are entitled to do so, but should advise their manager if they intend to do so. However, if an entity board member or chief executive wishes to stand this will need to be considered on a case by case basis: they should discuss this intention with the board chair and, if necessary, the Public Service Commissioner.</a:t>
            </a:r>
          </a:p>
          <a:p>
            <a:pPr>
              <a:spcBef>
                <a:spcPts val="1200"/>
              </a:spcBef>
              <a:buFontTx/>
              <a:buNone/>
            </a:pPr>
            <a:r>
              <a:rPr lang="en-NZ" sz="1200"/>
              <a:t>Crown entity premises, vehicles, etc must not be used to display material or carry out activities that could reasonably regarded as party political in nature. </a:t>
            </a:r>
            <a:endParaRPr lang="en-GB" sz="1200"/>
          </a:p>
          <a:p>
            <a:endParaRPr lang="en-NZ"/>
          </a:p>
        </p:txBody>
      </p:sp>
      <p:sp>
        <p:nvSpPr>
          <p:cNvPr id="4" name="Slide Number Placeholder 3"/>
          <p:cNvSpPr>
            <a:spLocks noGrp="1"/>
          </p:cNvSpPr>
          <p:nvPr>
            <p:ph type="sldNum" sz="quarter" idx="5"/>
          </p:nvPr>
        </p:nvSpPr>
        <p:spPr/>
        <p:txBody>
          <a:bodyPr/>
          <a:lstStyle/>
          <a:p>
            <a:fld id="{3B266993-375F-48B6-8DD0-BAB5B05FD4A7}" type="slidenum">
              <a:rPr lang="en-NZ" smtClean="0"/>
              <a:t>11</a:t>
            </a:fld>
            <a:endParaRPr lang="en-NZ"/>
          </a:p>
        </p:txBody>
      </p:sp>
    </p:spTree>
    <p:extLst>
      <p:ext uri="{BB962C8B-B14F-4D97-AF65-F5344CB8AC3E}">
        <p14:creationId xmlns:p14="http://schemas.microsoft.com/office/powerpoint/2010/main" val="420529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5D761-771E-B9E1-CE80-390571D123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A537F5C9-691C-50EB-4EDA-4A65B3768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76F2ACA-8A44-94FA-72BF-8B8A1483AB3F}"/>
              </a:ext>
            </a:extLst>
          </p:cNvPr>
          <p:cNvSpPr>
            <a:spLocks noGrp="1"/>
          </p:cNvSpPr>
          <p:nvPr>
            <p:ph type="dt" sz="half" idx="10"/>
          </p:nvPr>
        </p:nvSpPr>
        <p:spPr/>
        <p:txBody>
          <a:bodyPr/>
          <a:lstStyle/>
          <a:p>
            <a:fld id="{95CA74F7-20A8-4D3C-91A3-8AA8847E7883}" type="datetimeFigureOut">
              <a:rPr lang="en-NZ" smtClean="0"/>
              <a:t>10/03/2023</a:t>
            </a:fld>
            <a:endParaRPr lang="en-NZ"/>
          </a:p>
        </p:txBody>
      </p:sp>
      <p:sp>
        <p:nvSpPr>
          <p:cNvPr id="5" name="Footer Placeholder 4">
            <a:extLst>
              <a:ext uri="{FF2B5EF4-FFF2-40B4-BE49-F238E27FC236}">
                <a16:creationId xmlns:a16="http://schemas.microsoft.com/office/drawing/2014/main" id="{C08389B7-7AC5-AB55-8313-99437972724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D1AA3E85-D22B-8235-3496-83A97BCA7A88}"/>
              </a:ext>
            </a:extLst>
          </p:cNvPr>
          <p:cNvSpPr>
            <a:spLocks noGrp="1"/>
          </p:cNvSpPr>
          <p:nvPr>
            <p:ph type="sldNum" sz="quarter" idx="12"/>
          </p:nvPr>
        </p:nvSpPr>
        <p:spPr/>
        <p:txBody>
          <a:bodyPr/>
          <a:lstStyle/>
          <a:p>
            <a:fld id="{E3679F66-4417-4915-8FD7-A86893C76483}" type="slidenum">
              <a:rPr lang="en-NZ" smtClean="0"/>
              <a:t>‹#›</a:t>
            </a:fld>
            <a:endParaRPr lang="en-NZ"/>
          </a:p>
        </p:txBody>
      </p:sp>
    </p:spTree>
    <p:extLst>
      <p:ext uri="{BB962C8B-B14F-4D97-AF65-F5344CB8AC3E}">
        <p14:creationId xmlns:p14="http://schemas.microsoft.com/office/powerpoint/2010/main" val="119786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0718-C1B9-E0B1-6F54-D2F6E89673EA}"/>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ED1940D-113D-8E8B-B3AE-A5A78D82B3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9D8C1E65-5A27-E0B0-1454-DAADEE91FECD}"/>
              </a:ext>
            </a:extLst>
          </p:cNvPr>
          <p:cNvSpPr>
            <a:spLocks noGrp="1"/>
          </p:cNvSpPr>
          <p:nvPr>
            <p:ph type="dt" sz="half" idx="10"/>
          </p:nvPr>
        </p:nvSpPr>
        <p:spPr/>
        <p:txBody>
          <a:bodyPr/>
          <a:lstStyle/>
          <a:p>
            <a:fld id="{95CA74F7-20A8-4D3C-91A3-8AA8847E7883}" type="datetimeFigureOut">
              <a:rPr lang="en-NZ" smtClean="0"/>
              <a:t>10/03/2023</a:t>
            </a:fld>
            <a:endParaRPr lang="en-NZ"/>
          </a:p>
        </p:txBody>
      </p:sp>
      <p:sp>
        <p:nvSpPr>
          <p:cNvPr id="5" name="Footer Placeholder 4">
            <a:extLst>
              <a:ext uri="{FF2B5EF4-FFF2-40B4-BE49-F238E27FC236}">
                <a16:creationId xmlns:a16="http://schemas.microsoft.com/office/drawing/2014/main" id="{B1C18039-821B-5C73-CF3F-7FEDE0DA87C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38B4B89-0FBE-15A2-E6C9-D101C290494B}"/>
              </a:ext>
            </a:extLst>
          </p:cNvPr>
          <p:cNvSpPr>
            <a:spLocks noGrp="1"/>
          </p:cNvSpPr>
          <p:nvPr>
            <p:ph type="sldNum" sz="quarter" idx="12"/>
          </p:nvPr>
        </p:nvSpPr>
        <p:spPr/>
        <p:txBody>
          <a:bodyPr/>
          <a:lstStyle/>
          <a:p>
            <a:fld id="{E3679F66-4417-4915-8FD7-A86893C76483}" type="slidenum">
              <a:rPr lang="en-NZ" smtClean="0"/>
              <a:t>‹#›</a:t>
            </a:fld>
            <a:endParaRPr lang="en-NZ"/>
          </a:p>
        </p:txBody>
      </p:sp>
    </p:spTree>
    <p:extLst>
      <p:ext uri="{BB962C8B-B14F-4D97-AF65-F5344CB8AC3E}">
        <p14:creationId xmlns:p14="http://schemas.microsoft.com/office/powerpoint/2010/main" val="313315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82A352-A170-939A-29E8-C5B49B1951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EC5761F-8DFA-98DD-1743-EB91D9ED1A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01C469E-FB35-AAB1-EDA3-482019B43595}"/>
              </a:ext>
            </a:extLst>
          </p:cNvPr>
          <p:cNvSpPr>
            <a:spLocks noGrp="1"/>
          </p:cNvSpPr>
          <p:nvPr>
            <p:ph type="dt" sz="half" idx="10"/>
          </p:nvPr>
        </p:nvSpPr>
        <p:spPr/>
        <p:txBody>
          <a:bodyPr/>
          <a:lstStyle/>
          <a:p>
            <a:fld id="{95CA74F7-20A8-4D3C-91A3-8AA8847E7883}" type="datetimeFigureOut">
              <a:rPr lang="en-NZ" smtClean="0"/>
              <a:t>10/03/2023</a:t>
            </a:fld>
            <a:endParaRPr lang="en-NZ"/>
          </a:p>
        </p:txBody>
      </p:sp>
      <p:sp>
        <p:nvSpPr>
          <p:cNvPr id="5" name="Footer Placeholder 4">
            <a:extLst>
              <a:ext uri="{FF2B5EF4-FFF2-40B4-BE49-F238E27FC236}">
                <a16:creationId xmlns:a16="http://schemas.microsoft.com/office/drawing/2014/main" id="{37BC9769-C070-1AC3-E3BA-23205169B93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22079BE-2B6D-90DB-984F-9DF670E149EF}"/>
              </a:ext>
            </a:extLst>
          </p:cNvPr>
          <p:cNvSpPr>
            <a:spLocks noGrp="1"/>
          </p:cNvSpPr>
          <p:nvPr>
            <p:ph type="sldNum" sz="quarter" idx="12"/>
          </p:nvPr>
        </p:nvSpPr>
        <p:spPr/>
        <p:txBody>
          <a:bodyPr/>
          <a:lstStyle/>
          <a:p>
            <a:fld id="{E3679F66-4417-4915-8FD7-A86893C76483}" type="slidenum">
              <a:rPr lang="en-NZ" smtClean="0"/>
              <a:t>‹#›</a:t>
            </a:fld>
            <a:endParaRPr lang="en-NZ"/>
          </a:p>
        </p:txBody>
      </p:sp>
    </p:spTree>
    <p:extLst>
      <p:ext uri="{BB962C8B-B14F-4D97-AF65-F5344CB8AC3E}">
        <p14:creationId xmlns:p14="http://schemas.microsoft.com/office/powerpoint/2010/main" val="288008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1">
    <p:spTree>
      <p:nvGrpSpPr>
        <p:cNvPr id="1" name=""/>
        <p:cNvGrpSpPr/>
        <p:nvPr/>
      </p:nvGrpSpPr>
      <p:grpSpPr>
        <a:xfrm>
          <a:off x="0" y="0"/>
          <a:ext cx="0" cy="0"/>
          <a:chOff x="0" y="0"/>
          <a:chExt cx="0" cy="0"/>
        </a:xfrm>
      </p:grpSpPr>
      <p:pic>
        <p:nvPicPr>
          <p:cNvPr id="8" name="Picture 7" descr="Background pattern, logo, company name&#10;&#10;Description automatically generated">
            <a:extLst>
              <a:ext uri="{FF2B5EF4-FFF2-40B4-BE49-F238E27FC236}">
                <a16:creationId xmlns:a16="http://schemas.microsoft.com/office/drawing/2014/main" id="{D8EE877A-59D4-440F-8BC7-2D5CB07F1D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C686E6B6-5055-4A6C-A8A5-5CC07E5C713D}"/>
              </a:ext>
            </a:extLst>
          </p:cNvPr>
          <p:cNvSpPr>
            <a:spLocks noGrp="1"/>
          </p:cNvSpPr>
          <p:nvPr>
            <p:ph type="title" hasCustomPrompt="1"/>
          </p:nvPr>
        </p:nvSpPr>
        <p:spPr>
          <a:xfrm>
            <a:off x="838200" y="3429000"/>
            <a:ext cx="10515600" cy="593515"/>
          </a:xfrm>
          <a:prstGeom prst="rect">
            <a:avLst/>
          </a:prstGeom>
        </p:spPr>
        <p:txBody>
          <a:bodyPr anchor="b"/>
          <a:lstStyle>
            <a:lvl1pPr algn="ctr">
              <a:defRPr sz="2800">
                <a:solidFill>
                  <a:schemeClr val="bg1"/>
                </a:solidFill>
                <a:latin typeface="Source Sans Pro" panose="020B0503030403020204" pitchFamily="34" charset="0"/>
                <a:ea typeface="Source Sans Pro" panose="020B0503030403020204" pitchFamily="34" charset="0"/>
              </a:defRPr>
            </a:lvl1pPr>
          </a:lstStyle>
          <a:p>
            <a:r>
              <a:rPr lang="en-US"/>
              <a:t>Slide/divider title</a:t>
            </a:r>
            <a:endParaRPr lang="en-NZ"/>
          </a:p>
        </p:txBody>
      </p:sp>
    </p:spTree>
    <p:extLst>
      <p:ext uri="{BB962C8B-B14F-4D97-AF65-F5344CB8AC3E}">
        <p14:creationId xmlns:p14="http://schemas.microsoft.com/office/powerpoint/2010/main" val="139939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E997-4C30-4816-8D4E-807F9ED604E6}"/>
              </a:ext>
            </a:extLst>
          </p:cNvPr>
          <p:cNvSpPr>
            <a:spLocks noGrp="1"/>
          </p:cNvSpPr>
          <p:nvPr>
            <p:ph type="title" hasCustomPrompt="1"/>
          </p:nvPr>
        </p:nvSpPr>
        <p:spPr>
          <a:xfrm>
            <a:off x="831850" y="1468198"/>
            <a:ext cx="10515600" cy="558799"/>
          </a:xfrm>
          <a:prstGeom prst="rect">
            <a:avLst/>
          </a:prstGeom>
        </p:spPr>
        <p:txBody>
          <a:bodyPr anchor="b"/>
          <a:lstStyle>
            <a:lvl1pPr>
              <a:defRPr sz="3600" b="0">
                <a:solidFill>
                  <a:srgbClr val="3A4A5A"/>
                </a:solidFill>
                <a:latin typeface="Source Sans Pro" panose="020B0503030403020204" pitchFamily="34" charset="0"/>
                <a:ea typeface="Source Sans Pro" panose="020B0503030403020204" pitchFamily="34" charset="0"/>
              </a:defRPr>
            </a:lvl1pPr>
          </a:lstStyle>
          <a:p>
            <a:r>
              <a:rPr lang="en-US"/>
              <a:t>Header</a:t>
            </a:r>
            <a:endParaRPr lang="en-NZ"/>
          </a:p>
        </p:txBody>
      </p:sp>
      <p:sp>
        <p:nvSpPr>
          <p:cNvPr id="3" name="Text Placeholder 2">
            <a:extLst>
              <a:ext uri="{FF2B5EF4-FFF2-40B4-BE49-F238E27FC236}">
                <a16:creationId xmlns:a16="http://schemas.microsoft.com/office/drawing/2014/main" id="{DEAA413A-3C45-44C2-8CE1-8E41035A7926}"/>
              </a:ext>
            </a:extLst>
          </p:cNvPr>
          <p:cNvSpPr>
            <a:spLocks noGrp="1"/>
          </p:cNvSpPr>
          <p:nvPr>
            <p:ph type="body" idx="1"/>
          </p:nvPr>
        </p:nvSpPr>
        <p:spPr>
          <a:xfrm>
            <a:off x="831850" y="2467367"/>
            <a:ext cx="3206750" cy="1500187"/>
          </a:xfrm>
          <a:prstGeom prst="rect">
            <a:avLst/>
          </a:prstGeom>
        </p:spPr>
        <p:txBody>
          <a:bodyPr/>
          <a:lstStyle>
            <a:lvl1pPr marL="0" indent="0">
              <a:buNone/>
              <a:defRPr sz="1800">
                <a:solidFill>
                  <a:schemeClr val="tx1">
                    <a:lumMod val="85000"/>
                    <a:lumOff val="15000"/>
                  </a:schemeClr>
                </a:solidFill>
                <a:latin typeface="Source Sans Pro" panose="020B0503030403020204" pitchFamily="34" charset="0"/>
                <a:ea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53E9ECFB-5815-4AA8-81CF-29F5B2E54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34050"/>
            <a:ext cx="12192000" cy="1123950"/>
          </a:xfrm>
          <a:prstGeom prst="rect">
            <a:avLst/>
          </a:prstGeom>
        </p:spPr>
      </p:pic>
    </p:spTree>
    <p:extLst>
      <p:ext uri="{BB962C8B-B14F-4D97-AF65-F5344CB8AC3E}">
        <p14:creationId xmlns:p14="http://schemas.microsoft.com/office/powerpoint/2010/main" val="2433880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B31FF42-2FE8-465F-87A3-016EECBDDA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Date Placeholder 2">
            <a:extLst>
              <a:ext uri="{FF2B5EF4-FFF2-40B4-BE49-F238E27FC236}">
                <a16:creationId xmlns:a16="http://schemas.microsoft.com/office/drawing/2014/main" id="{F60924F7-0EBE-4BBF-97E2-517C97C0CBF0}"/>
              </a:ext>
            </a:extLst>
          </p:cNvPr>
          <p:cNvSpPr>
            <a:spLocks noGrp="1"/>
          </p:cNvSpPr>
          <p:nvPr>
            <p:ph type="dt" sz="half" idx="10"/>
          </p:nvPr>
        </p:nvSpPr>
        <p:spPr/>
        <p:txBody>
          <a:bodyPr/>
          <a:lstStyle>
            <a:lvl1pPr>
              <a:defRPr>
                <a:latin typeface="Source Sans Pro" panose="020B0503030403020204" pitchFamily="34" charset="0"/>
                <a:ea typeface="Source Sans Pro" panose="020B0503030403020204" pitchFamily="34" charset="0"/>
              </a:defRPr>
            </a:lvl1pPr>
          </a:lstStyle>
          <a:p>
            <a:pPr>
              <a:defRPr/>
            </a:pPr>
            <a:fld id="{0D2D57A9-A702-4CB7-94DE-2D1AF5632254}" type="datetimeFigureOut">
              <a:rPr lang="en-NZ" smtClean="0"/>
              <a:pPr>
                <a:defRPr/>
              </a:pPr>
              <a:t>10/03/2023</a:t>
            </a:fld>
            <a:endParaRPr lang="en-NZ"/>
          </a:p>
        </p:txBody>
      </p:sp>
      <p:sp>
        <p:nvSpPr>
          <p:cNvPr id="7" name="Footer Placeholder 3">
            <a:extLst>
              <a:ext uri="{FF2B5EF4-FFF2-40B4-BE49-F238E27FC236}">
                <a16:creationId xmlns:a16="http://schemas.microsoft.com/office/drawing/2014/main" id="{0979ECAA-3DCD-4D29-908B-F0DC62A62EC1}"/>
              </a:ext>
            </a:extLst>
          </p:cNvPr>
          <p:cNvSpPr>
            <a:spLocks noGrp="1"/>
          </p:cNvSpPr>
          <p:nvPr>
            <p:ph type="ftr" sz="quarter" idx="11"/>
          </p:nvPr>
        </p:nvSpPr>
        <p:spPr/>
        <p:txBody>
          <a:bodyPr/>
          <a:lstStyle>
            <a:lvl1pPr>
              <a:defRPr>
                <a:latin typeface="Source Sans Pro" panose="020B0503030403020204" pitchFamily="34" charset="0"/>
                <a:ea typeface="Source Sans Pro" panose="020B0503030403020204" pitchFamily="34" charset="0"/>
              </a:defRPr>
            </a:lvl1pPr>
          </a:lstStyle>
          <a:p>
            <a:pPr>
              <a:defRPr/>
            </a:pPr>
            <a:r>
              <a:rPr lang="en-NZ" err="1"/>
              <a:t>Te</a:t>
            </a:r>
            <a:r>
              <a:rPr lang="en-NZ"/>
              <a:t> Kawa </a:t>
            </a:r>
            <a:r>
              <a:rPr lang="en-NZ" err="1"/>
              <a:t>Mataaho</a:t>
            </a:r>
            <a:r>
              <a:rPr lang="en-NZ"/>
              <a:t> Public Service Commission</a:t>
            </a:r>
          </a:p>
        </p:txBody>
      </p:sp>
      <p:sp>
        <p:nvSpPr>
          <p:cNvPr id="8" name="Slide Number Placeholder 4">
            <a:extLst>
              <a:ext uri="{FF2B5EF4-FFF2-40B4-BE49-F238E27FC236}">
                <a16:creationId xmlns:a16="http://schemas.microsoft.com/office/drawing/2014/main" id="{3A13C0CC-D2E9-423B-89A0-C73738BDD01B}"/>
              </a:ext>
            </a:extLst>
          </p:cNvPr>
          <p:cNvSpPr>
            <a:spLocks noGrp="1"/>
          </p:cNvSpPr>
          <p:nvPr>
            <p:ph type="sldNum" sz="quarter" idx="12"/>
          </p:nvPr>
        </p:nvSpPr>
        <p:spPr/>
        <p:txBody>
          <a:bodyPr/>
          <a:lstStyle>
            <a:lvl1pPr>
              <a:defRPr/>
            </a:lvl1pPr>
          </a:lstStyle>
          <a:p>
            <a:pPr>
              <a:defRPr/>
            </a:pPr>
            <a:fld id="{D5C8FB09-DB93-4336-90B6-303DCEEDCF72}" type="slidenum">
              <a:rPr lang="en-NZ"/>
              <a:pPr>
                <a:defRPr/>
              </a:pPr>
              <a:t>‹#›</a:t>
            </a:fld>
            <a:endParaRPr lang="en-NZ"/>
          </a:p>
        </p:txBody>
      </p:sp>
    </p:spTree>
    <p:extLst>
      <p:ext uri="{BB962C8B-B14F-4D97-AF65-F5344CB8AC3E}">
        <p14:creationId xmlns:p14="http://schemas.microsoft.com/office/powerpoint/2010/main" val="420292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D4B2-75E6-9B53-7748-31CD84E10BB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FB8F7953-3074-1169-4E07-E64AEF129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542F8FF-B17E-F4FB-3E05-F29666F06D8F}"/>
              </a:ext>
            </a:extLst>
          </p:cNvPr>
          <p:cNvSpPr>
            <a:spLocks noGrp="1"/>
          </p:cNvSpPr>
          <p:nvPr>
            <p:ph type="dt" sz="half" idx="10"/>
          </p:nvPr>
        </p:nvSpPr>
        <p:spPr/>
        <p:txBody>
          <a:bodyPr/>
          <a:lstStyle/>
          <a:p>
            <a:fld id="{95CA74F7-20A8-4D3C-91A3-8AA8847E7883}" type="datetimeFigureOut">
              <a:rPr lang="en-NZ" smtClean="0"/>
              <a:t>10/03/2023</a:t>
            </a:fld>
            <a:endParaRPr lang="en-NZ"/>
          </a:p>
        </p:txBody>
      </p:sp>
      <p:sp>
        <p:nvSpPr>
          <p:cNvPr id="5" name="Footer Placeholder 4">
            <a:extLst>
              <a:ext uri="{FF2B5EF4-FFF2-40B4-BE49-F238E27FC236}">
                <a16:creationId xmlns:a16="http://schemas.microsoft.com/office/drawing/2014/main" id="{A739C46D-6202-A937-5ACC-1044315C37A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903760C-7533-8B1D-414E-4365FA6E4DD8}"/>
              </a:ext>
            </a:extLst>
          </p:cNvPr>
          <p:cNvSpPr>
            <a:spLocks noGrp="1"/>
          </p:cNvSpPr>
          <p:nvPr>
            <p:ph type="sldNum" sz="quarter" idx="12"/>
          </p:nvPr>
        </p:nvSpPr>
        <p:spPr/>
        <p:txBody>
          <a:bodyPr/>
          <a:lstStyle/>
          <a:p>
            <a:fld id="{E3679F66-4417-4915-8FD7-A86893C76483}" type="slidenum">
              <a:rPr lang="en-NZ" smtClean="0"/>
              <a:t>‹#›</a:t>
            </a:fld>
            <a:endParaRPr lang="en-NZ"/>
          </a:p>
        </p:txBody>
      </p:sp>
    </p:spTree>
    <p:extLst>
      <p:ext uri="{BB962C8B-B14F-4D97-AF65-F5344CB8AC3E}">
        <p14:creationId xmlns:p14="http://schemas.microsoft.com/office/powerpoint/2010/main" val="345229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681C-7BC6-7879-BFD9-CED2F38349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EB620797-1835-9499-683F-D847834D0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DD7720-DEA4-5188-51CD-AF204FF974CA}"/>
              </a:ext>
            </a:extLst>
          </p:cNvPr>
          <p:cNvSpPr>
            <a:spLocks noGrp="1"/>
          </p:cNvSpPr>
          <p:nvPr>
            <p:ph type="dt" sz="half" idx="10"/>
          </p:nvPr>
        </p:nvSpPr>
        <p:spPr/>
        <p:txBody>
          <a:bodyPr/>
          <a:lstStyle/>
          <a:p>
            <a:fld id="{95CA74F7-20A8-4D3C-91A3-8AA8847E7883}" type="datetimeFigureOut">
              <a:rPr lang="en-NZ" smtClean="0"/>
              <a:t>10/03/2023</a:t>
            </a:fld>
            <a:endParaRPr lang="en-NZ"/>
          </a:p>
        </p:txBody>
      </p:sp>
      <p:sp>
        <p:nvSpPr>
          <p:cNvPr id="5" name="Footer Placeholder 4">
            <a:extLst>
              <a:ext uri="{FF2B5EF4-FFF2-40B4-BE49-F238E27FC236}">
                <a16:creationId xmlns:a16="http://schemas.microsoft.com/office/drawing/2014/main" id="{F3FA3752-EB95-4D32-5C2A-C8F1D410E997}"/>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E262253-6A84-F456-ECBB-BA2B8FDB6010}"/>
              </a:ext>
            </a:extLst>
          </p:cNvPr>
          <p:cNvSpPr>
            <a:spLocks noGrp="1"/>
          </p:cNvSpPr>
          <p:nvPr>
            <p:ph type="sldNum" sz="quarter" idx="12"/>
          </p:nvPr>
        </p:nvSpPr>
        <p:spPr/>
        <p:txBody>
          <a:bodyPr/>
          <a:lstStyle/>
          <a:p>
            <a:fld id="{E3679F66-4417-4915-8FD7-A86893C76483}" type="slidenum">
              <a:rPr lang="en-NZ" smtClean="0"/>
              <a:t>‹#›</a:t>
            </a:fld>
            <a:endParaRPr lang="en-NZ"/>
          </a:p>
        </p:txBody>
      </p:sp>
    </p:spTree>
    <p:extLst>
      <p:ext uri="{BB962C8B-B14F-4D97-AF65-F5344CB8AC3E}">
        <p14:creationId xmlns:p14="http://schemas.microsoft.com/office/powerpoint/2010/main" val="81546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9B39-AD1D-DC39-708E-6760062268B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6A39446-E32E-4CBB-18FF-DED1EF9E31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2B8303F5-600F-109A-C83D-B889ADF762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1F6887EF-9274-59A5-9896-427149AEB2AC}"/>
              </a:ext>
            </a:extLst>
          </p:cNvPr>
          <p:cNvSpPr>
            <a:spLocks noGrp="1"/>
          </p:cNvSpPr>
          <p:nvPr>
            <p:ph type="dt" sz="half" idx="10"/>
          </p:nvPr>
        </p:nvSpPr>
        <p:spPr/>
        <p:txBody>
          <a:bodyPr/>
          <a:lstStyle/>
          <a:p>
            <a:fld id="{95CA74F7-20A8-4D3C-91A3-8AA8847E7883}" type="datetimeFigureOut">
              <a:rPr lang="en-NZ" smtClean="0"/>
              <a:t>10/03/2023</a:t>
            </a:fld>
            <a:endParaRPr lang="en-NZ"/>
          </a:p>
        </p:txBody>
      </p:sp>
      <p:sp>
        <p:nvSpPr>
          <p:cNvPr id="6" name="Footer Placeholder 5">
            <a:extLst>
              <a:ext uri="{FF2B5EF4-FFF2-40B4-BE49-F238E27FC236}">
                <a16:creationId xmlns:a16="http://schemas.microsoft.com/office/drawing/2014/main" id="{1BBB2453-6A02-E60B-0999-61021D29F61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E8E6F10-E872-16D5-1A36-CAB3A0B3004B}"/>
              </a:ext>
            </a:extLst>
          </p:cNvPr>
          <p:cNvSpPr>
            <a:spLocks noGrp="1"/>
          </p:cNvSpPr>
          <p:nvPr>
            <p:ph type="sldNum" sz="quarter" idx="12"/>
          </p:nvPr>
        </p:nvSpPr>
        <p:spPr/>
        <p:txBody>
          <a:bodyPr/>
          <a:lstStyle/>
          <a:p>
            <a:fld id="{E3679F66-4417-4915-8FD7-A86893C76483}" type="slidenum">
              <a:rPr lang="en-NZ" smtClean="0"/>
              <a:t>‹#›</a:t>
            </a:fld>
            <a:endParaRPr lang="en-NZ"/>
          </a:p>
        </p:txBody>
      </p:sp>
    </p:spTree>
    <p:extLst>
      <p:ext uri="{BB962C8B-B14F-4D97-AF65-F5344CB8AC3E}">
        <p14:creationId xmlns:p14="http://schemas.microsoft.com/office/powerpoint/2010/main" val="129715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D8F6-4289-E3B9-E68F-92068D567BA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F783B4C-118D-81DC-FB1D-CE6842F15C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DBA76B-2860-4A14-018C-B0E6B82641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18B79711-92DC-B47D-FB97-8E4A2BF69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A2FDD1-B6A3-2D02-96CB-6013B14AD5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2495B029-32F4-6586-3A5F-10EC12BC88B0}"/>
              </a:ext>
            </a:extLst>
          </p:cNvPr>
          <p:cNvSpPr>
            <a:spLocks noGrp="1"/>
          </p:cNvSpPr>
          <p:nvPr>
            <p:ph type="dt" sz="half" idx="10"/>
          </p:nvPr>
        </p:nvSpPr>
        <p:spPr/>
        <p:txBody>
          <a:bodyPr/>
          <a:lstStyle/>
          <a:p>
            <a:fld id="{95CA74F7-20A8-4D3C-91A3-8AA8847E7883}" type="datetimeFigureOut">
              <a:rPr lang="en-NZ" smtClean="0"/>
              <a:t>10/03/2023</a:t>
            </a:fld>
            <a:endParaRPr lang="en-NZ"/>
          </a:p>
        </p:txBody>
      </p:sp>
      <p:sp>
        <p:nvSpPr>
          <p:cNvPr id="8" name="Footer Placeholder 7">
            <a:extLst>
              <a:ext uri="{FF2B5EF4-FFF2-40B4-BE49-F238E27FC236}">
                <a16:creationId xmlns:a16="http://schemas.microsoft.com/office/drawing/2014/main" id="{BC8B77F7-6C8B-1A9F-C0BA-CC722999A531}"/>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180B4843-B28D-281A-5D4E-CA3CE150C953}"/>
              </a:ext>
            </a:extLst>
          </p:cNvPr>
          <p:cNvSpPr>
            <a:spLocks noGrp="1"/>
          </p:cNvSpPr>
          <p:nvPr>
            <p:ph type="sldNum" sz="quarter" idx="12"/>
          </p:nvPr>
        </p:nvSpPr>
        <p:spPr/>
        <p:txBody>
          <a:bodyPr/>
          <a:lstStyle/>
          <a:p>
            <a:fld id="{E3679F66-4417-4915-8FD7-A86893C76483}" type="slidenum">
              <a:rPr lang="en-NZ" smtClean="0"/>
              <a:t>‹#›</a:t>
            </a:fld>
            <a:endParaRPr lang="en-NZ"/>
          </a:p>
        </p:txBody>
      </p:sp>
    </p:spTree>
    <p:extLst>
      <p:ext uri="{BB962C8B-B14F-4D97-AF65-F5344CB8AC3E}">
        <p14:creationId xmlns:p14="http://schemas.microsoft.com/office/powerpoint/2010/main" val="59707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0781-225C-8058-3C44-CBE344D0167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4EB9FE9-B1F4-9A39-1982-EDEE16FE7C51}"/>
              </a:ext>
            </a:extLst>
          </p:cNvPr>
          <p:cNvSpPr>
            <a:spLocks noGrp="1"/>
          </p:cNvSpPr>
          <p:nvPr>
            <p:ph type="dt" sz="half" idx="10"/>
          </p:nvPr>
        </p:nvSpPr>
        <p:spPr/>
        <p:txBody>
          <a:bodyPr/>
          <a:lstStyle/>
          <a:p>
            <a:fld id="{95CA74F7-20A8-4D3C-91A3-8AA8847E7883}" type="datetimeFigureOut">
              <a:rPr lang="en-NZ" smtClean="0"/>
              <a:t>10/03/2023</a:t>
            </a:fld>
            <a:endParaRPr lang="en-NZ"/>
          </a:p>
        </p:txBody>
      </p:sp>
      <p:sp>
        <p:nvSpPr>
          <p:cNvPr id="4" name="Footer Placeholder 3">
            <a:extLst>
              <a:ext uri="{FF2B5EF4-FFF2-40B4-BE49-F238E27FC236}">
                <a16:creationId xmlns:a16="http://schemas.microsoft.com/office/drawing/2014/main" id="{53A55D74-1DCF-EB67-95B8-ED42C1CB4070}"/>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B9AC4E0D-C1DE-BAB7-8EF3-EB08289CCCB7}"/>
              </a:ext>
            </a:extLst>
          </p:cNvPr>
          <p:cNvSpPr>
            <a:spLocks noGrp="1"/>
          </p:cNvSpPr>
          <p:nvPr>
            <p:ph type="sldNum" sz="quarter" idx="12"/>
          </p:nvPr>
        </p:nvSpPr>
        <p:spPr/>
        <p:txBody>
          <a:bodyPr/>
          <a:lstStyle/>
          <a:p>
            <a:fld id="{E3679F66-4417-4915-8FD7-A86893C76483}" type="slidenum">
              <a:rPr lang="en-NZ" smtClean="0"/>
              <a:t>‹#›</a:t>
            </a:fld>
            <a:endParaRPr lang="en-NZ"/>
          </a:p>
        </p:txBody>
      </p:sp>
    </p:spTree>
    <p:extLst>
      <p:ext uri="{BB962C8B-B14F-4D97-AF65-F5344CB8AC3E}">
        <p14:creationId xmlns:p14="http://schemas.microsoft.com/office/powerpoint/2010/main" val="222779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6CD6D3-AC8E-8E2F-DEEB-E5215A6FBB33}"/>
              </a:ext>
            </a:extLst>
          </p:cNvPr>
          <p:cNvSpPr>
            <a:spLocks noGrp="1"/>
          </p:cNvSpPr>
          <p:nvPr>
            <p:ph type="dt" sz="half" idx="10"/>
          </p:nvPr>
        </p:nvSpPr>
        <p:spPr/>
        <p:txBody>
          <a:bodyPr/>
          <a:lstStyle/>
          <a:p>
            <a:fld id="{95CA74F7-20A8-4D3C-91A3-8AA8847E7883}" type="datetimeFigureOut">
              <a:rPr lang="en-NZ" smtClean="0"/>
              <a:t>10/03/2023</a:t>
            </a:fld>
            <a:endParaRPr lang="en-NZ"/>
          </a:p>
        </p:txBody>
      </p:sp>
      <p:sp>
        <p:nvSpPr>
          <p:cNvPr id="3" name="Footer Placeholder 2">
            <a:extLst>
              <a:ext uri="{FF2B5EF4-FFF2-40B4-BE49-F238E27FC236}">
                <a16:creationId xmlns:a16="http://schemas.microsoft.com/office/drawing/2014/main" id="{F6BFA256-A6C8-A0F8-3D25-EBBF0E3326BE}"/>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1F38133E-4D5C-9433-372C-86765A72B5B5}"/>
              </a:ext>
            </a:extLst>
          </p:cNvPr>
          <p:cNvSpPr>
            <a:spLocks noGrp="1"/>
          </p:cNvSpPr>
          <p:nvPr>
            <p:ph type="sldNum" sz="quarter" idx="12"/>
          </p:nvPr>
        </p:nvSpPr>
        <p:spPr/>
        <p:txBody>
          <a:bodyPr/>
          <a:lstStyle/>
          <a:p>
            <a:fld id="{E3679F66-4417-4915-8FD7-A86893C76483}" type="slidenum">
              <a:rPr lang="en-NZ" smtClean="0"/>
              <a:t>‹#›</a:t>
            </a:fld>
            <a:endParaRPr lang="en-NZ"/>
          </a:p>
        </p:txBody>
      </p:sp>
    </p:spTree>
    <p:extLst>
      <p:ext uri="{BB962C8B-B14F-4D97-AF65-F5344CB8AC3E}">
        <p14:creationId xmlns:p14="http://schemas.microsoft.com/office/powerpoint/2010/main" val="168326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59EF-C723-1EB6-2D89-CBFA45178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613956C-AF79-B3E1-B212-17B3E40DB8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84F4152A-839D-D3DD-1EBA-BDE0A42B0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DE44A-4B2E-83A3-6714-FFDE671E8D9C}"/>
              </a:ext>
            </a:extLst>
          </p:cNvPr>
          <p:cNvSpPr>
            <a:spLocks noGrp="1"/>
          </p:cNvSpPr>
          <p:nvPr>
            <p:ph type="dt" sz="half" idx="10"/>
          </p:nvPr>
        </p:nvSpPr>
        <p:spPr/>
        <p:txBody>
          <a:bodyPr/>
          <a:lstStyle/>
          <a:p>
            <a:fld id="{95CA74F7-20A8-4D3C-91A3-8AA8847E7883}" type="datetimeFigureOut">
              <a:rPr lang="en-NZ" smtClean="0"/>
              <a:t>10/03/2023</a:t>
            </a:fld>
            <a:endParaRPr lang="en-NZ"/>
          </a:p>
        </p:txBody>
      </p:sp>
      <p:sp>
        <p:nvSpPr>
          <p:cNvPr id="6" name="Footer Placeholder 5">
            <a:extLst>
              <a:ext uri="{FF2B5EF4-FFF2-40B4-BE49-F238E27FC236}">
                <a16:creationId xmlns:a16="http://schemas.microsoft.com/office/drawing/2014/main" id="{6C287666-5A59-B545-1321-781B2A2D35C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E339A7A-3BF0-65EF-1C5E-F96E963354CC}"/>
              </a:ext>
            </a:extLst>
          </p:cNvPr>
          <p:cNvSpPr>
            <a:spLocks noGrp="1"/>
          </p:cNvSpPr>
          <p:nvPr>
            <p:ph type="sldNum" sz="quarter" idx="12"/>
          </p:nvPr>
        </p:nvSpPr>
        <p:spPr/>
        <p:txBody>
          <a:bodyPr/>
          <a:lstStyle/>
          <a:p>
            <a:fld id="{E3679F66-4417-4915-8FD7-A86893C76483}" type="slidenum">
              <a:rPr lang="en-NZ" smtClean="0"/>
              <a:t>‹#›</a:t>
            </a:fld>
            <a:endParaRPr lang="en-NZ"/>
          </a:p>
        </p:txBody>
      </p:sp>
    </p:spTree>
    <p:extLst>
      <p:ext uri="{BB962C8B-B14F-4D97-AF65-F5344CB8AC3E}">
        <p14:creationId xmlns:p14="http://schemas.microsoft.com/office/powerpoint/2010/main" val="393913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C296-F880-CB89-F2E9-57BB5F0C7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46716BA1-1EF2-53E2-A9CE-1F741D8E5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FB57757-C478-1A0A-B73E-6623CE1437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4A053-743B-CF14-8F31-3975B5447DE9}"/>
              </a:ext>
            </a:extLst>
          </p:cNvPr>
          <p:cNvSpPr>
            <a:spLocks noGrp="1"/>
          </p:cNvSpPr>
          <p:nvPr>
            <p:ph type="dt" sz="half" idx="10"/>
          </p:nvPr>
        </p:nvSpPr>
        <p:spPr/>
        <p:txBody>
          <a:bodyPr/>
          <a:lstStyle/>
          <a:p>
            <a:fld id="{95CA74F7-20A8-4D3C-91A3-8AA8847E7883}" type="datetimeFigureOut">
              <a:rPr lang="en-NZ" smtClean="0"/>
              <a:t>10/03/2023</a:t>
            </a:fld>
            <a:endParaRPr lang="en-NZ"/>
          </a:p>
        </p:txBody>
      </p:sp>
      <p:sp>
        <p:nvSpPr>
          <p:cNvPr id="6" name="Footer Placeholder 5">
            <a:extLst>
              <a:ext uri="{FF2B5EF4-FFF2-40B4-BE49-F238E27FC236}">
                <a16:creationId xmlns:a16="http://schemas.microsoft.com/office/drawing/2014/main" id="{DE0E4EFC-46B1-64E9-4173-EAE46BEAD94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088B866-BECF-8DC6-18AD-1235CB9C04FB}"/>
              </a:ext>
            </a:extLst>
          </p:cNvPr>
          <p:cNvSpPr>
            <a:spLocks noGrp="1"/>
          </p:cNvSpPr>
          <p:nvPr>
            <p:ph type="sldNum" sz="quarter" idx="12"/>
          </p:nvPr>
        </p:nvSpPr>
        <p:spPr/>
        <p:txBody>
          <a:bodyPr/>
          <a:lstStyle/>
          <a:p>
            <a:fld id="{E3679F66-4417-4915-8FD7-A86893C76483}" type="slidenum">
              <a:rPr lang="en-NZ" smtClean="0"/>
              <a:t>‹#›</a:t>
            </a:fld>
            <a:endParaRPr lang="en-NZ"/>
          </a:p>
        </p:txBody>
      </p:sp>
    </p:spTree>
    <p:extLst>
      <p:ext uri="{BB962C8B-B14F-4D97-AF65-F5344CB8AC3E}">
        <p14:creationId xmlns:p14="http://schemas.microsoft.com/office/powerpoint/2010/main" val="420741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E19AB2-46DD-B595-C73C-735E2CA6A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4798FDAC-12DD-9D5E-6858-FC05296FF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3BC3039-F851-3BF7-C356-29884030C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A74F7-20A8-4D3C-91A3-8AA8847E7883}" type="datetimeFigureOut">
              <a:rPr lang="en-NZ" smtClean="0"/>
              <a:t>10/03/2023</a:t>
            </a:fld>
            <a:endParaRPr lang="en-NZ"/>
          </a:p>
        </p:txBody>
      </p:sp>
      <p:sp>
        <p:nvSpPr>
          <p:cNvPr id="5" name="Footer Placeholder 4">
            <a:extLst>
              <a:ext uri="{FF2B5EF4-FFF2-40B4-BE49-F238E27FC236}">
                <a16:creationId xmlns:a16="http://schemas.microsoft.com/office/drawing/2014/main" id="{BA500A3E-1619-B698-3720-D6CC4E206B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21CFCE93-E90D-9454-51D3-CA57C8E708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79F66-4417-4915-8FD7-A86893C76483}" type="slidenum">
              <a:rPr lang="en-NZ" smtClean="0"/>
              <a:t>‹#›</a:t>
            </a:fld>
            <a:endParaRPr lang="en-NZ"/>
          </a:p>
        </p:txBody>
      </p:sp>
    </p:spTree>
    <p:extLst>
      <p:ext uri="{BB962C8B-B14F-4D97-AF65-F5344CB8AC3E}">
        <p14:creationId xmlns:p14="http://schemas.microsoft.com/office/powerpoint/2010/main" val="3383385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publicservice.govt.nz/guidance/guide-he-aratohu/model-standards/speaking-up-in-the-public-sector/" TargetMode="External"/><Relationship Id="rId3" Type="http://schemas.openxmlformats.org/officeDocument/2006/relationships/hyperlink" Target="https://www.publicservice.govt.nz/guidance/code-of-conduct-for-crown-entity-board-members/" TargetMode="External"/><Relationship Id="rId7" Type="http://schemas.openxmlformats.org/officeDocument/2006/relationships/hyperlink" Target="https://www.publicservice.govt.nz/guidance/guide-he-aratohu/model-standards/information-gathering-and-public-trust/"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www.publicservice.govt.nz/guidance/guide-he-aratohu/model-standards/positive-safe-workplaces/" TargetMode="External"/><Relationship Id="rId5" Type="http://schemas.openxmlformats.org/officeDocument/2006/relationships/hyperlink" Target="https://www.publicservice.govt.nz/guidance/guide-he-aratohu/model-standards/workforce-assurance/" TargetMode="External"/><Relationship Id="rId10" Type="http://schemas.openxmlformats.org/officeDocument/2006/relationships/hyperlink" Target="https://www.publicservice.govt.nz/guidance/guide-he-aratohu/model-standards/chief-executive-gifts-benefits-and-expenses/" TargetMode="External"/><Relationship Id="rId4" Type="http://schemas.openxmlformats.org/officeDocument/2006/relationships/hyperlink" Target="https://www.publicservice.govt.nz/guidance/guide-he-aratohu/standards-of-integrity-and-conduct/code-of-conduct-for-the-directors-of-public-finance-act-1989-schedule-4a-companies/" TargetMode="External"/><Relationship Id="rId9" Type="http://schemas.openxmlformats.org/officeDocument/2006/relationships/hyperlink" Target="https://www.publicservice.govt.nz/guidance/guide-he-aratohu/model-standards/conflicts-of-interes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service.govt.nz/guidance/guide-he-aratohu/guidance/general-election-guidanc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publicservice.govt.nz/our-work/parliamentary-election-2020/general-election-guidance-20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legislation.govt.nz/act/public/2020/0040/latest/LMS356872.html?search=sw_096be8ed81c8466d_Crown+agents_25_se&amp;p=1" TargetMode="External"/><Relationship Id="rId2" Type="http://schemas.openxmlformats.org/officeDocument/2006/relationships/hyperlink" Target="https://legislation.govt.nz/act/public/2020/0040/latest/LMS356871.html?search=sw_096be8ed81c8466d_Crown+agents_25_se&amp;p=1"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service.govt.nz/guidance/code-of-conduct-for-crown-entity-board-member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publicservice.govt.nz/resources/co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2401-7DEE-4E27-93EB-7D1C030F78F4}"/>
              </a:ext>
            </a:extLst>
          </p:cNvPr>
          <p:cNvSpPr>
            <a:spLocks noGrp="1"/>
          </p:cNvSpPr>
          <p:nvPr>
            <p:ph type="title"/>
          </p:nvPr>
        </p:nvSpPr>
        <p:spPr/>
        <p:txBody>
          <a:bodyPr>
            <a:normAutofit fontScale="90000"/>
          </a:bodyPr>
          <a:lstStyle/>
          <a:p>
            <a:pPr marL="514350" indent="-514350">
              <a:buFont typeface="+mj-lt"/>
              <a:buAutoNum type="arabicPeriod" startAt="7"/>
            </a:pPr>
            <a:r>
              <a:rPr lang="en-NZ" dirty="0"/>
              <a:t>Preserving the integrity of public service principles and value means ….</a:t>
            </a:r>
          </a:p>
        </p:txBody>
      </p:sp>
    </p:spTree>
    <p:extLst>
      <p:ext uri="{BB962C8B-B14F-4D97-AF65-F5344CB8AC3E}">
        <p14:creationId xmlns:p14="http://schemas.microsoft.com/office/powerpoint/2010/main" val="230632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F895A-FDB1-46C7-9609-FD71F070A444}"/>
              </a:ext>
            </a:extLst>
          </p:cNvPr>
          <p:cNvSpPr>
            <a:spLocks noGrp="1"/>
          </p:cNvSpPr>
          <p:nvPr>
            <p:ph type="title"/>
          </p:nvPr>
        </p:nvSpPr>
        <p:spPr>
          <a:xfrm>
            <a:off x="831850" y="828514"/>
            <a:ext cx="10515600" cy="558799"/>
          </a:xfrm>
        </p:spPr>
        <p:txBody>
          <a:bodyPr>
            <a:normAutofit fontScale="90000"/>
          </a:bodyPr>
          <a:lstStyle/>
          <a:p>
            <a:r>
              <a:rPr lang="en-NZ" dirty="0"/>
              <a:t> …. You have read and understood the Code of Conduct for Crown Entity Board Members and relevant Model Standards</a:t>
            </a:r>
          </a:p>
        </p:txBody>
      </p:sp>
      <p:sp>
        <p:nvSpPr>
          <p:cNvPr id="3" name="Text Placeholder 2">
            <a:extLst>
              <a:ext uri="{FF2B5EF4-FFF2-40B4-BE49-F238E27FC236}">
                <a16:creationId xmlns:a16="http://schemas.microsoft.com/office/drawing/2014/main" id="{5B8C9EB3-1CF5-4A56-9D38-C348DCFE8815}"/>
              </a:ext>
            </a:extLst>
          </p:cNvPr>
          <p:cNvSpPr>
            <a:spLocks noGrp="1"/>
          </p:cNvSpPr>
          <p:nvPr>
            <p:ph type="body" idx="1"/>
          </p:nvPr>
        </p:nvSpPr>
        <p:spPr>
          <a:xfrm>
            <a:off x="831850" y="1586483"/>
            <a:ext cx="10940506" cy="5145243"/>
          </a:xfrm>
        </p:spPr>
        <p:txBody>
          <a:bodyPr>
            <a:normAutofit/>
          </a:bodyPr>
          <a:lstStyle/>
          <a:p>
            <a:pPr marL="0" indent="0">
              <a:buNone/>
            </a:pPr>
            <a:r>
              <a:rPr lang="en-US" sz="2400" b="0" i="0" dirty="0">
                <a:solidFill>
                  <a:srgbClr val="000000"/>
                </a:solidFill>
                <a:effectLst/>
                <a:latin typeface="Source Sans Pro" panose="020B0503030403020204" pitchFamily="34" charset="0"/>
              </a:rPr>
              <a:t>The Public Service Commissioner has issued:</a:t>
            </a:r>
          </a:p>
          <a:p>
            <a:pPr marL="342900" indent="-342900">
              <a:buFont typeface="Arial" panose="020B0604020202020204" pitchFamily="34" charset="0"/>
              <a:buChar char="•"/>
            </a:pPr>
            <a:r>
              <a:rPr lang="en-US" b="0" i="0" dirty="0">
                <a:solidFill>
                  <a:srgbClr val="000000"/>
                </a:solidFill>
                <a:effectLst/>
                <a:latin typeface="Source Sans Pro" panose="020B0503030403020204" pitchFamily="34" charset="0"/>
              </a:rPr>
              <a:t> a </a:t>
            </a:r>
            <a:r>
              <a:rPr lang="en-US" b="0" i="0" u="none" strike="noStrike" dirty="0">
                <a:solidFill>
                  <a:srgbClr val="024089"/>
                </a:solidFill>
                <a:effectLst/>
                <a:latin typeface="Source Sans Pro" panose="020B0503030403020204" pitchFamily="34" charset="0"/>
                <a:hlinkClick r:id="rId3"/>
              </a:rPr>
              <a:t>Code of Conduct for Crown Entity Board Members</a:t>
            </a:r>
            <a:r>
              <a:rPr lang="en-US" b="0" i="0" dirty="0">
                <a:solidFill>
                  <a:srgbClr val="000000"/>
                </a:solidFill>
                <a:effectLst/>
                <a:latin typeface="Source Sans Pro" panose="020B0503030403020204" pitchFamily="34" charset="0"/>
                <a:hlinkClick r:id="rId3"/>
              </a:rPr>
              <a:t> </a:t>
            </a:r>
            <a:r>
              <a:rPr lang="en-US" b="0" i="0" dirty="0">
                <a:solidFill>
                  <a:srgbClr val="000000"/>
                </a:solidFill>
                <a:effectLst/>
                <a:latin typeface="Source Sans Pro" panose="020B0503030403020204" pitchFamily="34" charset="0"/>
              </a:rPr>
              <a:t>which applies to the board members of statutory entities (excluding corporations sole) and Crown entity companies (excluding Crown Research Institutes and their subsidiaries)</a:t>
            </a:r>
          </a:p>
          <a:p>
            <a:pPr marL="342900" indent="-342900">
              <a:buFont typeface="Arial" panose="020B0604020202020204" pitchFamily="34" charset="0"/>
              <a:buChar char="•"/>
            </a:pPr>
            <a:r>
              <a:rPr lang="en-US" dirty="0">
                <a:solidFill>
                  <a:srgbClr val="000000"/>
                </a:solidFill>
                <a:latin typeface="Source Sans Pro" panose="020B0503030403020204" pitchFamily="34" charset="0"/>
              </a:rPr>
              <a:t>a </a:t>
            </a:r>
            <a:r>
              <a:rPr lang="en-US" dirty="0">
                <a:solidFill>
                  <a:srgbClr val="024089"/>
                </a:solidFill>
                <a:latin typeface="Source Sans Pro" panose="020B0503030403020204" pitchFamily="34" charset="0"/>
                <a:hlinkClick r:id="rId4">
                  <a:extLst>
                    <a:ext uri="{A12FA001-AC4F-418D-AE19-62706E023703}">
                      <ahyp:hlinkClr xmlns:ahyp="http://schemas.microsoft.com/office/drawing/2018/hyperlinkcolor" val="tx"/>
                    </a:ext>
                  </a:extLst>
                </a:hlinkClick>
              </a:rPr>
              <a:t>Code of Conduct for the Directors of Public Finance Act 1989 Schedule 4A Companies</a:t>
            </a:r>
            <a:r>
              <a:rPr lang="en-US" sz="1200" b="0" i="0" dirty="0">
                <a:solidFill>
                  <a:srgbClr val="000000"/>
                </a:solidFill>
                <a:effectLst/>
                <a:latin typeface="Source Sans Pro" panose="020B0503030403020204" pitchFamily="34" charset="0"/>
              </a:rPr>
              <a:t>.</a:t>
            </a:r>
          </a:p>
          <a:p>
            <a:pPr marL="0" indent="0" algn="l">
              <a:buNone/>
            </a:pPr>
            <a:r>
              <a:rPr lang="en-US" sz="2400" dirty="0">
                <a:solidFill>
                  <a:srgbClr val="091D31"/>
                </a:solidFill>
              </a:rPr>
              <a:t>The Commissioner’s Model Standards</a:t>
            </a:r>
            <a:endParaRPr lang="en-US" sz="2400" i="0" dirty="0">
              <a:solidFill>
                <a:srgbClr val="091D31"/>
              </a:solidFill>
              <a:effectLst/>
              <a:latin typeface="Source Sans Pro" panose="020B0503030403020204" pitchFamily="34" charset="0"/>
            </a:endParaRPr>
          </a:p>
          <a:p>
            <a:pPr algn="l"/>
            <a:r>
              <a:rPr lang="en-US" sz="1800" b="0" i="0" dirty="0">
                <a:solidFill>
                  <a:srgbClr val="000000"/>
                </a:solidFill>
                <a:effectLst/>
                <a:latin typeface="Source Sans Pro" panose="020B0503030403020204" pitchFamily="34" charset="0"/>
                <a:hlinkClick r:id="rId5"/>
              </a:rPr>
              <a:t>Model Standards </a:t>
            </a:r>
            <a:r>
              <a:rPr lang="en-US" sz="1800" b="0" i="0" dirty="0">
                <a:solidFill>
                  <a:srgbClr val="000000"/>
                </a:solidFill>
                <a:effectLst/>
                <a:latin typeface="Source Sans Pro" panose="020B0503030403020204" pitchFamily="34" charset="0"/>
              </a:rPr>
              <a:t>set out the Commissioner’s minimum expectations for agencies and staff in the public sector on specific integrity areas. These include:</a:t>
            </a:r>
          </a:p>
          <a:p>
            <a:pPr algn="l"/>
            <a:r>
              <a:rPr lang="en-US" sz="1800" b="0" i="0" u="none" strike="noStrike" dirty="0">
                <a:solidFill>
                  <a:srgbClr val="024089"/>
                </a:solidFill>
                <a:effectLst/>
                <a:latin typeface="Source Sans Pro" panose="020B0503030403020204" pitchFamily="34" charset="0"/>
                <a:hlinkClick r:id="rId6"/>
              </a:rPr>
              <a:t>Positive and Safe Workplaces </a:t>
            </a:r>
            <a:r>
              <a:rPr lang="en-US" sz="1800" b="0" i="0" u="none" strike="noStrike" dirty="0">
                <a:solidFill>
                  <a:srgbClr val="024089"/>
                </a:solidFill>
                <a:effectLst/>
                <a:latin typeface="Source Sans Pro" panose="020B0503030403020204" pitchFamily="34" charset="0"/>
              </a:rPr>
              <a:t>,  </a:t>
            </a:r>
            <a:r>
              <a:rPr lang="en-US" sz="1800" b="0" i="0" u="none" strike="noStrike" dirty="0">
                <a:solidFill>
                  <a:srgbClr val="024089"/>
                </a:solidFill>
                <a:effectLst/>
                <a:latin typeface="Source Sans Pro" panose="020B0503030403020204" pitchFamily="34" charset="0"/>
                <a:hlinkClick r:id="rId7"/>
              </a:rPr>
              <a:t>Information Gathering and Public Trust</a:t>
            </a:r>
            <a:r>
              <a:rPr lang="en-US" sz="1800" dirty="0">
                <a:solidFill>
                  <a:srgbClr val="024089"/>
                </a:solidFill>
                <a:latin typeface="Source Sans Pro" panose="020B0503030403020204" pitchFamily="34" charset="0"/>
              </a:rPr>
              <a:t>, </a:t>
            </a:r>
            <a:r>
              <a:rPr lang="en-US" sz="1800" b="0" i="0" u="none" strike="noStrike" dirty="0">
                <a:solidFill>
                  <a:srgbClr val="024089"/>
                </a:solidFill>
                <a:effectLst/>
                <a:latin typeface="Source Sans Pro" panose="020B0503030403020204" pitchFamily="34" charset="0"/>
                <a:hlinkClick r:id="rId8"/>
              </a:rPr>
              <a:t>Speaking up</a:t>
            </a:r>
            <a:r>
              <a:rPr lang="en-US" sz="1800" b="0" i="0" u="none" strike="noStrike" dirty="0">
                <a:solidFill>
                  <a:srgbClr val="024089"/>
                </a:solidFill>
                <a:effectLst/>
                <a:latin typeface="Source Sans Pro" panose="020B0503030403020204" pitchFamily="34" charset="0"/>
              </a:rPr>
              <a:t>, </a:t>
            </a:r>
            <a:r>
              <a:rPr lang="en-US" sz="1800" b="0" i="0" u="none" strike="noStrike" dirty="0">
                <a:solidFill>
                  <a:srgbClr val="024089"/>
                </a:solidFill>
                <a:effectLst/>
                <a:latin typeface="Source Sans Pro" panose="020B0503030403020204" pitchFamily="34" charset="0"/>
                <a:hlinkClick r:id="rId9"/>
              </a:rPr>
              <a:t>Conflicts of Interest</a:t>
            </a:r>
            <a:r>
              <a:rPr lang="en-US" sz="1800" b="0" i="0" u="none" strike="noStrike" dirty="0">
                <a:solidFill>
                  <a:srgbClr val="024089"/>
                </a:solidFill>
                <a:effectLst/>
                <a:latin typeface="Source Sans Pro" panose="020B0503030403020204" pitchFamily="34" charset="0"/>
              </a:rPr>
              <a:t>,  </a:t>
            </a:r>
            <a:r>
              <a:rPr lang="en-US" sz="1800" b="0" i="0" u="none" strike="noStrike" dirty="0">
                <a:solidFill>
                  <a:srgbClr val="024089"/>
                </a:solidFill>
                <a:effectLst/>
                <a:latin typeface="Source Sans Pro" panose="020B0503030403020204" pitchFamily="34" charset="0"/>
                <a:hlinkClick r:id="rId10"/>
              </a:rPr>
              <a:t>Chief Executive Gifts, Benefits and Expenses</a:t>
            </a:r>
            <a:r>
              <a:rPr lang="en-US" sz="1800" u="none" strike="noStrike" dirty="0">
                <a:solidFill>
                  <a:srgbClr val="000000"/>
                </a:solidFill>
                <a:latin typeface="Source Sans Pro" panose="020B0503030403020204" pitchFamily="34" charset="0"/>
              </a:rPr>
              <a:t>, and </a:t>
            </a:r>
            <a:r>
              <a:rPr lang="en-US" sz="1800" b="0" i="0" u="none" strike="noStrike" dirty="0">
                <a:solidFill>
                  <a:srgbClr val="024089"/>
                </a:solidFill>
                <a:effectLst/>
                <a:latin typeface="Source Sans Pro" panose="020B0503030403020204" pitchFamily="34" charset="0"/>
                <a:hlinkClick r:id="rId5"/>
              </a:rPr>
              <a:t>Workforce Assurance</a:t>
            </a:r>
            <a:endParaRPr lang="en-US" sz="1800" b="0" i="0" dirty="0">
              <a:solidFill>
                <a:srgbClr val="000000"/>
              </a:solidFill>
              <a:effectLst/>
              <a:latin typeface="Source Sans Pro" panose="020B0503030403020204" pitchFamily="34" charset="0"/>
            </a:endParaRPr>
          </a:p>
          <a:p>
            <a:endParaRPr lang="en-NZ" dirty="0"/>
          </a:p>
        </p:txBody>
      </p:sp>
    </p:spTree>
    <p:extLst>
      <p:ext uri="{BB962C8B-B14F-4D97-AF65-F5344CB8AC3E}">
        <p14:creationId xmlns:p14="http://schemas.microsoft.com/office/powerpoint/2010/main" val="78512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F57E-DB43-401E-A038-B67C7CB23FCE}"/>
              </a:ext>
            </a:extLst>
          </p:cNvPr>
          <p:cNvSpPr>
            <a:spLocks noGrp="1"/>
          </p:cNvSpPr>
          <p:nvPr>
            <p:ph type="title"/>
          </p:nvPr>
        </p:nvSpPr>
        <p:spPr>
          <a:xfrm>
            <a:off x="695325" y="489144"/>
            <a:ext cx="10515600" cy="558799"/>
          </a:xfrm>
        </p:spPr>
        <p:txBody>
          <a:bodyPr>
            <a:normAutofit fontScale="90000"/>
          </a:bodyPr>
          <a:lstStyle/>
          <a:p>
            <a:r>
              <a:rPr lang="en-NZ" dirty="0"/>
              <a:t>…… you are </a:t>
            </a:r>
            <a:r>
              <a:rPr lang="en-NZ"/>
              <a:t>aware that during </a:t>
            </a:r>
            <a:r>
              <a:rPr lang="en-NZ" dirty="0"/>
              <a:t>an election year ….</a:t>
            </a:r>
          </a:p>
        </p:txBody>
      </p:sp>
      <p:sp>
        <p:nvSpPr>
          <p:cNvPr id="3" name="Text Placeholder 2">
            <a:extLst>
              <a:ext uri="{FF2B5EF4-FFF2-40B4-BE49-F238E27FC236}">
                <a16:creationId xmlns:a16="http://schemas.microsoft.com/office/drawing/2014/main" id="{E114461B-75CE-4FA2-8D1C-F75AB579F4C9}"/>
              </a:ext>
            </a:extLst>
          </p:cNvPr>
          <p:cNvSpPr>
            <a:spLocks noGrp="1"/>
          </p:cNvSpPr>
          <p:nvPr>
            <p:ph type="body" idx="1"/>
          </p:nvPr>
        </p:nvSpPr>
        <p:spPr>
          <a:xfrm>
            <a:off x="695324" y="1377476"/>
            <a:ext cx="11069955" cy="4692398"/>
          </a:xfrm>
        </p:spPr>
        <p:txBody>
          <a:bodyPr lIns="91440" tIns="45720" rIns="91440" bIns="45720" anchor="t">
            <a:normAutofit/>
          </a:bodyPr>
          <a:lstStyle/>
          <a:p>
            <a:pPr marL="285750" indent="-285750">
              <a:buFont typeface="Arial" panose="020B0604020202020204" pitchFamily="34" charset="0"/>
              <a:buChar char="•"/>
            </a:pPr>
            <a:r>
              <a:rPr lang="en-NZ" sz="2400" dirty="0">
                <a:latin typeface="Source Sans Pro"/>
              </a:rPr>
              <a:t>official Information Act requests should continue to be handled in a timely and appropriate manner</a:t>
            </a:r>
          </a:p>
          <a:p>
            <a:pPr marL="285750" indent="-285750">
              <a:buFont typeface="Arial" panose="020B0604020202020204" pitchFamily="34" charset="0"/>
              <a:buChar char="•"/>
            </a:pPr>
            <a:r>
              <a:rPr lang="en-NZ" sz="2400" dirty="0">
                <a:latin typeface="Source Sans Pro"/>
              </a:rPr>
              <a:t>public servants intending to stand for Parliament must inform their employer, and stand down from their positions  by Nomination Day in the case of staff covered by the Electoral Act </a:t>
            </a:r>
            <a:endParaRPr lang="en-NZ" sz="2400" dirty="0"/>
          </a:p>
          <a:p>
            <a:pPr marL="285750" indent="-285750">
              <a:buFont typeface="Arial" panose="020B0604020202020204" pitchFamily="34" charset="0"/>
              <a:buChar char="•"/>
            </a:pPr>
            <a:r>
              <a:rPr lang="en-NZ" sz="2400" dirty="0">
                <a:latin typeface="Source Sans Pro"/>
              </a:rPr>
              <a:t>senior staff should exercise particular care in discussing their intentions </a:t>
            </a:r>
            <a:endParaRPr lang="en-NZ" sz="2400" dirty="0"/>
          </a:p>
          <a:p>
            <a:pPr marL="285750" indent="-285750">
              <a:buFont typeface="Arial" panose="020B0604020202020204" pitchFamily="34" charset="0"/>
              <a:buChar char="•"/>
            </a:pPr>
            <a:r>
              <a:rPr lang="en-NZ" sz="2400" dirty="0">
                <a:latin typeface="Source Sans Pro"/>
              </a:rPr>
              <a:t>agency premises and other resources should not be used for electioneering. See Commission guidance: </a:t>
            </a:r>
            <a:r>
              <a:rPr lang="en-NZ" sz="2400" dirty="0">
                <a:latin typeface="Source Sans Pro"/>
                <a:hlinkClick r:id="rId3"/>
              </a:rPr>
              <a:t>He Ārahitanga Pōtitanga Whānui | General Election Guidance | Te Kawa Mataaho Public Service Commission</a:t>
            </a:r>
            <a:r>
              <a:rPr lang="en-NZ" sz="2400" dirty="0">
                <a:latin typeface="Source Sans Pro"/>
                <a:hlinkClick r:id="rId4"/>
              </a:rPr>
              <a:t>.</a:t>
            </a:r>
            <a:endParaRPr lang="en-NZ" sz="2400" dirty="0">
              <a:latin typeface="Source Sans Pro"/>
            </a:endParaRPr>
          </a:p>
          <a:p>
            <a:pPr marL="285750" indent="-285750">
              <a:buFont typeface="Arial" panose="020B0604020202020204" pitchFamily="34" charset="0"/>
              <a:buChar char="•"/>
            </a:pPr>
            <a:endParaRPr lang="en-NZ" sz="2400" dirty="0"/>
          </a:p>
        </p:txBody>
      </p:sp>
    </p:spTree>
    <p:extLst>
      <p:ext uri="{BB962C8B-B14F-4D97-AF65-F5344CB8AC3E}">
        <p14:creationId xmlns:p14="http://schemas.microsoft.com/office/powerpoint/2010/main" val="89616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BA52-F93F-4408-B9B5-17EE2FE09853}"/>
              </a:ext>
            </a:extLst>
          </p:cNvPr>
          <p:cNvSpPr>
            <a:spLocks noGrp="1"/>
          </p:cNvSpPr>
          <p:nvPr>
            <p:ph type="title"/>
          </p:nvPr>
        </p:nvSpPr>
        <p:spPr>
          <a:xfrm>
            <a:off x="838200" y="914016"/>
            <a:ext cx="10515600" cy="558799"/>
          </a:xfrm>
        </p:spPr>
        <p:txBody>
          <a:bodyPr>
            <a:normAutofit fontScale="90000"/>
          </a:bodyPr>
          <a:lstStyle/>
          <a:p>
            <a:r>
              <a:rPr lang="en-NZ"/>
              <a:t>… you will have actively considered conflicts of interest for accepting your appointment</a:t>
            </a:r>
          </a:p>
        </p:txBody>
      </p:sp>
      <p:sp>
        <p:nvSpPr>
          <p:cNvPr id="3" name="Text Placeholder 2">
            <a:extLst>
              <a:ext uri="{FF2B5EF4-FFF2-40B4-BE49-F238E27FC236}">
                <a16:creationId xmlns:a16="http://schemas.microsoft.com/office/drawing/2014/main" id="{124A3ACD-1C77-418B-A093-FEAC7C033765}"/>
              </a:ext>
            </a:extLst>
          </p:cNvPr>
          <p:cNvSpPr>
            <a:spLocks noGrp="1"/>
          </p:cNvSpPr>
          <p:nvPr>
            <p:ph type="body" idx="1"/>
          </p:nvPr>
        </p:nvSpPr>
        <p:spPr>
          <a:xfrm>
            <a:off x="838199" y="1599149"/>
            <a:ext cx="10918372" cy="4636188"/>
          </a:xfrm>
        </p:spPr>
        <p:txBody>
          <a:bodyPr lIns="91440" tIns="45720" rIns="91440" bIns="45720" anchor="t">
            <a:normAutofit/>
          </a:bodyPr>
          <a:lstStyle/>
          <a:p>
            <a:pPr marL="342900" indent="-342900">
              <a:buFont typeface="Arial" panose="020B0604020202020204" pitchFamily="34" charset="0"/>
              <a:buChar char="•"/>
            </a:pPr>
            <a:r>
              <a:rPr lang="en-US" sz="2000" dirty="0">
                <a:latin typeface="Source Sans Pro"/>
              </a:rPr>
              <a:t>Before appointment, a prospective board member must disclose to the Minister the nature and extent of all interests that they have, or are likely to have, in matters relating to the entity.</a:t>
            </a:r>
            <a:endParaRPr lang="en-US" sz="2000" dirty="0"/>
          </a:p>
          <a:p>
            <a:pPr marL="342900" indent="-342900">
              <a:buFont typeface="Arial" panose="020B0604020202020204" pitchFamily="34" charset="0"/>
              <a:buChar char="•"/>
            </a:pPr>
            <a:r>
              <a:rPr lang="en-US" sz="2000" dirty="0">
                <a:latin typeface="Source Sans Pro"/>
              </a:rPr>
              <a:t>The responsible Minister is required to confirm, in the submission to APH, that this disclosure has been made.</a:t>
            </a:r>
            <a:endParaRPr lang="en-US" sz="2000" dirty="0"/>
          </a:p>
          <a:p>
            <a:pPr marL="342900" indent="-342900">
              <a:buFont typeface="Arial" panose="020B0604020202020204" pitchFamily="34" charset="0"/>
              <a:buChar char="•"/>
            </a:pPr>
            <a:r>
              <a:rPr lang="en-US" sz="2000" dirty="0">
                <a:latin typeface="Source Sans Pro"/>
              </a:rPr>
              <a:t>The nature of the interests to be disclosed are specified in legislation (see next slide).</a:t>
            </a:r>
            <a:endParaRPr lang="en-US" sz="2000" dirty="0"/>
          </a:p>
          <a:p>
            <a:pPr algn="l" fontAlgn="base"/>
            <a:r>
              <a:rPr lang="en-NZ" sz="2000" b="0" i="0" dirty="0">
                <a:solidFill>
                  <a:srgbClr val="000000"/>
                </a:solidFill>
                <a:effectLst/>
                <a:latin typeface="Source Sans Pro" panose="020B0503030403020204" pitchFamily="34" charset="0"/>
                <a:ea typeface="Source Sans Pro" panose="020B0503030403020204" pitchFamily="34" charset="0"/>
              </a:rPr>
              <a:t>Note that before appointment as a board member, the person must—</a:t>
            </a:r>
          </a:p>
          <a:p>
            <a:pPr lvl="1" algn="just" fontAlgn="base"/>
            <a:r>
              <a:rPr lang="en-NZ" sz="1800" b="0" i="0" dirty="0">
                <a:solidFill>
                  <a:srgbClr val="000000"/>
                </a:solidFill>
                <a:effectLst/>
                <a:latin typeface="Source Sans Pro" panose="020B0503030403020204" pitchFamily="34" charset="0"/>
                <a:ea typeface="Source Sans Pro" panose="020B0503030403020204" pitchFamily="34" charset="0"/>
              </a:rPr>
              <a:t>(a) consent in writing to being a member; and</a:t>
            </a:r>
          </a:p>
          <a:p>
            <a:pPr lvl="1" algn="just" fontAlgn="base"/>
            <a:r>
              <a:rPr lang="en-NZ" sz="1800" b="0" i="0" dirty="0">
                <a:solidFill>
                  <a:srgbClr val="000000"/>
                </a:solidFill>
                <a:effectLst/>
                <a:latin typeface="Source Sans Pro" panose="020B0503030403020204" pitchFamily="34" charset="0"/>
                <a:ea typeface="Source Sans Pro" panose="020B0503030403020204" pitchFamily="34" charset="0"/>
              </a:rPr>
              <a:t>(b) certify that they are not disqualified from being a member; and</a:t>
            </a:r>
          </a:p>
          <a:p>
            <a:pPr lvl="1" algn="just" fontAlgn="base"/>
            <a:r>
              <a:rPr lang="en-NZ" sz="1800" b="0" i="0" dirty="0">
                <a:solidFill>
                  <a:srgbClr val="000000"/>
                </a:solidFill>
                <a:effectLst/>
                <a:latin typeface="Source Sans Pro"/>
              </a:rPr>
              <a:t>(c) disclose to the responsible Minister the nature and extent (including monetary value, if quantifiable) of all interests</a:t>
            </a:r>
            <a:r>
              <a:rPr lang="en-NZ" sz="1800" dirty="0">
                <a:solidFill>
                  <a:srgbClr val="000000"/>
                </a:solidFill>
                <a:latin typeface="Source Sans Pro"/>
              </a:rPr>
              <a:t>.</a:t>
            </a:r>
            <a:endParaRPr lang="en-NZ" sz="1800" dirty="0"/>
          </a:p>
        </p:txBody>
      </p:sp>
    </p:spTree>
    <p:extLst>
      <p:ext uri="{BB962C8B-B14F-4D97-AF65-F5344CB8AC3E}">
        <p14:creationId xmlns:p14="http://schemas.microsoft.com/office/powerpoint/2010/main" val="396673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D17F-7DC7-42EF-AB99-EE8767D50F5B}"/>
              </a:ext>
            </a:extLst>
          </p:cNvPr>
          <p:cNvSpPr>
            <a:spLocks noGrp="1"/>
          </p:cNvSpPr>
          <p:nvPr>
            <p:ph type="title"/>
          </p:nvPr>
        </p:nvSpPr>
        <p:spPr>
          <a:xfrm>
            <a:off x="831849" y="978671"/>
            <a:ext cx="10515600" cy="558799"/>
          </a:xfrm>
        </p:spPr>
        <p:txBody>
          <a:bodyPr>
            <a:normAutofit fontScale="90000"/>
          </a:bodyPr>
          <a:lstStyle/>
          <a:p>
            <a:r>
              <a:rPr lang="en-NZ"/>
              <a:t>… following your appointment, you should continue to disclose interests …</a:t>
            </a:r>
          </a:p>
        </p:txBody>
      </p:sp>
      <p:sp>
        <p:nvSpPr>
          <p:cNvPr id="3" name="Text Placeholder 2">
            <a:extLst>
              <a:ext uri="{FF2B5EF4-FFF2-40B4-BE49-F238E27FC236}">
                <a16:creationId xmlns:a16="http://schemas.microsoft.com/office/drawing/2014/main" id="{DD0040F8-9C38-4595-A0DE-BCFE307EE203}"/>
              </a:ext>
            </a:extLst>
          </p:cNvPr>
          <p:cNvSpPr>
            <a:spLocks noGrp="1"/>
          </p:cNvSpPr>
          <p:nvPr>
            <p:ph type="body" idx="1"/>
          </p:nvPr>
        </p:nvSpPr>
        <p:spPr>
          <a:xfrm>
            <a:off x="831849" y="1617621"/>
            <a:ext cx="10515600" cy="4626425"/>
          </a:xfrm>
        </p:spPr>
        <p:txBody>
          <a:bodyPr lIns="91440" tIns="45720" rIns="91440" bIns="45720" anchor="t">
            <a:normAutofit/>
          </a:bodyPr>
          <a:lstStyle/>
          <a:p>
            <a:r>
              <a:rPr lang="en-US" sz="2400" dirty="0"/>
              <a:t>Interests must be disclosed if you: </a:t>
            </a:r>
          </a:p>
          <a:p>
            <a:pPr marL="285750" indent="-285750">
              <a:buFont typeface="Arial" panose="020B0604020202020204" pitchFamily="34" charset="0"/>
              <a:buChar char="•"/>
            </a:pPr>
            <a:r>
              <a:rPr lang="en-US" sz="2400" dirty="0"/>
              <a:t>may derive a financial benefit (including remuneration as an employee)</a:t>
            </a:r>
          </a:p>
          <a:p>
            <a:pPr marL="285750" indent="-285750">
              <a:buFont typeface="Arial" panose="020B0604020202020204" pitchFamily="34" charset="0"/>
              <a:buChar char="•"/>
            </a:pPr>
            <a:r>
              <a:rPr lang="en-US" sz="2400" dirty="0"/>
              <a:t>are the spouse, de facto partner, child or parent of a person who may derive a financial benefit</a:t>
            </a:r>
          </a:p>
          <a:p>
            <a:pPr marL="285750" indent="-285750">
              <a:buFont typeface="Arial" panose="020B0604020202020204" pitchFamily="34" charset="0"/>
              <a:buChar char="•"/>
            </a:pPr>
            <a:r>
              <a:rPr lang="en-US" sz="2400" dirty="0"/>
              <a:t>have a financial interest in a person to whom the matter relates</a:t>
            </a:r>
          </a:p>
          <a:p>
            <a:pPr marL="285750" indent="-285750">
              <a:buFont typeface="Arial" panose="020B0604020202020204" pitchFamily="34" charset="0"/>
              <a:buChar char="•"/>
            </a:pPr>
            <a:r>
              <a:rPr lang="en-US" sz="2400" dirty="0"/>
              <a:t>are a partner, director, officer, board member, or trustee of a person who may have a financial interest in a person to whom the matter relates</a:t>
            </a:r>
          </a:p>
          <a:p>
            <a:pPr marL="285750" indent="-285750">
              <a:buFont typeface="Arial" panose="020B0604020202020204" pitchFamily="34" charset="0"/>
              <a:buChar char="•"/>
            </a:pPr>
            <a:r>
              <a:rPr lang="en-US" sz="2400" dirty="0"/>
              <a:t>may be ‘interested’ because of a provision in the entity’s Act</a:t>
            </a:r>
          </a:p>
          <a:p>
            <a:pPr marL="285750" indent="-285750">
              <a:buFont typeface="Arial" panose="020B0604020202020204" pitchFamily="34" charset="0"/>
              <a:buChar char="•"/>
            </a:pPr>
            <a:r>
              <a:rPr lang="en-US" sz="2400" dirty="0">
                <a:latin typeface="Source Sans Pro"/>
              </a:rPr>
              <a:t>are otherwise directly or indirectly interested in the matter (‘interests’ are not only financial).</a:t>
            </a:r>
            <a:endParaRPr lang="en-US" sz="2400" dirty="0"/>
          </a:p>
          <a:p>
            <a:pPr marL="285750" indent="-285750">
              <a:buFont typeface="Arial" panose="020B0604020202020204" pitchFamily="34" charset="0"/>
              <a:buChar char="•"/>
            </a:pPr>
            <a:endParaRPr lang="en-NZ" sz="2400" dirty="0"/>
          </a:p>
        </p:txBody>
      </p:sp>
    </p:spTree>
    <p:extLst>
      <p:ext uri="{BB962C8B-B14F-4D97-AF65-F5344CB8AC3E}">
        <p14:creationId xmlns:p14="http://schemas.microsoft.com/office/powerpoint/2010/main" val="926260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860F-C3F7-4E57-ADF3-80DF616F4DC2}"/>
              </a:ext>
            </a:extLst>
          </p:cNvPr>
          <p:cNvSpPr>
            <a:spLocks noGrp="1"/>
          </p:cNvSpPr>
          <p:nvPr>
            <p:ph type="title"/>
          </p:nvPr>
        </p:nvSpPr>
        <p:spPr>
          <a:xfrm>
            <a:off x="647122" y="904780"/>
            <a:ext cx="10515600" cy="558799"/>
          </a:xfrm>
        </p:spPr>
        <p:txBody>
          <a:bodyPr>
            <a:normAutofit fontScale="90000"/>
          </a:bodyPr>
          <a:lstStyle/>
          <a:p>
            <a:r>
              <a:rPr lang="en-NZ" dirty="0"/>
              <a:t>… and, if practicable, proactively manage any conflicts of interest that arise</a:t>
            </a:r>
          </a:p>
        </p:txBody>
      </p:sp>
      <p:sp>
        <p:nvSpPr>
          <p:cNvPr id="3" name="Text Placeholder 2">
            <a:extLst>
              <a:ext uri="{FF2B5EF4-FFF2-40B4-BE49-F238E27FC236}">
                <a16:creationId xmlns:a16="http://schemas.microsoft.com/office/drawing/2014/main" id="{E4D851F6-C412-49BA-B373-30C794761059}"/>
              </a:ext>
            </a:extLst>
          </p:cNvPr>
          <p:cNvSpPr>
            <a:spLocks noGrp="1"/>
          </p:cNvSpPr>
          <p:nvPr>
            <p:ph type="body" idx="1"/>
          </p:nvPr>
        </p:nvSpPr>
        <p:spPr>
          <a:xfrm>
            <a:off x="744680" y="1691512"/>
            <a:ext cx="10959639" cy="5057631"/>
          </a:xfrm>
        </p:spPr>
        <p:txBody>
          <a:bodyPr lIns="91440" tIns="45720" rIns="91440" bIns="45720" anchor="t">
            <a:normAutofit/>
          </a:bodyPr>
          <a:lstStyle/>
          <a:p>
            <a:pPr>
              <a:lnSpc>
                <a:spcPct val="80000"/>
              </a:lnSpc>
              <a:spcAft>
                <a:spcPts val="600"/>
              </a:spcAft>
            </a:pPr>
            <a:r>
              <a:rPr lang="en-US" sz="2000" dirty="0"/>
              <a:t>A board member of a statutory entity, who has an interest (as defined in legislation): </a:t>
            </a:r>
          </a:p>
          <a:p>
            <a:pPr marL="285750" indent="-285750">
              <a:lnSpc>
                <a:spcPct val="80000"/>
              </a:lnSpc>
              <a:buFont typeface="Arial" panose="020B0604020202020204" pitchFamily="34" charset="0"/>
              <a:buChar char="•"/>
            </a:pPr>
            <a:r>
              <a:rPr lang="en-US" dirty="0">
                <a:latin typeface="Source Sans Pro"/>
              </a:rPr>
              <a:t>must</a:t>
            </a:r>
            <a:r>
              <a:rPr lang="en-US" sz="1800" dirty="0">
                <a:latin typeface="Source Sans Pro"/>
              </a:rPr>
              <a:t> not vote or take part in any discussion or decision of the board relating to the matter or otherwise participate in any activity of the entity that relates to the matter</a:t>
            </a:r>
          </a:p>
          <a:p>
            <a:pPr marL="285750" indent="-285750">
              <a:lnSpc>
                <a:spcPct val="80000"/>
              </a:lnSpc>
              <a:buFont typeface="Arial" panose="020B0604020202020204" pitchFamily="34" charset="0"/>
              <a:buChar char="•"/>
            </a:pPr>
            <a:r>
              <a:rPr lang="en-US" dirty="0">
                <a:latin typeface="Source Sans Pro"/>
              </a:rPr>
              <a:t>must</a:t>
            </a:r>
            <a:r>
              <a:rPr lang="en-US" sz="1800" dirty="0">
                <a:latin typeface="Source Sans Pro"/>
              </a:rPr>
              <a:t> not sign any document relating to the matter</a:t>
            </a:r>
          </a:p>
          <a:p>
            <a:pPr marL="285750" indent="-285750">
              <a:lnSpc>
                <a:spcPct val="80000"/>
              </a:lnSpc>
              <a:buFont typeface="Arial" panose="020B0604020202020204" pitchFamily="34" charset="0"/>
              <a:buChar char="•"/>
            </a:pPr>
            <a:r>
              <a:rPr lang="en-US" dirty="0">
                <a:latin typeface="Source Sans Pro"/>
              </a:rPr>
              <a:t>must</a:t>
            </a:r>
            <a:r>
              <a:rPr lang="en-US" sz="1800" dirty="0">
                <a:latin typeface="Source Sans Pro"/>
              </a:rPr>
              <a:t> be disregarded for the purpose of forming a quorum for any part of a meeting of the board relating to the matter.</a:t>
            </a:r>
          </a:p>
          <a:p>
            <a:pPr marL="171450" indent="-171450">
              <a:lnSpc>
                <a:spcPct val="80000"/>
              </a:lnSpc>
              <a:buFont typeface="Arial" panose="020B0604020202020204" pitchFamily="34" charset="0"/>
              <a:buChar char="•"/>
            </a:pPr>
            <a:endParaRPr lang="en-US" sz="1100" dirty="0"/>
          </a:p>
          <a:p>
            <a:pPr>
              <a:lnSpc>
                <a:spcPct val="80000"/>
              </a:lnSpc>
              <a:tabLst>
                <a:tab pos="0" algn="l"/>
              </a:tabLst>
            </a:pPr>
            <a:r>
              <a:rPr lang="en-US" sz="2000" dirty="0">
                <a:latin typeface="Source Sans Pro"/>
              </a:rPr>
              <a:t>Exceptions to these requirements may be made by the chair if they are satisfied it is in the public interest.</a:t>
            </a:r>
            <a:endParaRPr lang="en-US" sz="2000" dirty="0"/>
          </a:p>
        </p:txBody>
      </p:sp>
    </p:spTree>
    <p:extLst>
      <p:ext uri="{BB962C8B-B14F-4D97-AF65-F5344CB8AC3E}">
        <p14:creationId xmlns:p14="http://schemas.microsoft.com/office/powerpoint/2010/main" val="115343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4D3B1-4A53-2F4B-1223-1A9F37E986A3}"/>
              </a:ext>
            </a:extLst>
          </p:cNvPr>
          <p:cNvSpPr>
            <a:spLocks noGrp="1"/>
          </p:cNvSpPr>
          <p:nvPr>
            <p:ph type="title"/>
          </p:nvPr>
        </p:nvSpPr>
        <p:spPr>
          <a:xfrm>
            <a:off x="753473" y="1080667"/>
            <a:ext cx="10515600" cy="558799"/>
          </a:xfrm>
        </p:spPr>
        <p:txBody>
          <a:bodyPr>
            <a:normAutofit fontScale="90000"/>
          </a:bodyPr>
          <a:lstStyle/>
          <a:p>
            <a:r>
              <a:rPr lang="en-NZ" dirty="0"/>
              <a:t>….. that if you are on a Crown agent board, you are aware of how the Public Service Act 2020 applies to you</a:t>
            </a:r>
          </a:p>
        </p:txBody>
      </p:sp>
      <p:sp>
        <p:nvSpPr>
          <p:cNvPr id="3" name="Text Placeholder 2">
            <a:extLst>
              <a:ext uri="{FF2B5EF4-FFF2-40B4-BE49-F238E27FC236}">
                <a16:creationId xmlns:a16="http://schemas.microsoft.com/office/drawing/2014/main" id="{84BBE7B8-8554-AC7B-A72B-36BDBE29D319}"/>
              </a:ext>
            </a:extLst>
          </p:cNvPr>
          <p:cNvSpPr>
            <a:spLocks noGrp="1"/>
          </p:cNvSpPr>
          <p:nvPr>
            <p:ph type="body" idx="1"/>
          </p:nvPr>
        </p:nvSpPr>
        <p:spPr>
          <a:xfrm>
            <a:off x="753473" y="1928813"/>
            <a:ext cx="9165590" cy="1500187"/>
          </a:xfrm>
        </p:spPr>
        <p:txBody>
          <a:bodyPr>
            <a:noAutofit/>
          </a:bodyPr>
          <a:lstStyle/>
          <a:p>
            <a:pPr marL="342900" indent="-342900">
              <a:spcAft>
                <a:spcPts val="385"/>
              </a:spcAft>
              <a:buFont typeface="Arial" panose="020B0604020202020204" pitchFamily="34" charset="0"/>
              <a:buChar char="•"/>
            </a:pPr>
            <a:r>
              <a:rPr lang="en-US" sz="2000" dirty="0">
                <a:latin typeface="Source Sans Pro" panose="020B0503030403020204" pitchFamily="34" charset="0"/>
                <a:ea typeface="Source Sans Pro" panose="020B0503030403020204" pitchFamily="34" charset="0"/>
              </a:rPr>
              <a:t>Crown agents are made part of the public service in relation to the purpose of the public service, principles, values and spirit of service</a:t>
            </a:r>
          </a:p>
          <a:p>
            <a:pPr marL="342900" indent="-342900">
              <a:spcAft>
                <a:spcPts val="385"/>
              </a:spcAft>
              <a:buFont typeface="Arial" panose="020B0604020202020204" pitchFamily="34" charset="0"/>
              <a:buChar char="•"/>
            </a:pPr>
            <a:r>
              <a:rPr lang="en-US" sz="2000" dirty="0">
                <a:solidFill>
                  <a:prstClr val="black"/>
                </a:solidFill>
              </a:rPr>
              <a:t>Boards of Crown agents are responsible for ensuring that the entities they govern uphold the public service principles when carrying out their functions (</a:t>
            </a:r>
            <a:r>
              <a:rPr lang="en-US" sz="2000" dirty="0">
                <a:solidFill>
                  <a:prstClr val="black"/>
                </a:solidFill>
                <a:hlinkClick r:id="rId2"/>
              </a:rPr>
              <a:t>s12</a:t>
            </a:r>
            <a:r>
              <a:rPr lang="en-US" sz="2000" dirty="0">
                <a:solidFill>
                  <a:prstClr val="black"/>
                </a:solidFill>
              </a:rPr>
              <a:t>)</a:t>
            </a:r>
            <a:endParaRPr lang="en-NZ" sz="2000" dirty="0">
              <a:solidFill>
                <a:prstClr val="black"/>
              </a:solidFill>
              <a:latin typeface="Source Sans Pro" panose="020B0503030403020204" pitchFamily="34" charset="0"/>
              <a:ea typeface="Source Sans Pro" panose="020B0503030403020204" pitchFamily="34" charset="0"/>
            </a:endParaRPr>
          </a:p>
          <a:p>
            <a:pPr marL="342900" indent="-342900">
              <a:spcAft>
                <a:spcPts val="385"/>
              </a:spcAft>
              <a:buFont typeface="Arial" panose="020B0604020202020204" pitchFamily="34" charset="0"/>
              <a:buChar char="•"/>
            </a:pPr>
            <a:r>
              <a:rPr lang="en-US" sz="2000" dirty="0"/>
              <a:t>B</a:t>
            </a:r>
            <a:r>
              <a:rPr lang="en-US" sz="2000" dirty="0">
                <a:latin typeface="Source Sans Pro" panose="020B0503030403020204" pitchFamily="34" charset="0"/>
                <a:ea typeface="Source Sans Pro" panose="020B0503030403020204" pitchFamily="34" charset="0"/>
              </a:rPr>
              <a:t>oards of Crown agents must preserve, protect and nurture the spirit of service to the community that public servants bring to their work (</a:t>
            </a:r>
            <a:r>
              <a:rPr lang="en-US" sz="2000" dirty="0">
                <a:latin typeface="Source Sans Pro" panose="020B0503030403020204" pitchFamily="34" charset="0"/>
                <a:ea typeface="Source Sans Pro" panose="020B0503030403020204" pitchFamily="34" charset="0"/>
                <a:hlinkClick r:id="rId3"/>
              </a:rPr>
              <a:t>s13</a:t>
            </a:r>
            <a:r>
              <a:rPr lang="en-US" sz="2000" dirty="0">
                <a:latin typeface="Source Sans Pro" panose="020B0503030403020204" pitchFamily="34" charset="0"/>
                <a:ea typeface="Source Sans Pro" panose="020B0503030403020204" pitchFamily="34" charset="0"/>
              </a:rPr>
              <a:t>)</a:t>
            </a:r>
            <a:endParaRPr lang="en-US" sz="2000" dirty="0">
              <a:solidFill>
                <a:prstClr val="black"/>
              </a:solidFill>
              <a:latin typeface="Source Sans Pro" panose="020B0503030403020204" pitchFamily="34" charset="0"/>
              <a:ea typeface="Source Sans Pro" panose="020B0503030403020204" pitchFamily="34" charset="0"/>
            </a:endParaRPr>
          </a:p>
          <a:p>
            <a:endParaRPr lang="en-NZ" sz="2000" dirty="0"/>
          </a:p>
        </p:txBody>
      </p:sp>
    </p:spTree>
    <p:extLst>
      <p:ext uri="{BB962C8B-B14F-4D97-AF65-F5344CB8AC3E}">
        <p14:creationId xmlns:p14="http://schemas.microsoft.com/office/powerpoint/2010/main" val="63875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3D1E42E-2D9F-4014-8B41-9E7271C72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303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860F-C3F7-4E57-ADF3-80DF616F4DC2}"/>
              </a:ext>
            </a:extLst>
          </p:cNvPr>
          <p:cNvSpPr>
            <a:spLocks noGrp="1"/>
          </p:cNvSpPr>
          <p:nvPr>
            <p:ph type="title"/>
          </p:nvPr>
        </p:nvSpPr>
        <p:spPr>
          <a:xfrm>
            <a:off x="647122" y="904780"/>
            <a:ext cx="10515600" cy="558799"/>
          </a:xfrm>
        </p:spPr>
        <p:txBody>
          <a:bodyPr>
            <a:normAutofit fontScale="90000"/>
          </a:bodyPr>
          <a:lstStyle/>
          <a:p>
            <a:r>
              <a:rPr lang="en-NZ" dirty="0"/>
              <a:t>… you have thought about how the principles and values affect other types of Crown entity</a:t>
            </a:r>
          </a:p>
        </p:txBody>
      </p:sp>
      <p:sp>
        <p:nvSpPr>
          <p:cNvPr id="4" name="Text Placeholder 2">
            <a:extLst>
              <a:ext uri="{FF2B5EF4-FFF2-40B4-BE49-F238E27FC236}">
                <a16:creationId xmlns:a16="http://schemas.microsoft.com/office/drawing/2014/main" id="{2CC90ACF-3E51-4BAE-A186-CA2B93FF22CB}"/>
              </a:ext>
            </a:extLst>
          </p:cNvPr>
          <p:cNvSpPr txBox="1">
            <a:spLocks/>
          </p:cNvSpPr>
          <p:nvPr/>
        </p:nvSpPr>
        <p:spPr>
          <a:xfrm>
            <a:off x="647122" y="1645921"/>
            <a:ext cx="10467521" cy="4049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85000"/>
                    <a:lumOff val="15000"/>
                  </a:schemeClr>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a:latin typeface="Source Sans Pro"/>
              </a:rPr>
              <a:t>The principles and values make sense for all public sector boards and support the Code of Conduct</a:t>
            </a:r>
            <a:endParaRPr lang="en-US" sz="2000" dirty="0"/>
          </a:p>
          <a:p>
            <a:pPr marL="285750" indent="-285750">
              <a:buFont typeface="Arial" panose="020B0604020202020204" pitchFamily="34" charset="0"/>
              <a:buChar char="•"/>
            </a:pPr>
            <a:r>
              <a:rPr lang="en-US" sz="2000" dirty="0">
                <a:latin typeface="Source Sans Pro"/>
                <a:ea typeface="Source Sans Pro"/>
              </a:rPr>
              <a:t>Crown entities experience a high level of public scrutiny and accountability. A Crown entity board is directly accountable to Parliament, and the Chair may be summoned to answer select committee questions on conduct and performance. The Official Information Act and Public Records Act apply</a:t>
            </a:r>
          </a:p>
          <a:p>
            <a:pPr marL="285750" indent="-285750">
              <a:buFont typeface="Arial" panose="020B0604020202020204" pitchFamily="34" charset="0"/>
              <a:buChar char="•"/>
            </a:pPr>
            <a:r>
              <a:rPr lang="en-US" sz="2000" dirty="0">
                <a:latin typeface="Source Sans Pro"/>
                <a:ea typeface="Source Sans Pro"/>
              </a:rPr>
              <a:t>More generally, Crown entities are often much more in the public eye than a commercial or non-government </a:t>
            </a:r>
            <a:r>
              <a:rPr lang="en-US" sz="2000" dirty="0" err="1">
                <a:latin typeface="Source Sans Pro"/>
                <a:ea typeface="Source Sans Pro"/>
              </a:rPr>
              <a:t>organisation</a:t>
            </a:r>
            <a:r>
              <a:rPr lang="en-US" sz="2000" dirty="0">
                <a:latin typeface="Source Sans Pro"/>
                <a:ea typeface="Source Sans Pro"/>
              </a:rPr>
              <a:t>, often with strong media interest</a:t>
            </a:r>
          </a:p>
          <a:p>
            <a:pPr marL="285750" indent="-285750">
              <a:buFont typeface="Arial" panose="020B0604020202020204" pitchFamily="34" charset="0"/>
              <a:buChar char="•"/>
            </a:pPr>
            <a:r>
              <a:rPr lang="en-US" sz="2000" dirty="0">
                <a:latin typeface="Source Sans Pro"/>
                <a:ea typeface="Source Sans Pro"/>
              </a:rPr>
              <a:t>The Crown </a:t>
            </a:r>
            <a:r>
              <a:rPr lang="en-US" sz="2000" dirty="0">
                <a:latin typeface="Source Sans Pro"/>
              </a:rPr>
              <a:t>Entities</a:t>
            </a:r>
            <a:r>
              <a:rPr lang="en-US" sz="2000" dirty="0">
                <a:latin typeface="Source Sans Pro"/>
                <a:ea typeface="Source Sans Pro"/>
              </a:rPr>
              <a:t> Act sets out specific requirements of boards and directors on issues such as conduct and integrity that go beyond those required of commercial or NGO boards</a:t>
            </a:r>
          </a:p>
          <a:p>
            <a:pPr marL="285750" indent="-285750">
              <a:buFont typeface="Arial" panose="020B0604020202020204" pitchFamily="34" charset="0"/>
              <a:buChar char="•"/>
            </a:pPr>
            <a:r>
              <a:rPr lang="en-AU" sz="2000" dirty="0">
                <a:latin typeface="Source Sans Pro"/>
              </a:rPr>
              <a:t>Ministers expect their </a:t>
            </a:r>
            <a:r>
              <a:rPr lang="en-US" sz="2000" dirty="0">
                <a:latin typeface="Source Sans Pro"/>
              </a:rPr>
              <a:t>Crown entity to behave prudently and sensitively, and in keeping with public sector values</a:t>
            </a:r>
            <a:endParaRPr lang="en-US" sz="2000" dirty="0"/>
          </a:p>
        </p:txBody>
      </p:sp>
    </p:spTree>
    <p:extLst>
      <p:ext uri="{BB962C8B-B14F-4D97-AF65-F5344CB8AC3E}">
        <p14:creationId xmlns:p14="http://schemas.microsoft.com/office/powerpoint/2010/main" val="181328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7011-7B19-0E20-1EB0-C06301F273FC}"/>
              </a:ext>
            </a:extLst>
          </p:cNvPr>
          <p:cNvSpPr>
            <a:spLocks noGrp="1"/>
          </p:cNvSpPr>
          <p:nvPr>
            <p:ph type="title"/>
          </p:nvPr>
        </p:nvSpPr>
        <p:spPr>
          <a:xfrm>
            <a:off x="838200" y="944155"/>
            <a:ext cx="10515600" cy="558799"/>
          </a:xfrm>
        </p:spPr>
        <p:txBody>
          <a:bodyPr>
            <a:normAutofit fontScale="90000"/>
          </a:bodyPr>
          <a:lstStyle/>
          <a:p>
            <a:r>
              <a:rPr lang="en-NZ" dirty="0"/>
              <a:t>….. you understand that political neutrality matters</a:t>
            </a:r>
          </a:p>
        </p:txBody>
      </p:sp>
      <p:sp>
        <p:nvSpPr>
          <p:cNvPr id="3" name="Text Placeholder 2">
            <a:extLst>
              <a:ext uri="{FF2B5EF4-FFF2-40B4-BE49-F238E27FC236}">
                <a16:creationId xmlns:a16="http://schemas.microsoft.com/office/drawing/2014/main" id="{91203342-B99F-D7E4-6002-99FD9605F470}"/>
              </a:ext>
            </a:extLst>
          </p:cNvPr>
          <p:cNvSpPr>
            <a:spLocks noGrp="1"/>
          </p:cNvSpPr>
          <p:nvPr>
            <p:ph type="body" idx="1"/>
          </p:nvPr>
        </p:nvSpPr>
        <p:spPr>
          <a:xfrm>
            <a:off x="901517" y="1988395"/>
            <a:ext cx="10515599" cy="3071284"/>
          </a:xfrm>
        </p:spPr>
        <p:txBody>
          <a:bodyPr>
            <a:noAutofit/>
          </a:bodyPr>
          <a:lstStyle/>
          <a:p>
            <a:r>
              <a:rPr lang="en-US" sz="2000" dirty="0"/>
              <a:t>As an apolitical Public Service, our reputation stands and falls on being trustworthy, transparent and impartial. It is vital public servants adhere to the expectations placed on them and maintain the trust and confidence of New Zealanders</a:t>
            </a:r>
          </a:p>
          <a:p>
            <a:r>
              <a:rPr lang="en-US" sz="2000" dirty="0"/>
              <a:t>Trust is important. It provides legitimacy for the Public Service to act, to serve communities and improve the lives of New Zealanders. </a:t>
            </a:r>
          </a:p>
          <a:p>
            <a:r>
              <a:rPr lang="en-US" sz="2000" dirty="0"/>
              <a:t>The New Zealand Public Service enjoys high levels of public trust and confidence, and is focused on delivering better services and outcomes for New Zealanders. </a:t>
            </a:r>
            <a:endParaRPr lang="en-US" sz="2000" dirty="0">
              <a:solidFill>
                <a:srgbClr val="222222"/>
              </a:solidFill>
            </a:endParaRPr>
          </a:p>
          <a:p>
            <a:r>
              <a:rPr lang="en-US" sz="2000" dirty="0">
                <a:solidFill>
                  <a:srgbClr val="222222"/>
                </a:solidFill>
              </a:rPr>
              <a:t>There can also be greater scrutiny of the actions of the Public Service during an election year, and it is important that we maintain our high standards of integrity and conduct and the political neutrality of our agencies.</a:t>
            </a:r>
            <a:endParaRPr lang="en-NZ" sz="2000" dirty="0"/>
          </a:p>
          <a:p>
            <a:endParaRPr lang="en-NZ" sz="2000" dirty="0"/>
          </a:p>
        </p:txBody>
      </p:sp>
    </p:spTree>
    <p:extLst>
      <p:ext uri="{BB962C8B-B14F-4D97-AF65-F5344CB8AC3E}">
        <p14:creationId xmlns:p14="http://schemas.microsoft.com/office/powerpoint/2010/main" val="246325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0841-27AD-41BA-89EC-A9F2642B46E0}"/>
              </a:ext>
            </a:extLst>
          </p:cNvPr>
          <p:cNvSpPr>
            <a:spLocks noGrp="1"/>
          </p:cNvSpPr>
          <p:nvPr>
            <p:ph type="title"/>
          </p:nvPr>
        </p:nvSpPr>
        <p:spPr>
          <a:xfrm>
            <a:off x="702541" y="1073146"/>
            <a:ext cx="10515600" cy="558799"/>
          </a:xfrm>
        </p:spPr>
        <p:txBody>
          <a:bodyPr>
            <a:normAutofit fontScale="90000"/>
          </a:bodyPr>
          <a:lstStyle/>
          <a:p>
            <a:r>
              <a:rPr lang="en-NZ"/>
              <a:t>… and having high standards of conduct for board members and for employees</a:t>
            </a:r>
          </a:p>
        </p:txBody>
      </p:sp>
      <p:sp>
        <p:nvSpPr>
          <p:cNvPr id="3" name="Text Placeholder 2">
            <a:extLst>
              <a:ext uri="{FF2B5EF4-FFF2-40B4-BE49-F238E27FC236}">
                <a16:creationId xmlns:a16="http://schemas.microsoft.com/office/drawing/2014/main" id="{45234E45-1E70-4A4B-BA34-5E6FCEB7E44A}"/>
              </a:ext>
            </a:extLst>
          </p:cNvPr>
          <p:cNvSpPr>
            <a:spLocks noGrp="1"/>
          </p:cNvSpPr>
          <p:nvPr>
            <p:ph type="body" idx="1"/>
          </p:nvPr>
        </p:nvSpPr>
        <p:spPr>
          <a:xfrm>
            <a:off x="702541" y="2157948"/>
            <a:ext cx="10922635" cy="2772554"/>
          </a:xfrm>
        </p:spPr>
        <p:txBody>
          <a:bodyPr lIns="91440" tIns="45720" rIns="91440" bIns="45720" anchor="t">
            <a:normAutofit/>
          </a:bodyPr>
          <a:lstStyle/>
          <a:p>
            <a:pPr marL="285750" indent="-285750">
              <a:buFont typeface="Arial" panose="020B0604020202020204" pitchFamily="34" charset="0"/>
              <a:buChar char="•"/>
            </a:pPr>
            <a:r>
              <a:rPr lang="en-US" sz="2000" dirty="0"/>
              <a:t>The Commissioner has issued a </a:t>
            </a:r>
            <a:r>
              <a:rPr lang="en-US" sz="2000" dirty="0">
                <a:hlinkClick r:id="rId3"/>
              </a:rPr>
              <a:t>Code of Conduct for Crown Entity Board Members</a:t>
            </a:r>
            <a:endParaRPr lang="en-US" sz="2000" dirty="0"/>
          </a:p>
          <a:p>
            <a:pPr marL="285750" indent="-285750">
              <a:buFont typeface="Arial" panose="020B0604020202020204" pitchFamily="34" charset="0"/>
              <a:buChar char="•"/>
            </a:pPr>
            <a:r>
              <a:rPr lang="en-US" sz="2000" dirty="0">
                <a:latin typeface="Source Sans Pro"/>
              </a:rPr>
              <a:t>New board members should become familiar with their board’s policy manual or charter; in particular, its standards of integrity and conduct setting out explicit expectations in relation to potential probity issues.</a:t>
            </a:r>
            <a:endParaRPr lang="en-US" sz="2000" dirty="0"/>
          </a:p>
          <a:p>
            <a:pPr marL="285750" indent="-285750">
              <a:buFont typeface="Arial" panose="020B0604020202020204" pitchFamily="34" charset="0"/>
              <a:buChar char="•"/>
            </a:pPr>
            <a:r>
              <a:rPr lang="en-US" sz="2000" dirty="0">
                <a:latin typeface="Source Sans Pro"/>
                <a:ea typeface="Source Sans Pro"/>
              </a:rPr>
              <a:t>Boards should satisfy themselves that their entity’s own code of conduct and practices reflect the principles of the </a:t>
            </a:r>
            <a:r>
              <a:rPr lang="en-US" sz="2000" dirty="0">
                <a:latin typeface="Source Sans Pro"/>
                <a:ea typeface="Source Sans Pro"/>
                <a:hlinkClick r:id="rId4"/>
              </a:rPr>
              <a:t>Standards of Integrity &amp; Conduct for the State Services</a:t>
            </a:r>
            <a:r>
              <a:rPr lang="en-US" sz="2000" dirty="0">
                <a:latin typeface="Source Sans Pro"/>
                <a:ea typeface="Source Sans Pro"/>
              </a:rPr>
              <a:t> and related expectations (for example, on offers of gifts &amp; hospitality), and should endorse their adoption for all entity employees.</a:t>
            </a:r>
            <a:endParaRPr lang="en-US" sz="2000" dirty="0">
              <a:ea typeface="Source Sans Pro"/>
            </a:endParaRPr>
          </a:p>
          <a:p>
            <a:pPr marL="285750" indent="-285750">
              <a:buFont typeface="Arial" panose="020B0604020202020204" pitchFamily="34" charset="0"/>
              <a:buChar char="•"/>
            </a:pPr>
            <a:endParaRPr lang="en-NZ" sz="2000" dirty="0"/>
          </a:p>
        </p:txBody>
      </p:sp>
    </p:spTree>
    <p:extLst>
      <p:ext uri="{BB962C8B-B14F-4D97-AF65-F5344CB8AC3E}">
        <p14:creationId xmlns:p14="http://schemas.microsoft.com/office/powerpoint/2010/main" val="4062796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28f2803-99d4-4f13-820e-7b15efeeb991">
      <Terms xmlns="http://schemas.microsoft.com/office/infopath/2007/PartnerControls"/>
    </lcf76f155ced4ddcb4097134ff3c332f>
    <TaxCatchAll xmlns="12165527-d881-4234-97f9-ee139a3f0c31" xsi:nil="true"/>
    <_dlc_DocId xmlns="12165527-d881-4234-97f9-ee139a3f0c31">TKMNZ-320376015-697536</_dlc_DocId>
    <_dlc_DocIdUrl xmlns="12165527-d881-4234-97f9-ee139a3f0c31">
      <Url>https://sscnz.sharepoint.com/sites/sscdms/70757/_layouts/15/DocIdRedir.aspx?ID=TKMNZ-320376015-697536</Url>
      <Description>TKMNZ-320376015-697536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59EAF5B95240F459FD0CBA9EF1021FD" ma:contentTypeVersion="544" ma:contentTypeDescription="Create a new document." ma:contentTypeScope="" ma:versionID="2f2d398780f950d9ff1764908c3b70ce">
  <xsd:schema xmlns:xsd="http://www.w3.org/2001/XMLSchema" xmlns:xs="http://www.w3.org/2001/XMLSchema" xmlns:p="http://schemas.microsoft.com/office/2006/metadata/properties" xmlns:ns2="b28f2803-99d4-4f13-820e-7b15efeeb991" xmlns:ns3="12165527-d881-4234-97f9-ee139a3f0c31" targetNamespace="http://schemas.microsoft.com/office/2006/metadata/properties" ma:root="true" ma:fieldsID="41ef13195d7dde58a8b3ec5c0c4a0d84" ns2:_="" ns3:_="">
    <xsd:import namespace="b28f2803-99d4-4f13-820e-7b15efeeb991"/>
    <xsd:import namespace="12165527-d881-4234-97f9-ee139a3f0c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3:_dlc_DocId" minOccurs="0"/>
                <xsd:element ref="ns3:_dlc_DocIdUrl" minOccurs="0"/>
                <xsd:element ref="ns3:_dlc_DocIdPersistId"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f2803-99d4-4f13-820e-7b15efeeb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MediaServiceLocation" ma:index="24"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38d99aa-dc1b-4568-bbf8-76f48c855b0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2165527-d881-4234-97f9-ee139a3f0c3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TaxCatchAll" ma:index="27" nillable="true" ma:displayName="Taxonomy Catch All Column" ma:hidden="true" ma:list="{5e89c457-9277-480b-894a-54e1ac89e124}" ma:internalName="TaxCatchAll" ma:showField="CatchAllData" ma:web="12165527-d881-4234-97f9-ee139a3f0c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2"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D4F9F-939B-4F7E-837C-F4CF1D179076}">
  <ds:schemaRefs>
    <ds:schemaRef ds:uri="http://schemas.microsoft.com/sharepoint/events"/>
  </ds:schemaRefs>
</ds:datastoreItem>
</file>

<file path=customXml/itemProps2.xml><?xml version="1.0" encoding="utf-8"?>
<ds:datastoreItem xmlns:ds="http://schemas.openxmlformats.org/officeDocument/2006/customXml" ds:itemID="{1277B959-1116-4AFB-9FA0-E19731B71333}">
  <ds:schemaRefs>
    <ds:schemaRef ds:uri="http://schemas.microsoft.com/sharepoint/v3/contenttype/forms"/>
  </ds:schemaRefs>
</ds:datastoreItem>
</file>

<file path=customXml/itemProps3.xml><?xml version="1.0" encoding="utf-8"?>
<ds:datastoreItem xmlns:ds="http://schemas.openxmlformats.org/officeDocument/2006/customXml" ds:itemID="{7CFDCB3B-4485-467A-8220-5AF87671DF53}">
  <ds:schemaRefs>
    <ds:schemaRef ds:uri="b28f2803-99d4-4f13-820e-7b15efeeb991"/>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12165527-d881-4234-97f9-ee139a3f0c31"/>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9323614D-2680-45B0-A9E5-DFF5C3744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8f2803-99d4-4f13-820e-7b15efeeb991"/>
    <ds:schemaRef ds:uri="12165527-d881-4234-97f9-ee139a3f0c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TotalTime>
  <Words>2781</Words>
  <Application>Microsoft Office PowerPoint</Application>
  <PresentationFormat>Widescreen</PresentationFormat>
  <Paragraphs>121</Paragraphs>
  <Slides>11</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Source Sans Pro</vt:lpstr>
      <vt:lpstr>Office Theme</vt:lpstr>
      <vt:lpstr>Preserving the integrity of public service principles and value means ….</vt:lpstr>
      <vt:lpstr>… you will have actively considered conflicts of interest for accepting your appointment</vt:lpstr>
      <vt:lpstr>… following your appointment, you should continue to disclose interests …</vt:lpstr>
      <vt:lpstr>… and, if practicable, proactively manage any conflicts of interest that arise</vt:lpstr>
      <vt:lpstr>….. that if you are on a Crown agent board, you are aware of how the Public Service Act 2020 applies to you</vt:lpstr>
      <vt:lpstr>PowerPoint Presentation</vt:lpstr>
      <vt:lpstr>… you have thought about how the principles and values affect other types of Crown entity</vt:lpstr>
      <vt:lpstr>….. you understand that political neutrality matters</vt:lpstr>
      <vt:lpstr>… and having high standards of conduct for board members and for employees</vt:lpstr>
      <vt:lpstr> …. You have read and understood the Code of Conduct for Crown Entity Board Members and relevant Model Standards</vt:lpstr>
      <vt:lpstr>…… you are aware that during an election year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Bird</dc:creator>
  <cp:lastModifiedBy>Hugh Lawrence</cp:lastModifiedBy>
  <cp:revision>1</cp:revision>
  <dcterms:created xsi:type="dcterms:W3CDTF">2022-10-03T02:09:53Z</dcterms:created>
  <dcterms:modified xsi:type="dcterms:W3CDTF">2023-03-09T20:08:45Z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0x010100459EAF5B95240F459FD0CBA9EF1021FD</vt:lpwstr>
  </property>
  <property fmtid="{D5CDD505-2E9C-101B-9397-08002B2CF9AE}" pid="3" name="MediaServiceImageTags">
    <vt:lpwstr/>
  </property>
  <property fmtid="{D5CDD505-2E9C-101B-9397-08002B2CF9AE}" pid="4" name="_dlc_DocIdItemGuid">
    <vt:lpwstr>4ce2ef65-3439-4d1e-ad00-a4e167ee9f8f</vt:lpwstr>
  </property>
</Properties>
</file>