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9"/>
  </p:notesMasterIdLst>
  <p:sldIdLst>
    <p:sldId id="323" r:id="rId6"/>
    <p:sldId id="322" r:id="rId7"/>
    <p:sldId id="32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1" d="100"/>
          <a:sy n="71" d="100"/>
        </p:scale>
        <p:origin x="8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3EDEF-6A7C-46C4-9681-A9300A99B55E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E99F4-BB42-41FD-9984-01AC1F907F45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93793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66993-375F-48B6-8DD0-BAB5B05FD4A7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03206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9A24-A689-E229-D19E-D4E630975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D8DC65-CE24-1237-DB9A-4C1F8E99C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12031-22CB-B5D7-F691-551F501FB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E10CF-7B62-F68B-8885-55435A52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5B57E2-0B10-28C8-3163-E3107769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76289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C2721-42B4-606D-75D2-22DE93B9D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42F81B-28A3-D110-1261-BB9E9F578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53543-FEEF-5D23-D5B3-39C9F2912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0019F-182F-7C35-216F-949E34A46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764B4-ADB5-A145-13C0-847336CD2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7035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55448B-2A2A-731F-5D98-5365012324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23454-614A-5903-231F-E9956E46D0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4A237-1927-DE78-9D69-32A030FCA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09272-B4DD-417A-AC3D-A10F65232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4BA7A-06C6-2B3B-9F6F-07019B1EC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105269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vider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ackground pattern, logo, company name&#10;&#10;Description automatically generated">
            <a:extLst>
              <a:ext uri="{FF2B5EF4-FFF2-40B4-BE49-F238E27FC236}">
                <a16:creationId xmlns:a16="http://schemas.microsoft.com/office/drawing/2014/main" id="{D8EE877A-59D4-440F-8BC7-2D5CB07F1D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686E6B6-5055-4A6C-A8A5-5CC07E5C71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429000"/>
            <a:ext cx="10515600" cy="593515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/>
              <a:t>Slide/divider title</a:t>
            </a:r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1469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FE997-4C30-4816-8D4E-807F9ED604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468198"/>
            <a:ext cx="10515600" cy="558799"/>
          </a:xfrm>
          <a:prstGeom prst="rect">
            <a:avLst/>
          </a:prstGeom>
        </p:spPr>
        <p:txBody>
          <a:bodyPr anchor="b"/>
          <a:lstStyle>
            <a:lvl1pPr>
              <a:defRPr sz="3600" b="0">
                <a:solidFill>
                  <a:srgbClr val="3A4A5A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en-US"/>
              <a:t>Header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A413A-3C45-44C2-8CE1-8E41035A7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467367"/>
            <a:ext cx="320675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E9ECFB-5815-4AA8-81CF-29F5B2E549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34050"/>
            <a:ext cx="12192000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80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DAAFE-FEA8-1411-3B07-2AE472C88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3ECE5-FF3F-FE06-0945-BE9027304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6CCFD-CA69-A7C0-91E9-340791264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421AD-93FF-A734-FAE4-E89F58D3A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81CD1-6A20-67DC-CFE9-9C56536E0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435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93B2A-2848-1B3F-C560-426B667CE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5BDC10-C401-1281-E7BC-B1C95E2CA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6A569-1D65-D0A6-9729-D6370161C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DE87D-6855-4D10-1ACA-19722C7C8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E64DA-CBD4-0886-0EE8-17AAEC5C9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65475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D27FE-8069-0683-7B90-0D93D1A16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FD111-46C5-6D6A-1A01-87579F681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C1677-964D-17DA-DF5B-1BB837918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335459-BD23-51FF-6A56-5F51CA94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F03DF-C9BF-01DD-AB5C-DD78F087D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7D8DA8-7B45-838D-953A-E290985E8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344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3C96B-F715-1607-923F-2502444D5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0733A-6390-ABEB-10D2-741CA9267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EFA9ED-C697-B5FA-78D1-818C4B999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CA9066-0EF3-D46E-F508-79A235665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6E355E-D403-A22D-3265-92BA3D6B24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E50A17-5D0F-5CF0-39CD-A7A7BEE0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68B1BC-1903-E601-2ABF-E64231977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A3253B-7D33-AC62-CA04-347918E49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9306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A4CD2-7C76-9CED-DDE6-F190CB8EA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1FAF93-656D-2306-8F88-F15316E6A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65AAA0-1703-A912-E498-3C9983908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491CD8-5369-CC53-4965-5BF84325D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7872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C01C03-A272-E8BE-0B4D-848E3C7D8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A1594E-47F9-6E56-0E25-E3C1B8E6A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69C33A-A42A-C64E-A86E-466CB5FCB1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5361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9C081-F1AA-A90B-EB7F-D28D8662B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6D60C-B7E8-62F7-68AF-5DA87DC1E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1C25A2-6D73-07AF-5359-A4D21F228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F9FCFE-2E16-005D-02FC-9F2D04587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65B169-75D0-8530-C5F5-671E46FC8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18DBE-30C2-D4CD-3A9A-1067B8A0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361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D125F-E655-DCB1-1FE2-D7E466808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7B1A66-6D20-EEEA-B68E-ADFBB0179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D02EAF-D989-39C0-EA43-0732446F6D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01CED-E1E8-6DFC-E745-1BF239272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F08F0-0296-AB3A-18DF-C6E924E84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BD50E-5B30-DB0A-3361-51EDB89AC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3450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898FA4-715C-7AD2-A9F9-CF631C295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FF264-57D7-3C34-FFC7-45DA75D8A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EC303-948E-9C1B-35BF-2B652048E0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6C362-CCE6-491D-BDA4-98AB72C405B5}" type="datetimeFigureOut">
              <a:rPr lang="en-NZ" smtClean="0"/>
              <a:t>3/10/2022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0EB7C-4695-1AD4-ED48-3E9020DC4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709376-1ED4-1E3F-6424-666DC08CC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CBCE2-89BD-4B3E-AF06-0A8A68D0EBDA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3864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ublicservice.govt.nz/our-work/crown-entities/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t.nz/publications/guidance/planning/cea-spe" TargetMode="External"/><Relationship Id="rId2" Type="http://schemas.openxmlformats.org/officeDocument/2006/relationships/hyperlink" Target="http://www.treasury.govt.nz/publications/guidance/planning/performanceexpectations-achieved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treasury.govt.nz/publications/guide/preparing-annual-report-crown-entities" TargetMode="External"/><Relationship Id="rId5" Type="http://schemas.openxmlformats.org/officeDocument/2006/relationships/hyperlink" Target="https://www.treasury.govt.nz/sites/default/files/2015-12/cea-soi.pdf" TargetMode="External"/><Relationship Id="rId4" Type="http://schemas.openxmlformats.org/officeDocument/2006/relationships/hyperlink" Target="http://www.treasury.govt.nz/publications/guidance/strateg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02401-7DEE-4E27-93EB-7D1C030F7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NZ"/>
              <a:t>Additional resources</a:t>
            </a:r>
          </a:p>
        </p:txBody>
      </p:sp>
    </p:spTree>
    <p:extLst>
      <p:ext uri="{BB962C8B-B14F-4D97-AF65-F5344CB8AC3E}">
        <p14:creationId xmlns:p14="http://schemas.microsoft.com/office/powerpoint/2010/main" val="1336036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E7ADB-7CB9-4197-90B6-56F89D100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959" y="701580"/>
            <a:ext cx="10515600" cy="558799"/>
          </a:xfrm>
        </p:spPr>
        <p:txBody>
          <a:bodyPr>
            <a:normAutofit fontScale="90000"/>
          </a:bodyPr>
          <a:lstStyle/>
          <a:p>
            <a:r>
              <a:rPr lang="en-NZ"/>
              <a:t>Te Kawa </a:t>
            </a:r>
            <a:r>
              <a:rPr lang="en-NZ" err="1"/>
              <a:t>Mataaho</a:t>
            </a:r>
            <a:r>
              <a:rPr lang="en-NZ"/>
              <a:t> Public Service Commission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C4B2F-CDA8-43FB-9B7C-CB4A1B1463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7958" y="1691513"/>
            <a:ext cx="11142689" cy="485720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General guidance and Information for Crown Entities: </a:t>
            </a:r>
            <a:r>
              <a:rPr lang="en-NZ" sz="2000" dirty="0">
                <a:hlinkClick r:id="rId2"/>
              </a:rPr>
              <a:t>Crown entities guidance | </a:t>
            </a:r>
            <a:r>
              <a:rPr lang="en-NZ" sz="2000" dirty="0" err="1">
                <a:hlinkClick r:id="rId2"/>
              </a:rPr>
              <a:t>Te</a:t>
            </a:r>
            <a:r>
              <a:rPr lang="en-NZ" sz="2000" dirty="0">
                <a:hlinkClick r:id="rId2"/>
              </a:rPr>
              <a:t> Kawa </a:t>
            </a:r>
            <a:r>
              <a:rPr lang="en-NZ" sz="2000" dirty="0" err="1">
                <a:hlinkClick r:id="rId2"/>
              </a:rPr>
              <a:t>Mataaho</a:t>
            </a:r>
            <a:r>
              <a:rPr lang="en-NZ" sz="2000" dirty="0">
                <a:hlinkClick r:id="rId2"/>
              </a:rPr>
              <a:t> Public Service Commission</a:t>
            </a:r>
            <a:endParaRPr lang="en-NZ" sz="2000" dirty="0"/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This includes links to specific reports and guidance as they are made available, e.g.: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Board Appointment and Induction Guidelines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Enduring Letter </a:t>
            </a:r>
            <a:r>
              <a:rPr lang="en-US" dirty="0"/>
              <a:t>of Expectations </a:t>
            </a:r>
            <a:r>
              <a:rPr lang="en-US" sz="2000" dirty="0"/>
              <a:t>to the Boards of Statutory Crown Entities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Directions Supporting a Whole of Government Approach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Preparation of Governance Manuals</a:t>
            </a: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000" dirty="0"/>
              <a:t>Officials and Select Committees - Guidelines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38211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D6E51-63CD-41E6-B51B-A14B0F287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0250" y="766234"/>
            <a:ext cx="10515600" cy="558799"/>
          </a:xfrm>
        </p:spPr>
        <p:txBody>
          <a:bodyPr>
            <a:normAutofit fontScale="90000"/>
          </a:bodyPr>
          <a:lstStyle/>
          <a:p>
            <a:r>
              <a:rPr lang="en-NZ"/>
              <a:t>The Treasury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8170BF-AB01-401F-A9E7-B36F59377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0250" y="1497549"/>
            <a:ext cx="11210738" cy="5131851"/>
          </a:xfrm>
        </p:spPr>
        <p:txBody>
          <a:bodyPr lIns="91440" tIns="45720" rIns="91440" bIns="45720" anchor="t">
            <a:normAutofit/>
          </a:bodyPr>
          <a:lstStyle/>
          <a:p>
            <a:r>
              <a:rPr lang="en-NZ" sz="2400" dirty="0">
                <a:latin typeface="Source Sans Pro"/>
                <a:ea typeface="Source Sans Pro"/>
              </a:rPr>
              <a:t>Guidance on developing strategy and annual performance expectations:</a:t>
            </a:r>
          </a:p>
          <a:p>
            <a:pPr lvl="1">
              <a:lnSpc>
                <a:spcPct val="90000"/>
              </a:lnSpc>
            </a:pPr>
            <a:r>
              <a:rPr lang="en-NZ" sz="2400" dirty="0"/>
              <a:t>Performance Expectations – "What's Intended to Be Achieved" - </a:t>
            </a:r>
            <a:r>
              <a:rPr lang="en-NZ" sz="2400" u="sng" dirty="0">
                <a:hlinkClick r:id="rId2"/>
              </a:rPr>
              <a:t>www.treasury.govt.nz/publications/guidance/planning/performanceexpectations-achieved</a:t>
            </a:r>
            <a:endParaRPr lang="en-NZ" sz="2400" dirty="0"/>
          </a:p>
          <a:p>
            <a:pPr lvl="1">
              <a:lnSpc>
                <a:spcPct val="90000"/>
              </a:lnSpc>
            </a:pPr>
            <a:r>
              <a:rPr lang="en-NZ" sz="2400" dirty="0"/>
              <a:t>CEA: Statement of Performance Expectations (SPE) </a:t>
            </a:r>
            <a:r>
              <a:rPr lang="en-NZ" sz="2400" u="sng" dirty="0">
                <a:hlinkClick r:id="rId3"/>
              </a:rPr>
              <a:t>http://www.treasury.govt.nz/publications/guidance/planning/cea-spe</a:t>
            </a:r>
            <a:r>
              <a:rPr lang="en-NZ" sz="2400" dirty="0"/>
              <a:t> </a:t>
            </a:r>
            <a:endParaRPr lang="en-NZ" sz="2400" dirty="0">
              <a:cs typeface="Calibri"/>
            </a:endParaRPr>
          </a:p>
          <a:p>
            <a:pPr lvl="0"/>
            <a:r>
              <a:rPr lang="en-NZ" sz="2400" dirty="0">
                <a:latin typeface="Source Sans Pro"/>
                <a:ea typeface="Source Sans Pro"/>
              </a:rPr>
              <a:t>Other information on SOI content and timetables is available here:  </a:t>
            </a:r>
            <a:r>
              <a:rPr lang="en-NZ" sz="2400" u="sng" dirty="0">
                <a:latin typeface="Source Sans Pro"/>
                <a:ea typeface="Source Sans Pro"/>
                <a:hlinkClick r:id="rId4"/>
              </a:rPr>
              <a:t>www.treasury.govt.nz/publications/guidance/strategy</a:t>
            </a:r>
            <a:endParaRPr lang="en-NZ" sz="2400" u="sng" dirty="0">
              <a:latin typeface="Source Sans Pro"/>
              <a:ea typeface="Source Sans Pro"/>
            </a:endParaRPr>
          </a:p>
          <a:p>
            <a:pPr marL="800100" lvl="1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en-US" sz="2400" dirty="0">
                <a:hlinkClick r:id="rId5"/>
              </a:rPr>
              <a:t>Preparing the Statement of Intent</a:t>
            </a:r>
            <a:endParaRPr lang="en-US" sz="2400" dirty="0">
              <a:cs typeface="Calibri"/>
              <a:hlinkClick r:id="rId5"/>
            </a:endParaRPr>
          </a:p>
          <a:p>
            <a:pPr marL="800100" lvl="1" indent="-342900">
              <a:buFont typeface="Wingdings" panose="05000000000000000000" pitchFamily="2" charset="2"/>
              <a:buChar char="q"/>
            </a:pPr>
            <a:r>
              <a:rPr lang="en-US" sz="2400" dirty="0">
                <a:hlinkClick r:id="rId6"/>
              </a:rPr>
              <a:t>Preparing the Annual Repor</a:t>
            </a:r>
            <a:r>
              <a:rPr lang="en-US" sz="2400" dirty="0"/>
              <a:t>t </a:t>
            </a:r>
            <a:endParaRPr lang="en-US" sz="2400" dirty="0">
              <a:cs typeface="Calibri"/>
            </a:endParaRPr>
          </a:p>
          <a:p>
            <a:pPr lvl="0"/>
            <a:endParaRPr lang="en-NZ" sz="24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>
              <a:solidFill>
                <a:srgbClr val="FF9900"/>
              </a:solidFill>
            </a:endParaRPr>
          </a:p>
          <a:p>
            <a:endParaRPr lang="en-NZ" sz="2400" dirty="0"/>
          </a:p>
        </p:txBody>
      </p:sp>
    </p:spTree>
    <p:extLst>
      <p:ext uri="{BB962C8B-B14F-4D97-AF65-F5344CB8AC3E}">
        <p14:creationId xmlns:p14="http://schemas.microsoft.com/office/powerpoint/2010/main" val="41188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9EAF5B95240F459FD0CBA9EF1021FD" ma:contentTypeVersion="544" ma:contentTypeDescription="Create a new document." ma:contentTypeScope="" ma:versionID="2f2d398780f950d9ff1764908c3b70ce">
  <xsd:schema xmlns:xsd="http://www.w3.org/2001/XMLSchema" xmlns:xs="http://www.w3.org/2001/XMLSchema" xmlns:p="http://schemas.microsoft.com/office/2006/metadata/properties" xmlns:ns2="b28f2803-99d4-4f13-820e-7b15efeeb991" xmlns:ns3="12165527-d881-4234-97f9-ee139a3f0c31" targetNamespace="http://schemas.microsoft.com/office/2006/metadata/properties" ma:root="true" ma:fieldsID="41ef13195d7dde58a8b3ec5c0c4a0d84" ns2:_="" ns3:_="">
    <xsd:import namespace="b28f2803-99d4-4f13-820e-7b15efeeb991"/>
    <xsd:import namespace="12165527-d881-4234-97f9-ee139a3f0c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3:_dlc_DocId" minOccurs="0"/>
                <xsd:element ref="ns3:_dlc_DocIdUrl" minOccurs="0"/>
                <xsd:element ref="ns3:_dlc_DocIdPersistId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f2803-99d4-4f13-820e-7b15efeeb9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MediaServiceLocation" ma:index="24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138d99aa-dc1b-4568-bbf8-76f48c855b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165527-d881-4234-97f9-ee139a3f0c3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27" nillable="true" ma:displayName="Taxonomy Catch All Column" ma:hidden="true" ma:list="{5e89c457-9277-480b-894a-54e1ac89e124}" ma:internalName="TaxCatchAll" ma:showField="CatchAllData" ma:web="12165527-d881-4234-97f9-ee139a3f0c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2" ma:displayName="Comment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8f2803-99d4-4f13-820e-7b15efeeb991">
      <Terms xmlns="http://schemas.microsoft.com/office/infopath/2007/PartnerControls"/>
    </lcf76f155ced4ddcb4097134ff3c332f>
    <TaxCatchAll xmlns="12165527-d881-4234-97f9-ee139a3f0c31" xsi:nil="true"/>
    <_dlc_DocId xmlns="12165527-d881-4234-97f9-ee139a3f0c31">TKMNZ-320376015-697537</_dlc_DocId>
    <_dlc_DocIdUrl xmlns="12165527-d881-4234-97f9-ee139a3f0c31">
      <Url>https://sscnz.sharepoint.com/sites/sscdms/70757/_layouts/15/DocIdRedir.aspx?ID=TKMNZ-320376015-697537</Url>
      <Description>TKMNZ-320376015-697537</Description>
    </_dlc_DocIdUrl>
  </documentManagement>
</p:properties>
</file>

<file path=customXml/itemProps1.xml><?xml version="1.0" encoding="utf-8"?>
<ds:datastoreItem xmlns:ds="http://schemas.openxmlformats.org/officeDocument/2006/customXml" ds:itemID="{458BA302-7DFA-4638-A282-FE29DFF4B7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8f2803-99d4-4f13-820e-7b15efeeb991"/>
    <ds:schemaRef ds:uri="12165527-d881-4234-97f9-ee139a3f0c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209005-09D0-49D5-A129-654C3EC210E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B438315-7BCE-47B0-824E-605DC2410BC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4AD47D1A-806C-4BF4-A8CD-C9E6945FD24E}">
  <ds:schemaRefs>
    <ds:schemaRef ds:uri="b28f2803-99d4-4f13-820e-7b15efeeb991"/>
    <ds:schemaRef ds:uri="http://purl.org/dc/terms/"/>
    <ds:schemaRef ds:uri="http://www.w3.org/XML/1998/namespace"/>
    <ds:schemaRef ds:uri="http://purl.org/dc/elements/1.1/"/>
    <ds:schemaRef ds:uri="http://schemas.openxmlformats.org/package/2006/metadata/core-properties"/>
    <ds:schemaRef ds:uri="12165527-d881-4234-97f9-ee139a3f0c31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174</Words>
  <Application>Microsoft Office PowerPoint</Application>
  <PresentationFormat>Widescreen</PresentationFormat>
  <Paragraphs>18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Source Sans Pro</vt:lpstr>
      <vt:lpstr>Wingdings</vt:lpstr>
      <vt:lpstr>Office Theme</vt:lpstr>
      <vt:lpstr>Additional resources</vt:lpstr>
      <vt:lpstr>Te Kawa Mataaho Public Service Commission</vt:lpstr>
      <vt:lpstr>The Treasury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Additional resources</dc:title>
  <dc:creator>Sophie Bird</dc:creator>
  <cp:lastModifiedBy>Sophie Bird</cp:lastModifiedBy>
  <cp:revision>1</cp:revision>
  <dcterms:created xsi:type="dcterms:W3CDTF">2022-10-03T02:12:40Z</dcterms:created>
  <dcterms:modified xsi:type="dcterms:W3CDTF">2022-10-03T02:13:47Z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0x010100459EAF5B95240F459FD0CBA9EF1021FD</vt:lpwstr>
  </property>
  <property fmtid="{D5CDD505-2E9C-101B-9397-08002B2CF9AE}" pid="3" name="_dlc_DocIdItemGuid">
    <vt:lpwstr>f436aad8-779f-4010-a1c6-2bc83c7f89ec</vt:lpwstr>
  </property>
</Properties>
</file>