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5"/>
    <p:sldMasterId id="2147483741" r:id="rId6"/>
  </p:sldMasterIdLst>
  <p:notesMasterIdLst>
    <p:notesMasterId r:id="rId52"/>
  </p:notesMasterIdLst>
  <p:handoutMasterIdLst>
    <p:handoutMasterId r:id="rId53"/>
  </p:handoutMasterIdLst>
  <p:sldIdLst>
    <p:sldId id="269" r:id="rId7"/>
    <p:sldId id="435" r:id="rId8"/>
    <p:sldId id="258" r:id="rId9"/>
    <p:sldId id="984" r:id="rId10"/>
    <p:sldId id="1005" r:id="rId11"/>
    <p:sldId id="1006" r:id="rId12"/>
    <p:sldId id="1007" r:id="rId13"/>
    <p:sldId id="1008" r:id="rId14"/>
    <p:sldId id="1009" r:id="rId15"/>
    <p:sldId id="1010" r:id="rId16"/>
    <p:sldId id="1011" r:id="rId17"/>
    <p:sldId id="1012" r:id="rId18"/>
    <p:sldId id="1013" r:id="rId19"/>
    <p:sldId id="1014" r:id="rId20"/>
    <p:sldId id="1015" r:id="rId21"/>
    <p:sldId id="1016" r:id="rId22"/>
    <p:sldId id="1017" r:id="rId23"/>
    <p:sldId id="1018" r:id="rId24"/>
    <p:sldId id="1019" r:id="rId25"/>
    <p:sldId id="1020" r:id="rId26"/>
    <p:sldId id="1021" r:id="rId27"/>
    <p:sldId id="1022" r:id="rId28"/>
    <p:sldId id="260" r:id="rId29"/>
    <p:sldId id="985" r:id="rId30"/>
    <p:sldId id="986" r:id="rId31"/>
    <p:sldId id="995" r:id="rId32"/>
    <p:sldId id="958" r:id="rId33"/>
    <p:sldId id="1004" r:id="rId34"/>
    <p:sldId id="957" r:id="rId35"/>
    <p:sldId id="961" r:id="rId36"/>
    <p:sldId id="279" r:id="rId37"/>
    <p:sldId id="290" r:id="rId38"/>
    <p:sldId id="959" r:id="rId39"/>
    <p:sldId id="276" r:id="rId40"/>
    <p:sldId id="298" r:id="rId41"/>
    <p:sldId id="280" r:id="rId42"/>
    <p:sldId id="962" r:id="rId43"/>
    <p:sldId id="999" r:id="rId44"/>
    <p:sldId id="964" r:id="rId45"/>
    <p:sldId id="963" r:id="rId46"/>
    <p:sldId id="991" r:id="rId47"/>
    <p:sldId id="992" r:id="rId48"/>
    <p:sldId id="993" r:id="rId49"/>
    <p:sldId id="440" r:id="rId50"/>
    <p:sldId id="994" r:id="rId5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nwyn Deane-Royce" initials="BD" lastIdx="3" clrIdx="0">
    <p:extLst>
      <p:ext uri="{19B8F6BF-5375-455C-9EA6-DF929625EA0E}">
        <p15:presenceInfo xmlns:p15="http://schemas.microsoft.com/office/powerpoint/2012/main" userId="S-1-5-21-1004336348-764733703-839522115-92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1F4FC"/>
    <a:srgbClr val="FF0093"/>
    <a:srgbClr val="EE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A34F9-98D7-473F-8EAE-EE90A1B6F59A}" v="1" dt="2023-10-24T21:27:05.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32" autoAdjust="0"/>
    <p:restoredTop sz="48043" autoAdjust="0"/>
  </p:normalViewPr>
  <p:slideViewPr>
    <p:cSldViewPr snapToGrid="0" snapToObjects="1">
      <p:cViewPr varScale="1">
        <p:scale>
          <a:sx n="54" d="100"/>
          <a:sy n="54" d="100"/>
        </p:scale>
        <p:origin x="3210" y="66"/>
      </p:cViewPr>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95" d="100"/>
          <a:sy n="95" d="100"/>
        </p:scale>
        <p:origin x="3720" y="20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Jun-22</c:v>
                </c:pt>
              </c:strCache>
            </c:strRef>
          </c:tx>
          <c:spPr>
            <a:solidFill>
              <a:schemeClr val="accent6">
                <a:lumMod val="40000"/>
                <a:lumOff val="60000"/>
              </a:schemeClr>
            </a:solidFill>
            <a:ln>
              <a:noFill/>
            </a:ln>
            <a:effectLst/>
          </c:spPr>
          <c:invertIfNegative val="0"/>
          <c:cat>
            <c:strRef>
              <c:f>Sheet1!$A$2:$A$5</c:f>
              <c:strCache>
                <c:ptCount val="1"/>
                <c:pt idx="0">
                  <c:v>Extensions </c:v>
                </c:pt>
              </c:strCache>
            </c:strRef>
          </c:cat>
          <c:val>
            <c:numRef>
              <c:f>Sheet1!$B$2:$B$5</c:f>
              <c:numCache>
                <c:formatCode>General</c:formatCode>
                <c:ptCount val="4"/>
                <c:pt idx="0" formatCode="0.00%">
                  <c:v>8.5000000000000006E-2</c:v>
                </c:pt>
              </c:numCache>
            </c:numRef>
          </c:val>
          <c:extLst>
            <c:ext xmlns:c16="http://schemas.microsoft.com/office/drawing/2014/chart" uri="{C3380CC4-5D6E-409C-BE32-E72D297353CC}">
              <c16:uniqueId val="{00000000-E32A-4673-B1CC-68068D58620B}"/>
            </c:ext>
          </c:extLst>
        </c:ser>
        <c:ser>
          <c:idx val="1"/>
          <c:order val="1"/>
          <c:tx>
            <c:strRef>
              <c:f>Sheet1!$C$1</c:f>
              <c:strCache>
                <c:ptCount val="1"/>
                <c:pt idx="0">
                  <c:v>Dec-22</c:v>
                </c:pt>
              </c:strCache>
            </c:strRef>
          </c:tx>
          <c:spPr>
            <a:solidFill>
              <a:schemeClr val="accent1">
                <a:lumMod val="40000"/>
                <a:lumOff val="60000"/>
              </a:schemeClr>
            </a:solidFill>
            <a:ln>
              <a:noFill/>
            </a:ln>
            <a:effectLst/>
          </c:spPr>
          <c:invertIfNegative val="0"/>
          <c:cat>
            <c:strRef>
              <c:f>Sheet1!$A$2:$A$5</c:f>
              <c:strCache>
                <c:ptCount val="1"/>
                <c:pt idx="0">
                  <c:v>Extensions </c:v>
                </c:pt>
              </c:strCache>
            </c:strRef>
          </c:cat>
          <c:val>
            <c:numRef>
              <c:f>Sheet1!$C$2:$C$5</c:f>
              <c:numCache>
                <c:formatCode>General</c:formatCode>
                <c:ptCount val="4"/>
                <c:pt idx="0" formatCode="0.00%">
                  <c:v>8.2000000000000003E-2</c:v>
                </c:pt>
              </c:numCache>
            </c:numRef>
          </c:val>
          <c:extLst>
            <c:ext xmlns:c16="http://schemas.microsoft.com/office/drawing/2014/chart" uri="{C3380CC4-5D6E-409C-BE32-E72D297353CC}">
              <c16:uniqueId val="{00000001-E32A-4673-B1CC-68068D58620B}"/>
            </c:ext>
          </c:extLst>
        </c:ser>
        <c:ser>
          <c:idx val="2"/>
          <c:order val="2"/>
          <c:tx>
            <c:strRef>
              <c:f>Sheet1!$D$1</c:f>
              <c:strCache>
                <c:ptCount val="1"/>
                <c:pt idx="0">
                  <c:v>Jun-23</c:v>
                </c:pt>
              </c:strCache>
            </c:strRef>
          </c:tx>
          <c:spPr>
            <a:solidFill>
              <a:schemeClr val="accent2">
                <a:lumMod val="60000"/>
                <a:lumOff val="40000"/>
              </a:schemeClr>
            </a:solidFill>
            <a:ln>
              <a:noFill/>
            </a:ln>
            <a:effectLst/>
          </c:spPr>
          <c:invertIfNegative val="0"/>
          <c:cat>
            <c:strRef>
              <c:f>Sheet1!$A$2:$A$5</c:f>
              <c:strCache>
                <c:ptCount val="1"/>
                <c:pt idx="0">
                  <c:v>Extensions </c:v>
                </c:pt>
              </c:strCache>
            </c:strRef>
          </c:cat>
          <c:val>
            <c:numRef>
              <c:f>Sheet1!$D$2:$D$5</c:f>
              <c:numCache>
                <c:formatCode>General</c:formatCode>
                <c:ptCount val="4"/>
                <c:pt idx="0" formatCode="0.00%">
                  <c:v>7.4999999999999997E-2</c:v>
                </c:pt>
              </c:numCache>
            </c:numRef>
          </c:val>
          <c:extLst>
            <c:ext xmlns:c16="http://schemas.microsoft.com/office/drawing/2014/chart" uri="{C3380CC4-5D6E-409C-BE32-E72D297353CC}">
              <c16:uniqueId val="{00000002-E32A-4673-B1CC-68068D58620B}"/>
            </c:ext>
          </c:extLst>
        </c:ser>
        <c:dLbls>
          <c:showLegendKey val="0"/>
          <c:showVal val="0"/>
          <c:showCatName val="0"/>
          <c:showSerName val="0"/>
          <c:showPercent val="0"/>
          <c:showBubbleSize val="0"/>
        </c:dLbls>
        <c:gapWidth val="219"/>
        <c:overlap val="-27"/>
        <c:axId val="1268201536"/>
        <c:axId val="1259569840"/>
      </c:barChart>
      <c:catAx>
        <c:axId val="126820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9569840"/>
        <c:crosses val="autoZero"/>
        <c:auto val="1"/>
        <c:lblAlgn val="ctr"/>
        <c:lblOffset val="100"/>
        <c:noMultiLvlLbl val="0"/>
      </c:catAx>
      <c:valAx>
        <c:axId val="12595698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8201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312" tIns="45656" rIns="91312" bIns="45656" rtlCol="0"/>
          <a:lstStyle>
            <a:lvl1pPr algn="l">
              <a:defRPr sz="1200"/>
            </a:lvl1pPr>
          </a:lstStyle>
          <a:p>
            <a:endParaRPr lang="en-NZ"/>
          </a:p>
        </p:txBody>
      </p:sp>
      <p:sp>
        <p:nvSpPr>
          <p:cNvPr id="3" name="Date Placeholder 2"/>
          <p:cNvSpPr>
            <a:spLocks noGrp="1"/>
          </p:cNvSpPr>
          <p:nvPr>
            <p:ph type="dt" sz="quarter" idx="1"/>
          </p:nvPr>
        </p:nvSpPr>
        <p:spPr>
          <a:xfrm>
            <a:off x="3850443" y="0"/>
            <a:ext cx="2945659" cy="498056"/>
          </a:xfrm>
          <a:prstGeom prst="rect">
            <a:avLst/>
          </a:prstGeom>
        </p:spPr>
        <p:txBody>
          <a:bodyPr vert="horz" lIns="91312" tIns="45656" rIns="91312" bIns="45656" rtlCol="0"/>
          <a:lstStyle>
            <a:lvl1pPr algn="r">
              <a:defRPr sz="1200"/>
            </a:lvl1pPr>
          </a:lstStyle>
          <a:p>
            <a:fld id="{A8BFAA3E-CAB2-4B2B-B2A9-989C1C9DED0E}" type="datetimeFigureOut">
              <a:rPr lang="en-NZ" smtClean="0"/>
              <a:t>24/10/2023</a:t>
            </a:fld>
            <a:endParaRPr lang="en-NZ"/>
          </a:p>
        </p:txBody>
      </p:sp>
      <p:sp>
        <p:nvSpPr>
          <p:cNvPr id="4" name="Footer Placeholder 3"/>
          <p:cNvSpPr>
            <a:spLocks noGrp="1"/>
          </p:cNvSpPr>
          <p:nvPr>
            <p:ph type="ftr" sz="quarter" idx="2"/>
          </p:nvPr>
        </p:nvSpPr>
        <p:spPr>
          <a:xfrm>
            <a:off x="1" y="9428584"/>
            <a:ext cx="2945659" cy="498055"/>
          </a:xfrm>
          <a:prstGeom prst="rect">
            <a:avLst/>
          </a:prstGeom>
        </p:spPr>
        <p:txBody>
          <a:bodyPr vert="horz" lIns="91312" tIns="45656" rIns="91312" bIns="45656" rtlCol="0" anchor="b"/>
          <a:lstStyle>
            <a:lvl1pPr algn="l">
              <a:defRPr sz="1200"/>
            </a:lvl1pPr>
          </a:lstStyle>
          <a:p>
            <a:endParaRPr lang="en-NZ"/>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312" tIns="45656" rIns="91312" bIns="45656" rtlCol="0" anchor="b"/>
          <a:lstStyle>
            <a:lvl1pPr algn="r">
              <a:defRPr sz="1200"/>
            </a:lvl1pPr>
          </a:lstStyle>
          <a:p>
            <a:fld id="{9E589741-C5BD-406B-B19D-63216AE6D916}" type="slidenum">
              <a:rPr lang="en-NZ" smtClean="0"/>
              <a:t>‹#›</a:t>
            </a:fld>
            <a:endParaRPr lang="en-NZ"/>
          </a:p>
        </p:txBody>
      </p:sp>
    </p:spTree>
    <p:extLst>
      <p:ext uri="{BB962C8B-B14F-4D97-AF65-F5344CB8AC3E}">
        <p14:creationId xmlns:p14="http://schemas.microsoft.com/office/powerpoint/2010/main" val="1097027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312" tIns="45656" rIns="91312" bIns="45656"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312" tIns="45656" rIns="91312" bIns="45656" rtlCol="0"/>
          <a:lstStyle>
            <a:lvl1pPr algn="r">
              <a:defRPr sz="1200"/>
            </a:lvl1pPr>
          </a:lstStyle>
          <a:p>
            <a:fld id="{E9171D50-20BE-BD4F-A09A-BB9E295285F7}" type="datetimeFigureOut">
              <a:rPr lang="en-US" smtClean="0"/>
              <a:t>10/24/2023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312" tIns="45656" rIns="91312" bIns="45656" rtlCol="0" anchor="ctr"/>
          <a:lstStyle/>
          <a:p>
            <a:endParaRPr lang="en-US"/>
          </a:p>
        </p:txBody>
      </p:sp>
      <p:sp>
        <p:nvSpPr>
          <p:cNvPr id="5" name="Notes Placeholder 4"/>
          <p:cNvSpPr>
            <a:spLocks noGrp="1"/>
          </p:cNvSpPr>
          <p:nvPr>
            <p:ph type="body" sz="quarter" idx="3"/>
          </p:nvPr>
        </p:nvSpPr>
        <p:spPr>
          <a:xfrm>
            <a:off x="679768" y="4777195"/>
            <a:ext cx="5438140" cy="3908613"/>
          </a:xfrm>
          <a:prstGeom prst="rect">
            <a:avLst/>
          </a:prstGeom>
        </p:spPr>
        <p:txBody>
          <a:bodyPr vert="horz" lIns="91312" tIns="45656" rIns="91312" bIns="4565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4"/>
            <a:ext cx="2945659" cy="498055"/>
          </a:xfrm>
          <a:prstGeom prst="rect">
            <a:avLst/>
          </a:prstGeom>
        </p:spPr>
        <p:txBody>
          <a:bodyPr vert="horz" lIns="91312" tIns="45656" rIns="91312" bIns="45656"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312" tIns="45656" rIns="91312" bIns="45656" rtlCol="0" anchor="b"/>
          <a:lstStyle>
            <a:lvl1pPr algn="r">
              <a:defRPr sz="1200"/>
            </a:lvl1pPr>
          </a:lstStyle>
          <a:p>
            <a:fld id="{3A00069D-5CD9-8147-8C1B-7F6FE90B187E}" type="slidenum">
              <a:rPr lang="en-US" smtClean="0"/>
              <a:t>‹#›</a:t>
            </a:fld>
            <a:endParaRPr lang="en-US"/>
          </a:p>
        </p:txBody>
      </p:sp>
    </p:spTree>
    <p:extLst>
      <p:ext uri="{BB962C8B-B14F-4D97-AF65-F5344CB8AC3E}">
        <p14:creationId xmlns:p14="http://schemas.microsoft.com/office/powerpoint/2010/main" val="17116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ombudsman.parliament.nz/resources/oia-ministers-and-agencies-guide-processing-official-information-reques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defTabSz="913120">
              <a:defRPr/>
            </a:pPr>
            <a:fld id="{3B266993-375F-48B6-8DD0-BAB5B05FD4A7}" type="slidenum">
              <a:rPr lang="en-NZ">
                <a:solidFill>
                  <a:prstClr val="black"/>
                </a:solidFill>
                <a:latin typeface="Calibri" panose="020F0502020204030204"/>
              </a:rPr>
              <a:pPr defTabSz="913120">
                <a:defRPr/>
              </a:pPr>
              <a:t>1</a:t>
            </a:fld>
            <a:endParaRPr lang="en-NZ">
              <a:solidFill>
                <a:prstClr val="black"/>
              </a:solidFill>
              <a:latin typeface="Calibri" panose="020F0502020204030204"/>
            </a:endParaRPr>
          </a:p>
        </p:txBody>
      </p:sp>
    </p:spTree>
    <p:extLst>
      <p:ext uri="{BB962C8B-B14F-4D97-AF65-F5344CB8AC3E}">
        <p14:creationId xmlns:p14="http://schemas.microsoft.com/office/powerpoint/2010/main" val="348968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25" y="620713"/>
            <a:ext cx="5032375" cy="2830512"/>
          </a:xfrm>
        </p:spPr>
      </p:sp>
      <p:sp>
        <p:nvSpPr>
          <p:cNvPr id="3" name="Notes Placeholder 2"/>
          <p:cNvSpPr>
            <a:spLocks noGrp="1"/>
          </p:cNvSpPr>
          <p:nvPr>
            <p:ph type="body" idx="1"/>
          </p:nvPr>
        </p:nvSpPr>
        <p:spPr/>
        <p:txBody>
          <a:bodyPr/>
          <a:lstStyle/>
          <a:p>
            <a:r>
              <a:rPr lang="en-NZ" sz="2500" dirty="0"/>
              <a:t>There is a video that plays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9B544-7F41-4056-B262-B50E703D9832}" type="slidenum">
              <a:rPr kumimoji="0" lang="en-NZ"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535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1713" y="736600"/>
            <a:ext cx="6526213" cy="3671888"/>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defTabSz="353252">
              <a:defRPr/>
            </a:pPr>
            <a:fld id="{2BDA70B9-1478-CE4F-A9C6-49B0508F890F}" type="slidenum">
              <a:rPr lang="en-US" sz="1000">
                <a:solidFill>
                  <a:prstClr val="black"/>
                </a:solidFill>
                <a:latin typeface="Calibri"/>
              </a:rPr>
              <a:pPr defTabSz="353252">
                <a:defRPr/>
              </a:pPr>
              <a:t>12</a:t>
            </a:fld>
            <a:endParaRPr lang="en-US" sz="1000">
              <a:solidFill>
                <a:prstClr val="black"/>
              </a:solidFill>
              <a:latin typeface="Calibri"/>
            </a:endParaRPr>
          </a:p>
        </p:txBody>
      </p:sp>
    </p:spTree>
    <p:extLst>
      <p:ext uri="{BB962C8B-B14F-4D97-AF65-F5344CB8AC3E}">
        <p14:creationId xmlns:p14="http://schemas.microsoft.com/office/powerpoint/2010/main" val="3212122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3A00069D-5CD9-8147-8C1B-7F6FE90B187E}" type="slidenum">
              <a:rPr lang="en-US" smtClean="0"/>
              <a:t>13</a:t>
            </a:fld>
            <a:endParaRPr lang="en-US"/>
          </a:p>
        </p:txBody>
      </p:sp>
    </p:spTree>
    <p:extLst>
      <p:ext uri="{BB962C8B-B14F-4D97-AF65-F5344CB8AC3E}">
        <p14:creationId xmlns:p14="http://schemas.microsoft.com/office/powerpoint/2010/main" val="559997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normAutofit fontScale="25000" lnSpcReduction="20000"/>
          </a:bodyPr>
          <a:lstStyle/>
          <a:p>
            <a:pPr marL="1143000" indent="-1143000">
              <a:spcAft>
                <a:spcPts val="600"/>
              </a:spcAft>
              <a:buClr>
                <a:srgbClr val="2BB673"/>
              </a:buClr>
              <a:buFont typeface="Arial" panose="020B0604020202020204" pitchFamily="34" charset="0"/>
              <a:buChar char="•"/>
            </a:pPr>
            <a:r>
              <a:rPr lang="en-NZ" sz="11200" dirty="0">
                <a:solidFill>
                  <a:prstClr val="black"/>
                </a:solidFill>
                <a:cs typeface="Segoe UI" panose="020B0502040204020203" pitchFamily="34" charset="0"/>
              </a:rPr>
              <a:t>The OIA does not require a formal or set process for handling OIA requests – agency as a whole gives effect to obligations </a:t>
            </a:r>
          </a:p>
          <a:p>
            <a:pPr marL="1143000" indent="-1143000">
              <a:spcAft>
                <a:spcPts val="600"/>
              </a:spcAft>
              <a:buClr>
                <a:srgbClr val="2BB673"/>
              </a:buClr>
              <a:buFont typeface="Arial" panose="020B0604020202020204" pitchFamily="34" charset="0"/>
              <a:buChar char="•"/>
            </a:pPr>
            <a:r>
              <a:rPr lang="en-NZ" sz="11200" dirty="0">
                <a:solidFill>
                  <a:prstClr val="black"/>
                </a:solidFill>
                <a:cs typeface="Segoe UI" panose="020B0502040204020203" pitchFamily="34" charset="0"/>
              </a:rPr>
              <a:t>All enquiries/requests to media teams do not require transfer to OIA teams</a:t>
            </a:r>
          </a:p>
          <a:p>
            <a:pPr marL="1143000" indent="-1143000">
              <a:spcAft>
                <a:spcPts val="600"/>
              </a:spcAft>
              <a:buClr>
                <a:srgbClr val="2BB673"/>
              </a:buClr>
              <a:buFont typeface="Arial" panose="020B0604020202020204" pitchFamily="34" charset="0"/>
              <a:buChar char="•"/>
            </a:pPr>
            <a:r>
              <a:rPr lang="en-NZ" sz="11200" dirty="0">
                <a:solidFill>
                  <a:prstClr val="black"/>
                </a:solidFill>
                <a:cs typeface="Segoe UI" panose="020B0502040204020203" pitchFamily="34" charset="0"/>
              </a:rPr>
              <a:t>Provide information as soon as reasonably practicable – irrespective of internal process</a:t>
            </a:r>
          </a:p>
          <a:p>
            <a:pPr marL="1143000" indent="-1143000">
              <a:spcAft>
                <a:spcPts val="600"/>
              </a:spcAft>
              <a:buClr>
                <a:srgbClr val="2BB673"/>
              </a:buClr>
              <a:buFont typeface="Arial" panose="020B0604020202020204" pitchFamily="34" charset="0"/>
              <a:buChar char="•"/>
            </a:pPr>
            <a:r>
              <a:rPr lang="en-NZ" sz="11200" dirty="0">
                <a:solidFill>
                  <a:prstClr val="black"/>
                </a:solidFill>
                <a:cs typeface="Segoe UI" panose="020B0502040204020203" pitchFamily="34" charset="0"/>
              </a:rPr>
              <a:t>Identify and triage requests – scope and identify urgency/priority </a:t>
            </a:r>
          </a:p>
          <a:p>
            <a:pPr marL="1143000" indent="-1143000">
              <a:spcAft>
                <a:spcPts val="600"/>
              </a:spcAft>
              <a:buClr>
                <a:srgbClr val="2BB673"/>
              </a:buClr>
              <a:buFont typeface="Arial" panose="020B0604020202020204" pitchFamily="34" charset="0"/>
              <a:buChar char="•"/>
            </a:pPr>
            <a:r>
              <a:rPr lang="en-NZ" sz="11200" dirty="0">
                <a:solidFill>
                  <a:prstClr val="black"/>
                </a:solidFill>
                <a:cs typeface="Segoe UI" panose="020B0502040204020203" pitchFamily="34" charset="0"/>
              </a:rPr>
              <a:t>To collate and review each piece of information against the withholding criteria (as per High court in Kelsey v Minister of Trade [2015]HZHC 2497) – be mindful of refusing too quickly</a:t>
            </a:r>
          </a:p>
          <a:p>
            <a:pPr lvl="1" indent="-342900">
              <a:buFont typeface="Arial" panose="020B0604020202020204" pitchFamily="34" charset="0"/>
              <a:buChar char="•"/>
            </a:pPr>
            <a:endParaRPr lang="en-NZ" sz="11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NZ" sz="7200" b="1" dirty="0"/>
          </a:p>
          <a:p>
            <a:pPr marL="342900" indent="-342900">
              <a:buFont typeface="Arial" panose="020B0604020202020204" pitchFamily="34" charset="0"/>
              <a:buChar char="•"/>
            </a:pPr>
            <a:endParaRPr lang="en-NZ" sz="3000" b="1" dirty="0"/>
          </a:p>
          <a:p>
            <a:pPr marL="342900" indent="-342900">
              <a:buFont typeface="Arial" panose="020B0604020202020204" pitchFamily="34" charset="0"/>
              <a:buChar char="•"/>
            </a:pPr>
            <a:endParaRPr lang="en-NZ" sz="3000" b="1" dirty="0"/>
          </a:p>
          <a:p>
            <a:pPr marL="342900" indent="-342900">
              <a:buFont typeface="Arial" panose="020B0604020202020204" pitchFamily="34" charset="0"/>
              <a:buChar char="•"/>
            </a:pPr>
            <a:endParaRPr lang="en-NZ" sz="3000" b="1" dirty="0"/>
          </a:p>
          <a:p>
            <a:pPr marL="342900" indent="-342900">
              <a:buFont typeface="Arial" panose="020B0604020202020204" pitchFamily="34" charset="0"/>
              <a:buChar char="•"/>
            </a:pPr>
            <a:endParaRPr lang="en-NZ" sz="3000" b="1" dirty="0"/>
          </a:p>
          <a:p>
            <a:endParaRPr lang="en-NZ" sz="3000" b="1" dirty="0"/>
          </a:p>
          <a:p>
            <a:r>
              <a:rPr lang="en-NZ" sz="3000" b="1" dirty="0"/>
              <a:t> </a:t>
            </a:r>
          </a:p>
          <a:p>
            <a:endParaRPr lang="en-NZ" sz="4000" b="1" dirty="0"/>
          </a:p>
          <a:p>
            <a:pPr marL="358775" indent="-358775">
              <a:spcAft>
                <a:spcPts val="0"/>
              </a:spcAft>
            </a:pPr>
            <a:endParaRPr lang="en-NZ" sz="1200" dirty="0"/>
          </a:p>
        </p:txBody>
      </p:sp>
      <p:sp>
        <p:nvSpPr>
          <p:cNvPr id="4" name="Slide Number Placeholder 3"/>
          <p:cNvSpPr>
            <a:spLocks noGrp="1"/>
          </p:cNvSpPr>
          <p:nvPr>
            <p:ph type="sldNum" sz="quarter" idx="10"/>
          </p:nvPr>
        </p:nvSpPr>
        <p:spPr/>
        <p:txBody>
          <a:bodyPr/>
          <a:lstStyle/>
          <a:p>
            <a:fld id="{2BDA70B9-1478-CE4F-A9C6-49B0508F890F}" type="slidenum">
              <a:rPr lang="en-US" smtClean="0"/>
              <a:pPr/>
              <a:t>14</a:t>
            </a:fld>
            <a:endParaRPr lang="en-US" dirty="0"/>
          </a:p>
        </p:txBody>
      </p:sp>
    </p:spTree>
    <p:extLst>
      <p:ext uri="{BB962C8B-B14F-4D97-AF65-F5344CB8AC3E}">
        <p14:creationId xmlns:p14="http://schemas.microsoft.com/office/powerpoint/2010/main" val="262226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spcBef>
                <a:spcPct val="20000"/>
              </a:spcBef>
              <a:buClr>
                <a:srgbClr val="2BB673"/>
              </a:buClr>
              <a:buFont typeface="Arial" panose="020B0604020202020204" pitchFamily="34" charset="0"/>
              <a:buNone/>
            </a:pPr>
            <a:r>
              <a:rPr lang="en-US" sz="1200" b="1" dirty="0"/>
              <a:t>Statutory obligations for OIA requests </a:t>
            </a:r>
          </a:p>
          <a:p>
            <a:pPr marL="457200" indent="-457200">
              <a:lnSpc>
                <a:spcPct val="80000"/>
              </a:lnSpc>
              <a:spcBef>
                <a:spcPct val="20000"/>
              </a:spcBef>
              <a:buClr>
                <a:srgbClr val="2BB673"/>
              </a:buClr>
              <a:buFont typeface="Arial" panose="020B0604020202020204" pitchFamily="34" charset="0"/>
              <a:buChar char="•"/>
            </a:pPr>
            <a:r>
              <a:rPr lang="en-NZ" dirty="0">
                <a:solidFill>
                  <a:prstClr val="black"/>
                </a:solidFill>
                <a:latin typeface="+mn-lt"/>
              </a:rPr>
              <a:t>To make and communicate a decision to the requester as soon as reasonably practicable and within time limits (20 days or extended)</a:t>
            </a:r>
          </a:p>
          <a:p>
            <a:pPr marL="457200" lvl="0" indent="-457200">
              <a:lnSpc>
                <a:spcPct val="80000"/>
              </a:lnSpc>
              <a:spcBef>
                <a:spcPct val="20000"/>
              </a:spcBef>
              <a:buClr>
                <a:srgbClr val="2BB673"/>
              </a:buClr>
              <a:buFont typeface="Arial" panose="020B0604020202020204" pitchFamily="34" charset="0"/>
              <a:buChar char="•"/>
            </a:pPr>
            <a:r>
              <a:rPr lang="en-NZ" dirty="0">
                <a:solidFill>
                  <a:prstClr val="black"/>
                </a:solidFill>
                <a:latin typeface="+mn-lt"/>
              </a:rPr>
              <a:t>To provide reasonable assistance to a requester to make a request which can be responded to under the Act (section 13)</a:t>
            </a:r>
          </a:p>
          <a:p>
            <a:pPr marL="457200" indent="-457200">
              <a:lnSpc>
                <a:spcPct val="80000"/>
              </a:lnSpc>
              <a:spcBef>
                <a:spcPct val="20000"/>
              </a:spcBef>
              <a:buClr>
                <a:srgbClr val="2BB673"/>
              </a:buClr>
              <a:buFont typeface="Arial" panose="020B0604020202020204" pitchFamily="34" charset="0"/>
              <a:buChar char="•"/>
            </a:pPr>
            <a:r>
              <a:rPr lang="en-NZ" dirty="0">
                <a:solidFill>
                  <a:prstClr val="black"/>
                </a:solidFill>
                <a:latin typeface="+mn-lt"/>
              </a:rPr>
              <a:t>To give reasons for any refusal, particularly the OIA section that applies and advise the requester of their right to complaint to the Ombudsman – section 19 OIA</a:t>
            </a:r>
          </a:p>
          <a:p>
            <a:pPr marL="457200" indent="-457200">
              <a:lnSpc>
                <a:spcPct val="80000"/>
              </a:lnSpc>
              <a:spcBef>
                <a:spcPct val="20000"/>
              </a:spcBef>
              <a:buClr>
                <a:srgbClr val="2BB673"/>
              </a:buClr>
              <a:buFont typeface="Arial" panose="020B0604020202020204" pitchFamily="34" charset="0"/>
              <a:buChar char="•"/>
            </a:pPr>
            <a:r>
              <a:rPr lang="en-NZ" dirty="0">
                <a:solidFill>
                  <a:prstClr val="black"/>
                </a:solidFill>
                <a:latin typeface="+mn-lt"/>
              </a:rPr>
              <a:t>Otherwise, make a decision section 15 OIA and provide the information </a:t>
            </a:r>
          </a:p>
          <a:p>
            <a:pPr marL="457200" indent="-457200">
              <a:lnSpc>
                <a:spcPct val="80000"/>
              </a:lnSpc>
              <a:spcBef>
                <a:spcPct val="20000"/>
              </a:spcBef>
              <a:buClr>
                <a:srgbClr val="2BB673"/>
              </a:buClr>
              <a:buFont typeface="Arial" panose="020B0604020202020204" pitchFamily="34" charset="0"/>
              <a:buChar char="•"/>
            </a:pPr>
            <a:r>
              <a:rPr lang="en-NZ" dirty="0">
                <a:solidFill>
                  <a:prstClr val="black"/>
                </a:solidFill>
                <a:latin typeface="+mn-lt"/>
              </a:rPr>
              <a:t>To release any information without undue delay (three stages of decision-making) </a:t>
            </a:r>
          </a:p>
          <a:p>
            <a:pPr marL="301409" indent="-301409">
              <a:buFont typeface="Arial" panose="020B0604020202020204" pitchFamily="34" charset="0"/>
              <a:buChar char="•"/>
            </a:pPr>
            <a:endParaRPr lang="en-NZ" b="1" i="1" dirty="0"/>
          </a:p>
          <a:p>
            <a:pPr marL="301409" indent="-301409">
              <a:buFont typeface="Arial" panose="020B0604020202020204" pitchFamily="34" charset="0"/>
              <a:buChar char="•"/>
            </a:pPr>
            <a:endParaRPr lang="en-NZ" b="1" i="1" dirty="0"/>
          </a:p>
          <a:p>
            <a:pPr marL="301409" indent="-301409">
              <a:buFont typeface="Arial" panose="020B0604020202020204" pitchFamily="34" charset="0"/>
              <a:buChar char="•"/>
            </a:pPr>
            <a:r>
              <a:rPr lang="en-NZ" b="1" i="1" dirty="0"/>
              <a:t>Requester amends/clarifies own initiative </a:t>
            </a:r>
          </a:p>
          <a:p>
            <a:pPr marL="1105167" lvl="1" indent="-301409">
              <a:buFont typeface="Courier New" panose="02070309020205020404" pitchFamily="49" charset="0"/>
              <a:buChar char="o"/>
            </a:pPr>
            <a:r>
              <a:rPr lang="en-NZ" dirty="0"/>
              <a:t>Becomes a new request if intended to be replace. Otherwise, an additional request. </a:t>
            </a:r>
          </a:p>
          <a:p>
            <a:pPr marL="301409" indent="-301409">
              <a:buFont typeface="Arial" panose="020B0604020202020204" pitchFamily="34" charset="0"/>
              <a:buChar char="•"/>
            </a:pPr>
            <a:endParaRPr lang="en-NZ" dirty="0"/>
          </a:p>
          <a:p>
            <a:pPr marL="301409" indent="-301409">
              <a:buFont typeface="Arial" panose="020B0604020202020204" pitchFamily="34" charset="0"/>
              <a:buChar char="•"/>
            </a:pPr>
            <a:r>
              <a:rPr lang="en-NZ" b="1" i="1" dirty="0"/>
              <a:t>Agency seeks clarification within 7 days </a:t>
            </a:r>
          </a:p>
          <a:p>
            <a:pPr marL="1105167" lvl="1" indent="-301409">
              <a:buFont typeface="Courier New" panose="02070309020205020404" pitchFamily="49" charset="0"/>
              <a:buChar char="o"/>
            </a:pPr>
            <a:r>
              <a:rPr lang="en-NZ" dirty="0"/>
              <a:t>New request if clarified within 20 days. </a:t>
            </a:r>
          </a:p>
          <a:p>
            <a:pPr marL="301409" indent="-301409">
              <a:buFont typeface="Arial" panose="020B0604020202020204" pitchFamily="34" charset="0"/>
              <a:buChar char="•"/>
            </a:pPr>
            <a:endParaRPr lang="en-NZ" dirty="0"/>
          </a:p>
          <a:p>
            <a:pPr marL="301409" indent="-301409">
              <a:buFont typeface="Arial" panose="020B0604020202020204" pitchFamily="34" charset="0"/>
              <a:buChar char="•"/>
            </a:pPr>
            <a:r>
              <a:rPr lang="en-NZ" b="1" i="1" dirty="0"/>
              <a:t>Agency seeks amendment outside 7 days – no change in time limit unless agreement reached</a:t>
            </a:r>
          </a:p>
          <a:p>
            <a:pPr marL="301409" indent="-301409">
              <a:buFont typeface="Arial" panose="020B0604020202020204" pitchFamily="34" charset="0"/>
              <a:buChar char="•"/>
            </a:pPr>
            <a:endParaRPr lang="en-NZ" b="1" i="1" dirty="0"/>
          </a:p>
          <a:p>
            <a:pPr marL="301409" indent="-301409">
              <a:buFont typeface="Arial" panose="020B0604020202020204" pitchFamily="34" charset="0"/>
              <a:buChar char="•"/>
            </a:pPr>
            <a:r>
              <a:rPr lang="en-NZ" b="1" i="1" dirty="0"/>
              <a:t>Talk to undue delay</a:t>
            </a:r>
            <a:r>
              <a:rPr lang="en-NZ" b="1" i="1" baseline="0" dirty="0"/>
              <a:t> here – three parts to a request – Collation, decision making, provision of information</a:t>
            </a:r>
            <a:endParaRPr lang="en-NZ" b="1" i="1" dirty="0"/>
          </a:p>
        </p:txBody>
      </p:sp>
      <p:sp>
        <p:nvSpPr>
          <p:cNvPr id="4" name="Slide Number Placeholder 3"/>
          <p:cNvSpPr>
            <a:spLocks noGrp="1"/>
          </p:cNvSpPr>
          <p:nvPr>
            <p:ph type="sldNum" sz="quarter" idx="10"/>
          </p:nvPr>
        </p:nvSpPr>
        <p:spPr/>
        <p:txBody>
          <a:bodyPr/>
          <a:lstStyle/>
          <a:p>
            <a:fld id="{B2C9B544-7F41-4056-B262-B50E703D9832}" type="slidenum">
              <a:rPr lang="en-NZ" smtClean="0"/>
              <a:t>15</a:t>
            </a:fld>
            <a:endParaRPr lang="en-NZ"/>
          </a:p>
        </p:txBody>
      </p:sp>
    </p:spTree>
    <p:extLst>
      <p:ext uri="{BB962C8B-B14F-4D97-AF65-F5344CB8AC3E}">
        <p14:creationId xmlns:p14="http://schemas.microsoft.com/office/powerpoint/2010/main" val="1690883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3A00069D-5CD9-8147-8C1B-7F6FE90B187E}" type="slidenum">
              <a:rPr lang="en-US" smtClean="0"/>
              <a:t>16</a:t>
            </a:fld>
            <a:endParaRPr lang="en-US"/>
          </a:p>
        </p:txBody>
      </p:sp>
    </p:spTree>
    <p:extLst>
      <p:ext uri="{BB962C8B-B14F-4D97-AF65-F5344CB8AC3E}">
        <p14:creationId xmlns:p14="http://schemas.microsoft.com/office/powerpoint/2010/main" val="3177505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3A00069D-5CD9-8147-8C1B-7F6FE90B187E}" type="slidenum">
              <a:rPr lang="en-US" smtClean="0"/>
              <a:t>17</a:t>
            </a:fld>
            <a:endParaRPr lang="en-US"/>
          </a:p>
        </p:txBody>
      </p:sp>
    </p:spTree>
    <p:extLst>
      <p:ext uri="{BB962C8B-B14F-4D97-AF65-F5344CB8AC3E}">
        <p14:creationId xmlns:p14="http://schemas.microsoft.com/office/powerpoint/2010/main" val="2184287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5063" y="808038"/>
            <a:ext cx="4473575" cy="2516187"/>
          </a:xfrm>
        </p:spPr>
      </p:sp>
      <p:sp>
        <p:nvSpPr>
          <p:cNvPr id="3" name="Notes Placeholder 2"/>
          <p:cNvSpPr>
            <a:spLocks noGrp="1"/>
          </p:cNvSpPr>
          <p:nvPr>
            <p:ph type="body" idx="1"/>
          </p:nvPr>
        </p:nvSpPr>
        <p:spPr/>
        <p:txBody>
          <a:bodyPr/>
          <a:lstStyle/>
          <a:p>
            <a:r>
              <a:rPr lang="en-NZ" sz="1100" dirty="0"/>
              <a:t>But the Ombudsman is not just here for when things go wrong – you as public sector agencies can also contact the office for advice and guidance before you make decisions or develop new policies and processes to reduce the likelihood of complaints being made in the future. </a:t>
            </a:r>
          </a:p>
          <a:p>
            <a:endParaRPr lang="en-NZ" sz="1100" dirty="0"/>
          </a:p>
          <a:p>
            <a:r>
              <a:rPr lang="en-NZ" sz="1100" dirty="0"/>
              <a:t>With that in mind I hope that what you take away from this talk is to make you aware of the resources available from the Office of the Ombudsman website.</a:t>
            </a:r>
          </a:p>
          <a:p>
            <a:endParaRPr lang="en-NZ" dirty="0"/>
          </a:p>
        </p:txBody>
      </p:sp>
      <p:sp>
        <p:nvSpPr>
          <p:cNvPr id="4" name="Slide Number Placeholder 3"/>
          <p:cNvSpPr>
            <a:spLocks noGrp="1"/>
          </p:cNvSpPr>
          <p:nvPr>
            <p:ph type="sldNum" sz="quarter" idx="10"/>
          </p:nvPr>
        </p:nvSpPr>
        <p:spPr/>
        <p:txBody>
          <a:bodyPr/>
          <a:lstStyle/>
          <a:p>
            <a:pPr marL="0" marR="0" lvl="0" indent="0" algn="r" defTabSz="803758" rtl="0" eaLnBrk="1" fontAlgn="auto" latinLnBrk="0" hangingPunct="1">
              <a:lnSpc>
                <a:spcPct val="100000"/>
              </a:lnSpc>
              <a:spcBef>
                <a:spcPts val="0"/>
              </a:spcBef>
              <a:spcAft>
                <a:spcPts val="0"/>
              </a:spcAft>
              <a:buClrTx/>
              <a:buSzTx/>
              <a:buFontTx/>
              <a:buNone/>
              <a:tabLst/>
              <a:defRPr/>
            </a:pPr>
            <a:fld id="{3A00069D-5CD9-8147-8C1B-7F6FE90B187E}"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03758"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71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1913" y="808038"/>
            <a:ext cx="4597400" cy="2586037"/>
          </a:xfrm>
        </p:spPr>
      </p:sp>
      <p:sp>
        <p:nvSpPr>
          <p:cNvPr id="3" name="Notes Placeholder 2"/>
          <p:cNvSpPr>
            <a:spLocks noGrp="1"/>
          </p:cNvSpPr>
          <p:nvPr>
            <p:ph type="body" idx="1"/>
          </p:nvPr>
        </p:nvSpPr>
        <p:spPr/>
        <p:txBody>
          <a:bodyPr/>
          <a:lstStyle/>
          <a:p>
            <a:r>
              <a:rPr lang="en-NZ" dirty="0"/>
              <a:t>Published guides include:</a:t>
            </a:r>
          </a:p>
          <a:p>
            <a:pPr marL="150705" indent="-150705">
              <a:buFont typeface="Arial" panose="020B0604020202020204" pitchFamily="34" charset="0"/>
              <a:buChar char="•"/>
            </a:pPr>
            <a:r>
              <a:rPr lang="en-NZ" dirty="0"/>
              <a:t>The OIA for Ministers and agencies</a:t>
            </a:r>
          </a:p>
          <a:p>
            <a:pPr marL="150705" indent="-150705">
              <a:buFont typeface="Arial" panose="020B0604020202020204" pitchFamily="34" charset="0"/>
              <a:buChar char="•"/>
            </a:pPr>
            <a:r>
              <a:rPr lang="en-NZ" dirty="0"/>
              <a:t>Consulting third parties</a:t>
            </a:r>
          </a:p>
          <a:p>
            <a:pPr marL="150705" indent="-150705">
              <a:buFont typeface="Arial" panose="020B0604020202020204" pitchFamily="34" charset="0"/>
              <a:buChar char="•"/>
            </a:pPr>
            <a:r>
              <a:rPr lang="en-NZ" dirty="0"/>
              <a:t>Substantial collation and research</a:t>
            </a:r>
          </a:p>
          <a:p>
            <a:pPr marL="150705" indent="-150705">
              <a:buFont typeface="Arial" panose="020B0604020202020204" pitchFamily="34" charset="0"/>
              <a:buChar char="•"/>
            </a:pPr>
            <a:r>
              <a:rPr lang="en-NZ" dirty="0"/>
              <a:t>Free and frank opinions</a:t>
            </a:r>
          </a:p>
          <a:p>
            <a:pPr marL="150705" indent="-150705">
              <a:buFont typeface="Arial" panose="020B0604020202020204" pitchFamily="34" charset="0"/>
              <a:buChar char="•"/>
            </a:pPr>
            <a:r>
              <a:rPr lang="en-NZ" dirty="0"/>
              <a:t>Confidential advice to government </a:t>
            </a:r>
          </a:p>
          <a:p>
            <a:pPr marL="150705" indent="-150705">
              <a:buFont typeface="Arial" panose="020B0604020202020204" pitchFamily="34" charset="0"/>
              <a:buChar char="•"/>
            </a:pPr>
            <a:r>
              <a:rPr lang="en-NZ" dirty="0"/>
              <a:t>Frivolous or vexatious requests </a:t>
            </a:r>
          </a:p>
          <a:p>
            <a:pPr marL="150705" indent="-150705">
              <a:buFont typeface="Arial" panose="020B0604020202020204" pitchFamily="34" charset="0"/>
              <a:buChar char="•"/>
            </a:pPr>
            <a:r>
              <a:rPr lang="en-NZ" dirty="0"/>
              <a:t>The public interest test </a:t>
            </a:r>
          </a:p>
          <a:p>
            <a:pPr marL="150705" indent="-150705">
              <a:buFont typeface="Arial" panose="020B0604020202020204" pitchFamily="34" charset="0"/>
              <a:buChar char="•"/>
            </a:pPr>
            <a:r>
              <a:rPr lang="en-US" dirty="0"/>
              <a:t>Draft</a:t>
            </a:r>
            <a:r>
              <a:rPr lang="en-US" baseline="0" dirty="0"/>
              <a:t> Documents</a:t>
            </a:r>
          </a:p>
          <a:p>
            <a:pPr marL="150705" indent="-150705">
              <a:buFont typeface="Arial" panose="020B0604020202020204" pitchFamily="34" charset="0"/>
              <a:buChar char="•"/>
            </a:pPr>
            <a:r>
              <a:rPr lang="en-US" baseline="0" dirty="0"/>
              <a:t>Requests made online</a:t>
            </a:r>
          </a:p>
          <a:p>
            <a:pPr marL="150705" indent="-150705">
              <a:buFont typeface="Arial" panose="020B0604020202020204" pitchFamily="34" charset="0"/>
              <a:buChar char="•"/>
            </a:pPr>
            <a:r>
              <a:rPr lang="en-US" baseline="0" dirty="0"/>
              <a:t>FAQ Election</a:t>
            </a:r>
          </a:p>
          <a:p>
            <a:pPr marL="150705" indent="-150705">
              <a:buFont typeface="Arial" panose="020B0604020202020204" pitchFamily="34" charset="0"/>
              <a:buChar char="•"/>
            </a:pPr>
            <a:r>
              <a:rPr lang="en-US" baseline="0" dirty="0"/>
              <a:t>FAQ emergency situations</a:t>
            </a:r>
          </a:p>
          <a:p>
            <a:pPr marL="150705" indent="-150705">
              <a:buFont typeface="Arial" panose="020B0604020202020204" pitchFamily="34" charset="0"/>
              <a:buChar char="•"/>
            </a:pPr>
            <a:endParaRPr lang="en-US" baseline="0" dirty="0"/>
          </a:p>
          <a:p>
            <a:pPr marL="150705" indent="-150705">
              <a:buFont typeface="Arial" panose="020B0604020202020204" pitchFamily="34" charset="0"/>
              <a:buChar char="•"/>
            </a:pPr>
            <a:r>
              <a:rPr lang="en-US" i="1" baseline="0" dirty="0"/>
              <a:t>This image also includes snips of Case studies, worksheets and templates – and a coming soon - TPM</a:t>
            </a:r>
          </a:p>
          <a:p>
            <a:r>
              <a:rPr lang="en-NZ" b="1" dirty="0"/>
              <a:t>The Ombudsman is subject to secrecy in all matters. </a:t>
            </a:r>
          </a:p>
          <a:p>
            <a:pPr marL="150705" indent="-150705">
              <a:buFont typeface="Arial" panose="020B0604020202020204" pitchFamily="34" charset="0"/>
              <a:buChar char="•"/>
            </a:pPr>
            <a:r>
              <a:rPr lang="en-NZ" dirty="0"/>
              <a:t>Authorised to publish reports under the Ombudsman Rules in the public interest: Opinions/case notes </a:t>
            </a:r>
          </a:p>
          <a:p>
            <a:pPr marL="150705" indent="-150705">
              <a:buFont typeface="Arial" panose="020B0604020202020204" pitchFamily="34" charset="0"/>
              <a:buChar char="•"/>
            </a:pPr>
            <a:r>
              <a:rPr lang="en-NZ" dirty="0"/>
              <a:t>No strict doctrine of precedent. However Ombudsmen often consider previous cases to be highly persuasive.</a:t>
            </a:r>
          </a:p>
          <a:p>
            <a:pPr marL="150705" indent="-150705">
              <a:buFont typeface="Arial" panose="020B0604020202020204" pitchFamily="34" charset="0"/>
              <a:buChar char="•"/>
            </a:pPr>
            <a:r>
              <a:rPr lang="en-NZ" dirty="0"/>
              <a:t>Published case notes often inform the Ombudsman’s early resolution approach to complaint handling</a:t>
            </a:r>
          </a:p>
          <a:p>
            <a:pPr marL="150705" indent="-150705">
              <a:buFont typeface="Arial" panose="020B0604020202020204" pitchFamily="34" charset="0"/>
              <a:buChar char="•"/>
            </a:pPr>
            <a:endParaRPr lang="en-NZ" i="1" dirty="0"/>
          </a:p>
        </p:txBody>
      </p:sp>
      <p:sp>
        <p:nvSpPr>
          <p:cNvPr id="4" name="Slide Number Placeholder 3"/>
          <p:cNvSpPr>
            <a:spLocks noGrp="1"/>
          </p:cNvSpPr>
          <p:nvPr>
            <p:ph type="sldNum" sz="quarter" idx="10"/>
          </p:nvPr>
        </p:nvSpPr>
        <p:spPr/>
        <p:txBody>
          <a:bodyPr/>
          <a:lstStyle/>
          <a:p>
            <a:pPr marL="0" marR="0" lvl="0" indent="0" algn="r" defTabSz="803758" rtl="0" eaLnBrk="1" fontAlgn="auto" latinLnBrk="0" hangingPunct="1">
              <a:lnSpc>
                <a:spcPct val="100000"/>
              </a:lnSpc>
              <a:spcBef>
                <a:spcPts val="0"/>
              </a:spcBef>
              <a:spcAft>
                <a:spcPts val="0"/>
              </a:spcAft>
              <a:buClrTx/>
              <a:buSzTx/>
              <a:buFontTx/>
              <a:buNone/>
              <a:tabLst/>
              <a:defRPr/>
            </a:pPr>
            <a:fld id="{3A00069D-5CD9-8147-8C1B-7F6FE90B187E}"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03758"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115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869950"/>
            <a:ext cx="4784725" cy="2690813"/>
          </a:xfrm>
        </p:spPr>
      </p:sp>
      <p:sp>
        <p:nvSpPr>
          <p:cNvPr id="3" name="Notes Placeholder 2"/>
          <p:cNvSpPr>
            <a:spLocks noGrp="1"/>
          </p:cNvSpPr>
          <p:nvPr>
            <p:ph type="body" idx="1"/>
          </p:nvPr>
        </p:nvSpPr>
        <p:spPr/>
        <p:txBody>
          <a:bodyPr/>
          <a:lstStyle/>
          <a:p>
            <a:r>
              <a:rPr lang="en-NZ" dirty="0"/>
              <a:t>Published guides include:</a:t>
            </a:r>
          </a:p>
          <a:p>
            <a:pPr marL="150705" indent="-150705">
              <a:buFont typeface="Arial" panose="020B0604020202020204" pitchFamily="34" charset="0"/>
              <a:buChar char="•"/>
            </a:pPr>
            <a:r>
              <a:rPr lang="en-NZ" sz="1200" b="0" i="0" u="sng" strike="noStrike" kern="1200">
                <a:solidFill>
                  <a:schemeClr val="tx1"/>
                </a:solidFill>
                <a:effectLst/>
                <a:latin typeface="+mn-lt"/>
                <a:ea typeface="+mn-ea"/>
                <a:cs typeface="+mn-cs"/>
                <a:hlinkClick r:id="rId3"/>
              </a:rPr>
              <a:t>The OIA for Ministers and agencies: A guide to processing official information requests</a:t>
            </a:r>
            <a:r>
              <a:rPr lang="en-NZ"/>
              <a:t> </a:t>
            </a:r>
          </a:p>
          <a:p>
            <a:pPr marL="150705" indent="-150705">
              <a:buFont typeface="Arial" panose="020B0604020202020204" pitchFamily="34" charset="0"/>
              <a:buChar char="•"/>
            </a:pPr>
            <a:r>
              <a:rPr lang="en-NZ"/>
              <a:t>Consulting </a:t>
            </a:r>
            <a:r>
              <a:rPr lang="en-NZ" dirty="0"/>
              <a:t>third parties</a:t>
            </a:r>
          </a:p>
          <a:p>
            <a:pPr marL="150705" indent="-150705">
              <a:buFont typeface="Arial" panose="020B0604020202020204" pitchFamily="34" charset="0"/>
              <a:buChar char="•"/>
            </a:pPr>
            <a:r>
              <a:rPr lang="en-NZ" dirty="0"/>
              <a:t>Substantial collation and research</a:t>
            </a:r>
          </a:p>
          <a:p>
            <a:pPr marL="150705" indent="-150705">
              <a:buFont typeface="Arial" panose="020B0604020202020204" pitchFamily="34" charset="0"/>
              <a:buChar char="•"/>
            </a:pPr>
            <a:r>
              <a:rPr lang="en-NZ" dirty="0"/>
              <a:t>Free and frank opinions</a:t>
            </a:r>
          </a:p>
          <a:p>
            <a:pPr marL="150705" indent="-150705">
              <a:buFont typeface="Arial" panose="020B0604020202020204" pitchFamily="34" charset="0"/>
              <a:buChar char="•"/>
            </a:pPr>
            <a:r>
              <a:rPr lang="en-NZ" dirty="0"/>
              <a:t>Confidential advice to government </a:t>
            </a:r>
          </a:p>
          <a:p>
            <a:pPr marL="150705" indent="-150705">
              <a:buFont typeface="Arial" panose="020B0604020202020204" pitchFamily="34" charset="0"/>
              <a:buChar char="•"/>
            </a:pPr>
            <a:r>
              <a:rPr lang="en-NZ" dirty="0"/>
              <a:t>Frivolous or vexatious requests </a:t>
            </a:r>
          </a:p>
          <a:p>
            <a:pPr marL="150705" indent="-150705">
              <a:buFont typeface="Arial" panose="020B0604020202020204" pitchFamily="34" charset="0"/>
              <a:buChar char="•"/>
            </a:pPr>
            <a:r>
              <a:rPr lang="en-NZ" dirty="0"/>
              <a:t>The public interest test </a:t>
            </a:r>
          </a:p>
          <a:p>
            <a:pPr marL="150705" indent="-150705">
              <a:buFont typeface="Arial" panose="020B0604020202020204" pitchFamily="34" charset="0"/>
              <a:buChar char="•"/>
            </a:pPr>
            <a:r>
              <a:rPr lang="en-US" dirty="0"/>
              <a:t>Draft</a:t>
            </a:r>
            <a:r>
              <a:rPr lang="en-US" baseline="0" dirty="0"/>
              <a:t> Documents</a:t>
            </a:r>
          </a:p>
          <a:p>
            <a:pPr marL="150705" indent="-150705">
              <a:buFont typeface="Arial" panose="020B0604020202020204" pitchFamily="34" charset="0"/>
              <a:buChar char="•"/>
            </a:pPr>
            <a:r>
              <a:rPr lang="en-US" baseline="0" dirty="0"/>
              <a:t>Requests made online</a:t>
            </a:r>
          </a:p>
          <a:p>
            <a:pPr marL="150705" indent="-150705">
              <a:buFont typeface="Arial" panose="020B0604020202020204" pitchFamily="34" charset="0"/>
              <a:buChar char="•"/>
            </a:pPr>
            <a:r>
              <a:rPr lang="en-US" baseline="0" dirty="0"/>
              <a:t>FAQ Election</a:t>
            </a:r>
          </a:p>
          <a:p>
            <a:pPr marL="150705" indent="-150705">
              <a:buFont typeface="Arial" panose="020B0604020202020204" pitchFamily="34" charset="0"/>
              <a:buChar char="•"/>
            </a:pPr>
            <a:r>
              <a:rPr lang="en-US" baseline="0" dirty="0"/>
              <a:t>FAQ emergency situations</a:t>
            </a:r>
          </a:p>
          <a:p>
            <a:pPr marL="150705" indent="-150705">
              <a:buFont typeface="Arial" panose="020B0604020202020204" pitchFamily="34" charset="0"/>
              <a:buChar char="•"/>
            </a:pPr>
            <a:endParaRPr lang="en-US" baseline="0" dirty="0"/>
          </a:p>
          <a:p>
            <a:pPr marL="150705" indent="-150705">
              <a:buFont typeface="Arial" panose="020B0604020202020204" pitchFamily="34" charset="0"/>
              <a:buChar char="•"/>
            </a:pPr>
            <a:r>
              <a:rPr lang="en-US" i="1" baseline="0" dirty="0"/>
              <a:t>This image also includes snips of Case studies, worksheets and templates – and a coming soon - TPM</a:t>
            </a:r>
          </a:p>
          <a:p>
            <a:r>
              <a:rPr lang="en-NZ" b="1" dirty="0"/>
              <a:t>The Ombudsman is subject to secrecy in all matters. </a:t>
            </a:r>
          </a:p>
          <a:p>
            <a:pPr marL="150705" indent="-150705">
              <a:buFont typeface="Arial" panose="020B0604020202020204" pitchFamily="34" charset="0"/>
              <a:buChar char="•"/>
            </a:pPr>
            <a:r>
              <a:rPr lang="en-NZ" dirty="0"/>
              <a:t>Authorised to publish reports under the Ombudsman Rules in the public interest: Opinions/case notes </a:t>
            </a:r>
          </a:p>
          <a:p>
            <a:pPr marL="150705" indent="-150705">
              <a:buFont typeface="Arial" panose="020B0604020202020204" pitchFamily="34" charset="0"/>
              <a:buChar char="•"/>
            </a:pPr>
            <a:r>
              <a:rPr lang="en-NZ" dirty="0"/>
              <a:t>No strict doctrine of precedent. However Ombudsmen often consider previous cases to be highly persuasive.</a:t>
            </a:r>
          </a:p>
          <a:p>
            <a:pPr marL="150705" indent="-150705">
              <a:buFont typeface="Arial" panose="020B0604020202020204" pitchFamily="34" charset="0"/>
              <a:buChar char="•"/>
            </a:pPr>
            <a:r>
              <a:rPr lang="en-NZ" dirty="0"/>
              <a:t>Published case notes often inform the Ombudsman’s early resolution approach to complaint handling</a:t>
            </a:r>
          </a:p>
          <a:p>
            <a:pPr marL="150705" indent="-150705">
              <a:buFont typeface="Arial" panose="020B0604020202020204" pitchFamily="34" charset="0"/>
              <a:buChar char="•"/>
            </a:pPr>
            <a:endParaRPr lang="en-NZ" i="1" dirty="0"/>
          </a:p>
        </p:txBody>
      </p:sp>
      <p:sp>
        <p:nvSpPr>
          <p:cNvPr id="4" name="Slide Number Placeholder 3"/>
          <p:cNvSpPr>
            <a:spLocks noGrp="1"/>
          </p:cNvSpPr>
          <p:nvPr>
            <p:ph type="sldNum" sz="quarter" idx="10"/>
          </p:nvPr>
        </p:nvSpPr>
        <p:spPr/>
        <p:txBody>
          <a:bodyPr/>
          <a:lstStyle/>
          <a:p>
            <a:pPr marL="0" marR="0" lvl="0" indent="0" algn="r" defTabSz="803758" rtl="0" eaLnBrk="1" fontAlgn="auto" latinLnBrk="0" hangingPunct="1">
              <a:lnSpc>
                <a:spcPct val="100000"/>
              </a:lnSpc>
              <a:spcBef>
                <a:spcPts val="0"/>
              </a:spcBef>
              <a:spcAft>
                <a:spcPts val="0"/>
              </a:spcAft>
              <a:buClrTx/>
              <a:buSzTx/>
              <a:buFontTx/>
              <a:buNone/>
              <a:tabLst/>
              <a:defRPr/>
            </a:pPr>
            <a:fld id="{3A00069D-5CD9-8147-8C1B-7F6FE90B187E}"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03758"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56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defTabSz="913120">
              <a:defRPr/>
            </a:pPr>
            <a:fld id="{3B266993-375F-48B6-8DD0-BAB5B05FD4A7}" type="slidenum">
              <a:rPr lang="en-NZ">
                <a:solidFill>
                  <a:prstClr val="black"/>
                </a:solidFill>
                <a:latin typeface="Calibri" panose="020F0502020204030204"/>
              </a:rPr>
              <a:pPr defTabSz="913120">
                <a:defRPr/>
              </a:pPr>
              <a:t>3</a:t>
            </a:fld>
            <a:endParaRPr lang="en-NZ">
              <a:solidFill>
                <a:prstClr val="black"/>
              </a:solidFill>
              <a:latin typeface="Calibri" panose="020F0502020204030204"/>
            </a:endParaRPr>
          </a:p>
        </p:txBody>
      </p:sp>
    </p:spTree>
    <p:extLst>
      <p:ext uri="{BB962C8B-B14F-4D97-AF65-F5344CB8AC3E}">
        <p14:creationId xmlns:p14="http://schemas.microsoft.com/office/powerpoint/2010/main" val="3767012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1055688"/>
            <a:ext cx="4348162" cy="2446337"/>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9B544-7F41-4056-B262-B50E703D9832}" type="slidenum">
              <a:rPr kumimoji="0" lang="en-NZ"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Z"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590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4613" y="993775"/>
            <a:ext cx="4722812" cy="2655888"/>
          </a:xfrm>
        </p:spPr>
      </p:sp>
      <p:sp>
        <p:nvSpPr>
          <p:cNvPr id="3" name="Notes Placeholder 2"/>
          <p:cNvSpPr>
            <a:spLocks noGrp="1"/>
          </p:cNvSpPr>
          <p:nvPr>
            <p:ph type="body" idx="1"/>
          </p:nvPr>
        </p:nvSpPr>
        <p:spPr/>
        <p:txBody>
          <a:bodyPr/>
          <a:lstStyle/>
          <a:p>
            <a:pPr marL="319550" indent="-319550">
              <a:buFont typeface="Arial" panose="020B0604020202020204" pitchFamily="34" charset="0"/>
              <a:buChar char="•"/>
            </a:pPr>
            <a:endParaRPr lang="en-NZ" sz="21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803758" rtl="0" eaLnBrk="1" fontAlgn="auto" latinLnBrk="0" hangingPunct="1">
              <a:lnSpc>
                <a:spcPct val="100000"/>
              </a:lnSpc>
              <a:spcBef>
                <a:spcPts val="0"/>
              </a:spcBef>
              <a:spcAft>
                <a:spcPts val="0"/>
              </a:spcAft>
              <a:buClrTx/>
              <a:buSzTx/>
              <a:buFontTx/>
              <a:buNone/>
              <a:tabLst/>
              <a:defRPr/>
            </a:pPr>
            <a:fld id="{4C732C4A-11E6-400A-B28E-C81AE92BE72D}" type="slidenum">
              <a:rPr kumimoji="0" lang="en-NZ"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03758" rtl="0" eaLnBrk="1" fontAlgn="auto" latinLnBrk="0" hangingPunct="1">
                <a:lnSpc>
                  <a:spcPct val="100000"/>
                </a:lnSpc>
                <a:spcBef>
                  <a:spcPts val="0"/>
                </a:spcBef>
                <a:spcAft>
                  <a:spcPts val="0"/>
                </a:spcAft>
                <a:buClrTx/>
                <a:buSzTx/>
                <a:buFontTx/>
                <a:buNone/>
                <a:tabLst/>
                <a:defRPr/>
              </a:pPr>
              <a:t>22</a:t>
            </a:fld>
            <a:endParaRPr kumimoji="0" lang="en-NZ"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4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defTabSz="913120">
              <a:defRPr/>
            </a:pPr>
            <a:fld id="{3B266993-375F-48B6-8DD0-BAB5B05FD4A7}" type="slidenum">
              <a:rPr lang="en-NZ">
                <a:solidFill>
                  <a:prstClr val="black"/>
                </a:solidFill>
                <a:latin typeface="Calibri" panose="020F0502020204030204"/>
              </a:rPr>
              <a:pPr defTabSz="913120">
                <a:defRPr/>
              </a:pPr>
              <a:t>23</a:t>
            </a:fld>
            <a:endParaRPr lang="en-NZ">
              <a:solidFill>
                <a:prstClr val="black"/>
              </a:solidFill>
              <a:latin typeface="Calibri" panose="020F0502020204030204"/>
            </a:endParaRPr>
          </a:p>
        </p:txBody>
      </p:sp>
    </p:spTree>
    <p:extLst>
      <p:ext uri="{BB962C8B-B14F-4D97-AF65-F5344CB8AC3E}">
        <p14:creationId xmlns:p14="http://schemas.microsoft.com/office/powerpoint/2010/main" val="1336239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1" dirty="0"/>
          </a:p>
        </p:txBody>
      </p:sp>
      <p:sp>
        <p:nvSpPr>
          <p:cNvPr id="4" name="Slide Number Placeholder 3"/>
          <p:cNvSpPr>
            <a:spLocks noGrp="1"/>
          </p:cNvSpPr>
          <p:nvPr>
            <p:ph type="sldNum" sz="quarter" idx="5"/>
          </p:nvPr>
        </p:nvSpPr>
        <p:spPr/>
        <p:txBody>
          <a:bodyPr/>
          <a:lstStyle/>
          <a:p>
            <a:pPr defTabSz="913120">
              <a:defRPr/>
            </a:pPr>
            <a:fld id="{3B266993-375F-48B6-8DD0-BAB5B05FD4A7}" type="slidenum">
              <a:rPr lang="en-NZ">
                <a:solidFill>
                  <a:prstClr val="black"/>
                </a:solidFill>
                <a:latin typeface="Calibri" panose="020F0502020204030204"/>
              </a:rPr>
              <a:pPr defTabSz="913120">
                <a:defRPr/>
              </a:pPr>
              <a:t>24</a:t>
            </a:fld>
            <a:endParaRPr lang="en-NZ">
              <a:solidFill>
                <a:prstClr val="black"/>
              </a:solidFill>
              <a:latin typeface="Calibri" panose="020F0502020204030204"/>
            </a:endParaRPr>
          </a:p>
        </p:txBody>
      </p:sp>
    </p:spTree>
    <p:extLst>
      <p:ext uri="{BB962C8B-B14F-4D97-AF65-F5344CB8AC3E}">
        <p14:creationId xmlns:p14="http://schemas.microsoft.com/office/powerpoint/2010/main" val="3767012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pPr defTabSz="913120">
              <a:defRPr/>
            </a:pPr>
            <a:fld id="{3B266993-375F-48B6-8DD0-BAB5B05FD4A7}" type="slidenum">
              <a:rPr lang="en-NZ">
                <a:solidFill>
                  <a:prstClr val="black"/>
                </a:solidFill>
                <a:latin typeface="Calibri" panose="020F0502020204030204"/>
              </a:rPr>
              <a:pPr defTabSz="913120">
                <a:defRPr/>
              </a:pPr>
              <a:t>25</a:t>
            </a:fld>
            <a:endParaRPr lang="en-NZ">
              <a:solidFill>
                <a:prstClr val="black"/>
              </a:solidFill>
              <a:latin typeface="Calibri" panose="020F0502020204030204"/>
            </a:endParaRPr>
          </a:p>
        </p:txBody>
      </p:sp>
    </p:spTree>
    <p:extLst>
      <p:ext uri="{BB962C8B-B14F-4D97-AF65-F5344CB8AC3E}">
        <p14:creationId xmlns:p14="http://schemas.microsoft.com/office/powerpoint/2010/main" val="3767012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mi-NZ" dirty="0"/>
          </a:p>
        </p:txBody>
      </p:sp>
      <p:sp>
        <p:nvSpPr>
          <p:cNvPr id="4" name="Slide Number Placeholder 3"/>
          <p:cNvSpPr>
            <a:spLocks noGrp="1"/>
          </p:cNvSpPr>
          <p:nvPr>
            <p:ph type="sldNum" sz="quarter" idx="5"/>
          </p:nvPr>
        </p:nvSpPr>
        <p:spPr/>
        <p:txBody>
          <a:bodyPr/>
          <a:lstStyle/>
          <a:p>
            <a:pPr>
              <a:defRPr/>
            </a:pPr>
            <a:fld id="{2CAA250C-5C9A-4D11-94EC-EF5779F0068B}" type="slidenum">
              <a:rPr lang="en-NZ" smtClean="0"/>
              <a:pPr>
                <a:defRPr/>
              </a:pPr>
              <a:t>26</a:t>
            </a:fld>
            <a:endParaRPr lang="en-NZ" dirty="0"/>
          </a:p>
        </p:txBody>
      </p:sp>
    </p:spTree>
    <p:extLst>
      <p:ext uri="{BB962C8B-B14F-4D97-AF65-F5344CB8AC3E}">
        <p14:creationId xmlns:p14="http://schemas.microsoft.com/office/powerpoint/2010/main" val="2310219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39838"/>
            <a:ext cx="5943600" cy="3344862"/>
          </a:xfrm>
        </p:spPr>
      </p:sp>
      <p:sp>
        <p:nvSpPr>
          <p:cNvPr id="3" name="Notes Placeholder 2"/>
          <p:cNvSpPr>
            <a:spLocks noGrp="1"/>
          </p:cNvSpPr>
          <p:nvPr>
            <p:ph type="body" idx="1"/>
          </p:nvPr>
        </p:nvSpPr>
        <p:spPr>
          <a:xfrm>
            <a:off x="678500" y="4770685"/>
            <a:ext cx="5431165" cy="4357420"/>
          </a:xfrm>
        </p:spPr>
        <p:txBody>
          <a:bodyPr/>
          <a:lstStyle/>
          <a:p>
            <a:endParaRPr lang="en-NZ" sz="1100" dirty="0"/>
          </a:p>
        </p:txBody>
      </p:sp>
      <p:sp>
        <p:nvSpPr>
          <p:cNvPr id="4" name="Slide Number Placeholder 3"/>
          <p:cNvSpPr>
            <a:spLocks noGrp="1"/>
          </p:cNvSpPr>
          <p:nvPr>
            <p:ph type="sldNum" sz="quarter" idx="10"/>
          </p:nvPr>
        </p:nvSpPr>
        <p:spPr/>
        <p:txBody>
          <a:bodyPr/>
          <a:lstStyle/>
          <a:p>
            <a:pPr defTabSz="913120">
              <a:defRPr/>
            </a:pPr>
            <a:fld id="{2CAA250C-5C9A-4D11-94EC-EF5779F0068B}" type="slidenum">
              <a:rPr lang="en-NZ">
                <a:solidFill>
                  <a:prstClr val="black"/>
                </a:solidFill>
                <a:latin typeface="Calibri" panose="020F0502020204030204"/>
              </a:rPr>
              <a:pPr defTabSz="913120">
                <a:defRPr/>
              </a:pPr>
              <a:t>27</a:t>
            </a:fld>
            <a:endParaRPr lang="en-NZ" dirty="0">
              <a:solidFill>
                <a:prstClr val="black"/>
              </a:solidFill>
              <a:latin typeface="Calibri" panose="020F0502020204030204"/>
            </a:endParaRPr>
          </a:p>
        </p:txBody>
      </p:sp>
    </p:spTree>
    <p:extLst>
      <p:ext uri="{BB962C8B-B14F-4D97-AF65-F5344CB8AC3E}">
        <p14:creationId xmlns:p14="http://schemas.microsoft.com/office/powerpoint/2010/main" val="1199510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A00069D-5CD9-8147-8C1B-7F6FE90B187E}" type="slidenum">
              <a:rPr lang="en-US" smtClean="0"/>
              <a:t>28</a:t>
            </a:fld>
            <a:endParaRPr lang="en-US"/>
          </a:p>
        </p:txBody>
      </p:sp>
    </p:spTree>
    <p:extLst>
      <p:ext uri="{BB962C8B-B14F-4D97-AF65-F5344CB8AC3E}">
        <p14:creationId xmlns:p14="http://schemas.microsoft.com/office/powerpoint/2010/main" val="1016554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39838"/>
            <a:ext cx="5943600" cy="3344862"/>
          </a:xfrm>
        </p:spPr>
      </p:sp>
      <p:sp>
        <p:nvSpPr>
          <p:cNvPr id="3" name="Notes Placeholder 2"/>
          <p:cNvSpPr>
            <a:spLocks noGrp="1"/>
          </p:cNvSpPr>
          <p:nvPr>
            <p:ph type="body" idx="1"/>
          </p:nvPr>
        </p:nvSpPr>
        <p:spPr>
          <a:xfrm>
            <a:off x="678500" y="4770685"/>
            <a:ext cx="5431165" cy="4357420"/>
          </a:xfrm>
        </p:spPr>
        <p:txBody>
          <a:bodyPr/>
          <a:lstStyle/>
          <a:p>
            <a:endParaRPr lang="en-NZ" sz="1100" dirty="0"/>
          </a:p>
        </p:txBody>
      </p:sp>
      <p:sp>
        <p:nvSpPr>
          <p:cNvPr id="4" name="Slide Number Placeholder 3"/>
          <p:cNvSpPr>
            <a:spLocks noGrp="1"/>
          </p:cNvSpPr>
          <p:nvPr>
            <p:ph type="sldNum" sz="quarter" idx="10"/>
          </p:nvPr>
        </p:nvSpPr>
        <p:spPr/>
        <p:txBody>
          <a:bodyPr/>
          <a:lstStyle/>
          <a:p>
            <a:pPr defTabSz="913120">
              <a:defRPr/>
            </a:pPr>
            <a:fld id="{2CAA250C-5C9A-4D11-94EC-EF5779F0068B}" type="slidenum">
              <a:rPr lang="en-NZ">
                <a:solidFill>
                  <a:prstClr val="black"/>
                </a:solidFill>
                <a:latin typeface="Calibri" panose="020F0502020204030204"/>
              </a:rPr>
              <a:pPr defTabSz="913120">
                <a:defRPr/>
              </a:pPr>
              <a:t>29</a:t>
            </a:fld>
            <a:endParaRPr lang="en-NZ" dirty="0">
              <a:solidFill>
                <a:prstClr val="black"/>
              </a:solidFill>
              <a:latin typeface="Calibri" panose="020F0502020204030204"/>
            </a:endParaRPr>
          </a:p>
        </p:txBody>
      </p:sp>
    </p:spTree>
    <p:extLst>
      <p:ext uri="{BB962C8B-B14F-4D97-AF65-F5344CB8AC3E}">
        <p14:creationId xmlns:p14="http://schemas.microsoft.com/office/powerpoint/2010/main" val="1107685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39838"/>
            <a:ext cx="5943600" cy="3344862"/>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2CAA250C-5C9A-4D11-94EC-EF5779F0068B}" type="slidenum">
              <a:rPr lang="en-NZ" smtClean="0"/>
              <a:pPr>
                <a:defRPr/>
              </a:pPr>
              <a:t>30</a:t>
            </a:fld>
            <a:endParaRPr lang="en-NZ" dirty="0"/>
          </a:p>
        </p:txBody>
      </p:sp>
    </p:spTree>
    <p:extLst>
      <p:ext uri="{BB962C8B-B14F-4D97-AF65-F5344CB8AC3E}">
        <p14:creationId xmlns:p14="http://schemas.microsoft.com/office/powerpoint/2010/main" val="219746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39838"/>
            <a:ext cx="5943600" cy="3344862"/>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defTabSz="913120">
              <a:defRPr/>
            </a:pPr>
            <a:fld id="{2CAA250C-5C9A-4D11-94EC-EF5779F0068B}" type="slidenum">
              <a:rPr lang="en-NZ">
                <a:solidFill>
                  <a:prstClr val="black"/>
                </a:solidFill>
                <a:latin typeface="Calibri" panose="020F0502020204030204"/>
              </a:rPr>
              <a:pPr defTabSz="913120">
                <a:defRPr/>
              </a:pPr>
              <a:t>4</a:t>
            </a:fld>
            <a:endParaRPr lang="en-NZ" dirty="0">
              <a:solidFill>
                <a:prstClr val="black"/>
              </a:solidFill>
              <a:latin typeface="Calibri" panose="020F0502020204030204"/>
            </a:endParaRPr>
          </a:p>
        </p:txBody>
      </p:sp>
    </p:spTree>
    <p:extLst>
      <p:ext uri="{BB962C8B-B14F-4D97-AF65-F5344CB8AC3E}">
        <p14:creationId xmlns:p14="http://schemas.microsoft.com/office/powerpoint/2010/main" val="2424655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39838"/>
            <a:ext cx="5943600" cy="3344862"/>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2CAA250C-5C9A-4D11-94EC-EF5779F0068B}" type="slidenum">
              <a:rPr lang="en-NZ" smtClean="0"/>
              <a:pPr>
                <a:defRPr/>
              </a:pPr>
              <a:t>31</a:t>
            </a:fld>
            <a:endParaRPr lang="en-NZ" dirty="0"/>
          </a:p>
        </p:txBody>
      </p:sp>
    </p:spTree>
    <p:extLst>
      <p:ext uri="{BB962C8B-B14F-4D97-AF65-F5344CB8AC3E}">
        <p14:creationId xmlns:p14="http://schemas.microsoft.com/office/powerpoint/2010/main" val="277418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a:defRPr/>
            </a:pPr>
            <a:fld id="{2CAA250C-5C9A-4D11-94EC-EF5779F0068B}" type="slidenum">
              <a:rPr lang="en-NZ" smtClean="0"/>
              <a:pPr>
                <a:defRPr/>
              </a:pPr>
              <a:t>32</a:t>
            </a:fld>
            <a:endParaRPr lang="en-NZ" dirty="0"/>
          </a:p>
        </p:txBody>
      </p:sp>
    </p:spTree>
    <p:extLst>
      <p:ext uri="{BB962C8B-B14F-4D97-AF65-F5344CB8AC3E}">
        <p14:creationId xmlns:p14="http://schemas.microsoft.com/office/powerpoint/2010/main" val="1683489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39838"/>
            <a:ext cx="5943600" cy="3344862"/>
          </a:xfrm>
        </p:spPr>
      </p:sp>
      <p:sp>
        <p:nvSpPr>
          <p:cNvPr id="3" name="Notes Placeholder 2"/>
          <p:cNvSpPr>
            <a:spLocks noGrp="1"/>
          </p:cNvSpPr>
          <p:nvPr>
            <p:ph type="body" idx="1"/>
          </p:nvPr>
        </p:nvSpPr>
        <p:spPr>
          <a:xfrm>
            <a:off x="678500" y="4770685"/>
            <a:ext cx="5431165" cy="4357420"/>
          </a:xfrm>
        </p:spPr>
        <p:txBody>
          <a:bodyPr/>
          <a:lstStyle/>
          <a:p>
            <a:endParaRPr lang="en-NZ" sz="1100" baseline="0" dirty="0"/>
          </a:p>
        </p:txBody>
      </p:sp>
      <p:sp>
        <p:nvSpPr>
          <p:cNvPr id="4" name="Slide Number Placeholder 3"/>
          <p:cNvSpPr>
            <a:spLocks noGrp="1"/>
          </p:cNvSpPr>
          <p:nvPr>
            <p:ph type="sldNum" sz="quarter" idx="10"/>
          </p:nvPr>
        </p:nvSpPr>
        <p:spPr/>
        <p:txBody>
          <a:bodyPr/>
          <a:lstStyle/>
          <a:p>
            <a:pPr defTabSz="913120">
              <a:defRPr/>
            </a:pPr>
            <a:fld id="{2CAA250C-5C9A-4D11-94EC-EF5779F0068B}" type="slidenum">
              <a:rPr lang="en-NZ">
                <a:solidFill>
                  <a:prstClr val="black"/>
                </a:solidFill>
                <a:latin typeface="Calibri" panose="020F0502020204030204"/>
              </a:rPr>
              <a:pPr defTabSz="913120">
                <a:defRPr/>
              </a:pPr>
              <a:t>33</a:t>
            </a:fld>
            <a:endParaRPr lang="en-NZ" dirty="0">
              <a:solidFill>
                <a:prstClr val="black"/>
              </a:solidFill>
              <a:latin typeface="Calibri" panose="020F0502020204030204"/>
            </a:endParaRPr>
          </a:p>
        </p:txBody>
      </p:sp>
    </p:spTree>
    <p:extLst>
      <p:ext uri="{BB962C8B-B14F-4D97-AF65-F5344CB8AC3E}">
        <p14:creationId xmlns:p14="http://schemas.microsoft.com/office/powerpoint/2010/main" val="3347140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endParaRPr>
          </a:p>
        </p:txBody>
      </p:sp>
      <p:sp>
        <p:nvSpPr>
          <p:cNvPr id="4" name="Slide Number Placeholder 3"/>
          <p:cNvSpPr>
            <a:spLocks noGrp="1"/>
          </p:cNvSpPr>
          <p:nvPr>
            <p:ph type="sldNum" sz="quarter" idx="5"/>
          </p:nvPr>
        </p:nvSpPr>
        <p:spPr/>
        <p:txBody>
          <a:bodyPr/>
          <a:lstStyle/>
          <a:p>
            <a:fld id="{3B266993-375F-48B6-8DD0-BAB5B05FD4A7}" type="slidenum">
              <a:rPr lang="en-NZ" smtClean="0"/>
              <a:t>34</a:t>
            </a:fld>
            <a:endParaRPr lang="en-NZ"/>
          </a:p>
        </p:txBody>
      </p:sp>
    </p:spTree>
    <p:extLst>
      <p:ext uri="{BB962C8B-B14F-4D97-AF65-F5344CB8AC3E}">
        <p14:creationId xmlns:p14="http://schemas.microsoft.com/office/powerpoint/2010/main" val="3694053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3B266993-375F-48B6-8DD0-BAB5B05FD4A7}" type="slidenum">
              <a:rPr lang="en-NZ" smtClean="0"/>
              <a:t>35</a:t>
            </a:fld>
            <a:endParaRPr lang="en-NZ"/>
          </a:p>
        </p:txBody>
      </p:sp>
    </p:spTree>
    <p:extLst>
      <p:ext uri="{BB962C8B-B14F-4D97-AF65-F5344CB8AC3E}">
        <p14:creationId xmlns:p14="http://schemas.microsoft.com/office/powerpoint/2010/main" val="219728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B266993-375F-48B6-8DD0-BAB5B05FD4A7}" type="slidenum">
              <a:rPr lang="en-NZ" smtClean="0"/>
              <a:t>36</a:t>
            </a:fld>
            <a:endParaRPr lang="en-NZ"/>
          </a:p>
        </p:txBody>
      </p:sp>
    </p:spTree>
    <p:extLst>
      <p:ext uri="{BB962C8B-B14F-4D97-AF65-F5344CB8AC3E}">
        <p14:creationId xmlns:p14="http://schemas.microsoft.com/office/powerpoint/2010/main" val="4175722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2CAA250C-5C9A-4D11-94EC-EF5779F0068B}" type="slidenum">
              <a:rPr lang="en-NZ" smtClean="0"/>
              <a:pPr>
                <a:defRPr/>
              </a:pPr>
              <a:t>37</a:t>
            </a:fld>
            <a:endParaRPr lang="en-NZ" dirty="0"/>
          </a:p>
        </p:txBody>
      </p:sp>
    </p:spTree>
    <p:extLst>
      <p:ext uri="{BB962C8B-B14F-4D97-AF65-F5344CB8AC3E}">
        <p14:creationId xmlns:p14="http://schemas.microsoft.com/office/powerpoint/2010/main" val="994081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2CAA250C-5C9A-4D11-94EC-EF5779F0068B}" type="slidenum">
              <a:rPr lang="en-NZ" smtClean="0"/>
              <a:pPr>
                <a:defRPr/>
              </a:pPr>
              <a:t>39</a:t>
            </a:fld>
            <a:endParaRPr lang="en-NZ" dirty="0"/>
          </a:p>
        </p:txBody>
      </p:sp>
    </p:spTree>
    <p:extLst>
      <p:ext uri="{BB962C8B-B14F-4D97-AF65-F5344CB8AC3E}">
        <p14:creationId xmlns:p14="http://schemas.microsoft.com/office/powerpoint/2010/main" val="2145861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a:defRPr/>
            </a:pPr>
            <a:fld id="{2CAA250C-5C9A-4D11-94EC-EF5779F0068B}" type="slidenum">
              <a:rPr lang="en-NZ" smtClean="0"/>
              <a:pPr>
                <a:defRPr/>
              </a:pPr>
              <a:t>40</a:t>
            </a:fld>
            <a:endParaRPr lang="en-NZ" dirty="0"/>
          </a:p>
        </p:txBody>
      </p:sp>
    </p:spTree>
    <p:extLst>
      <p:ext uri="{BB962C8B-B14F-4D97-AF65-F5344CB8AC3E}">
        <p14:creationId xmlns:p14="http://schemas.microsoft.com/office/powerpoint/2010/main" val="428860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defTabSz="913120">
              <a:defRPr/>
            </a:pPr>
            <a:fld id="{3B266993-375F-48B6-8DD0-BAB5B05FD4A7}" type="slidenum">
              <a:rPr lang="en-NZ">
                <a:solidFill>
                  <a:prstClr val="black"/>
                </a:solidFill>
                <a:latin typeface="Calibri" panose="020F0502020204030204"/>
              </a:rPr>
              <a:pPr defTabSz="913120">
                <a:defRPr/>
              </a:pPr>
              <a:t>41</a:t>
            </a:fld>
            <a:endParaRPr lang="en-NZ">
              <a:solidFill>
                <a:prstClr val="black"/>
              </a:solidFill>
              <a:latin typeface="Calibri" panose="020F0502020204030204"/>
            </a:endParaRPr>
          </a:p>
        </p:txBody>
      </p:sp>
    </p:spTree>
    <p:extLst>
      <p:ext uri="{BB962C8B-B14F-4D97-AF65-F5344CB8AC3E}">
        <p14:creationId xmlns:p14="http://schemas.microsoft.com/office/powerpoint/2010/main" val="2892346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defTabSz="913120">
              <a:defRPr/>
            </a:pPr>
            <a:fld id="{B2C9B544-7F41-4056-B262-B50E703D9832}" type="slidenum">
              <a:rPr lang="en-NZ">
                <a:solidFill>
                  <a:prstClr val="black"/>
                </a:solidFill>
                <a:latin typeface="Calibri" panose="020F0502020204030204"/>
              </a:rPr>
              <a:pPr defTabSz="913120">
                <a:defRPr/>
              </a:pPr>
              <a:t>5</a:t>
            </a:fld>
            <a:endParaRPr lang="en-NZ">
              <a:solidFill>
                <a:prstClr val="black"/>
              </a:solidFill>
              <a:latin typeface="Calibri" panose="020F0502020204030204"/>
            </a:endParaRPr>
          </a:p>
        </p:txBody>
      </p:sp>
    </p:spTree>
    <p:extLst>
      <p:ext uri="{BB962C8B-B14F-4D97-AF65-F5344CB8AC3E}">
        <p14:creationId xmlns:p14="http://schemas.microsoft.com/office/powerpoint/2010/main" val="198917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1" dirty="0"/>
          </a:p>
        </p:txBody>
      </p:sp>
      <p:sp>
        <p:nvSpPr>
          <p:cNvPr id="4" name="Slide Number Placeholder 3"/>
          <p:cNvSpPr>
            <a:spLocks noGrp="1"/>
          </p:cNvSpPr>
          <p:nvPr>
            <p:ph type="sldNum" sz="quarter" idx="5"/>
          </p:nvPr>
        </p:nvSpPr>
        <p:spPr/>
        <p:txBody>
          <a:bodyPr/>
          <a:lstStyle/>
          <a:p>
            <a:pPr defTabSz="913120">
              <a:defRPr/>
            </a:pPr>
            <a:fld id="{3B266993-375F-48B6-8DD0-BAB5B05FD4A7}" type="slidenum">
              <a:rPr lang="en-NZ">
                <a:solidFill>
                  <a:prstClr val="black"/>
                </a:solidFill>
                <a:latin typeface="Calibri" panose="020F0502020204030204"/>
              </a:rPr>
              <a:pPr defTabSz="913120">
                <a:defRPr/>
              </a:pPr>
              <a:t>42</a:t>
            </a:fld>
            <a:endParaRPr lang="en-NZ">
              <a:solidFill>
                <a:prstClr val="black"/>
              </a:solidFill>
              <a:latin typeface="Calibri" panose="020F0502020204030204"/>
            </a:endParaRPr>
          </a:p>
        </p:txBody>
      </p:sp>
    </p:spTree>
    <p:extLst>
      <p:ext uri="{BB962C8B-B14F-4D97-AF65-F5344CB8AC3E}">
        <p14:creationId xmlns:p14="http://schemas.microsoft.com/office/powerpoint/2010/main" val="2045422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defTabSz="913120">
              <a:defRPr/>
            </a:pPr>
            <a:fld id="{3B266993-375F-48B6-8DD0-BAB5B05FD4A7}" type="slidenum">
              <a:rPr lang="en-NZ">
                <a:solidFill>
                  <a:prstClr val="black"/>
                </a:solidFill>
                <a:latin typeface="Calibri" panose="020F0502020204030204"/>
              </a:rPr>
              <a:pPr defTabSz="913120">
                <a:defRPr/>
              </a:pPr>
              <a:t>43</a:t>
            </a:fld>
            <a:endParaRPr lang="en-NZ">
              <a:solidFill>
                <a:prstClr val="black"/>
              </a:solidFill>
              <a:latin typeface="Calibri" panose="020F0502020204030204"/>
            </a:endParaRPr>
          </a:p>
        </p:txBody>
      </p:sp>
    </p:spTree>
    <p:extLst>
      <p:ext uri="{BB962C8B-B14F-4D97-AF65-F5344CB8AC3E}">
        <p14:creationId xmlns:p14="http://schemas.microsoft.com/office/powerpoint/2010/main" val="1154845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266993-375F-48B6-8DD0-BAB5B05FD4A7}" type="slidenum">
              <a:rPr lang="en-NZ" smtClean="0"/>
              <a:t>44</a:t>
            </a:fld>
            <a:endParaRPr lang="en-NZ"/>
          </a:p>
        </p:txBody>
      </p:sp>
    </p:spTree>
    <p:extLst>
      <p:ext uri="{BB962C8B-B14F-4D97-AF65-F5344CB8AC3E}">
        <p14:creationId xmlns:p14="http://schemas.microsoft.com/office/powerpoint/2010/main" val="93822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defTabSz="913120">
              <a:defRPr/>
            </a:pPr>
            <a:fld id="{3B266993-375F-48B6-8DD0-BAB5B05FD4A7}" type="slidenum">
              <a:rPr lang="en-NZ">
                <a:solidFill>
                  <a:prstClr val="black"/>
                </a:solidFill>
                <a:latin typeface="Calibri" panose="020F0502020204030204"/>
              </a:rPr>
              <a:pPr defTabSz="913120">
                <a:defRPr/>
              </a:pPr>
              <a:t>45</a:t>
            </a:fld>
            <a:endParaRPr lang="en-NZ">
              <a:solidFill>
                <a:prstClr val="black"/>
              </a:solidFill>
              <a:latin typeface="Calibri" panose="020F0502020204030204"/>
            </a:endParaRPr>
          </a:p>
        </p:txBody>
      </p:sp>
    </p:spTree>
    <p:extLst>
      <p:ext uri="{BB962C8B-B14F-4D97-AF65-F5344CB8AC3E}">
        <p14:creationId xmlns:p14="http://schemas.microsoft.com/office/powerpoint/2010/main" val="3670442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2C9B544-7F41-4056-B262-B50E703D9832}" type="slidenum">
              <a:rPr lang="en-NZ" smtClean="0"/>
              <a:t>6</a:t>
            </a:fld>
            <a:endParaRPr lang="en-NZ"/>
          </a:p>
        </p:txBody>
      </p:sp>
    </p:spTree>
    <p:extLst>
      <p:ext uri="{BB962C8B-B14F-4D97-AF65-F5344CB8AC3E}">
        <p14:creationId xmlns:p14="http://schemas.microsoft.com/office/powerpoint/2010/main" val="413492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a:solidFill>
                  <a:schemeClr val="tx1"/>
                </a:solidFill>
                <a:effectLst/>
                <a:latin typeface="+mn-lt"/>
                <a:ea typeface="+mn-ea"/>
                <a:cs typeface="+mn-cs"/>
              </a:rPr>
              <a:t>What is the OIA?</a:t>
            </a:r>
          </a:p>
          <a:p>
            <a:r>
              <a:rPr lang="en-NZ" sz="1200" kern="1200" dirty="0">
                <a:solidFill>
                  <a:schemeClr val="tx1"/>
                </a:solidFill>
                <a:effectLst/>
                <a:latin typeface="+mn-lt"/>
                <a:ea typeface="+mn-ea"/>
                <a:cs typeface="+mn-cs"/>
              </a:rPr>
              <a:t>The Official Information Act, or OIA,  allows people to request official information held by Ministers and specified government agencies and local government agencies. </a:t>
            </a:r>
          </a:p>
          <a:p>
            <a:r>
              <a:rPr lang="en-NZ" sz="1200" kern="1200" dirty="0">
                <a:solidFill>
                  <a:schemeClr val="tx1"/>
                </a:solidFill>
                <a:effectLst/>
                <a:latin typeface="+mn-lt"/>
                <a:ea typeface="+mn-ea"/>
                <a:cs typeface="+mn-cs"/>
              </a:rPr>
              <a:t>It contains rules for how such requests should be handled, and provides a right to complain to the Ombudsman in certain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t>This OIA is an important constitutional document and one of the primary vehicles for promoting transparency and open government. It flipped the Official Secrets Act presumption on its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t>When considering an OIA request, agencies should always start from the premise that ‘information shall be made available unless there is good reason for withholding it’. The OIA also provides for the protection of information when there are specific grounds for withholding information.  </a:t>
            </a:r>
          </a:p>
          <a:p>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The free flow of information is crucial in a crisis to promote trust and public confidence. I’m sure that you will have found this over the past few years while managing communications with stakeholders about Covid-19. </a:t>
            </a:r>
          </a:p>
          <a:p>
            <a:pPr marL="200939" indent="-200939">
              <a:buFont typeface="+mj-lt"/>
              <a:buAutoNum type="arabicPeriod"/>
            </a:pPr>
            <a:endParaRPr lang="en-NZ" baseline="0" dirty="0"/>
          </a:p>
          <a:p>
            <a:pPr marL="0" indent="0">
              <a:buFont typeface="+mj-lt"/>
              <a:buNone/>
            </a:pPr>
            <a:r>
              <a:rPr lang="en-NZ" baseline="0" dirty="0"/>
              <a:t>As part of the OI legislation is the Principle of Availability - </a:t>
            </a:r>
            <a:r>
              <a:rPr lang="en-NZ" sz="1200" dirty="0"/>
              <a:t>Information </a:t>
            </a:r>
            <a:r>
              <a:rPr lang="en-NZ" sz="1200" b="1" i="1" dirty="0">
                <a:solidFill>
                  <a:srgbClr val="00B089"/>
                </a:solidFill>
              </a:rPr>
              <a:t>shall be made available</a:t>
            </a:r>
            <a:r>
              <a:rPr lang="en-NZ" sz="1200" b="1" i="1" dirty="0"/>
              <a:t> </a:t>
            </a:r>
            <a:r>
              <a:rPr lang="en-NZ" sz="1200" dirty="0"/>
              <a:t>unless there is good reason for withholding</a:t>
            </a:r>
          </a:p>
          <a:p>
            <a:pPr marL="0" indent="0">
              <a:buFont typeface="Arial" panose="020B0604020202020204" pitchFamily="34" charset="0"/>
              <a:buNone/>
            </a:pPr>
            <a:endParaRPr lang="en-NZ" sz="2800" b="1" dirty="0">
              <a:solidFill>
                <a:srgbClr val="00B089"/>
              </a:solidFill>
            </a:endParaRPr>
          </a:p>
          <a:p>
            <a:pPr marL="0" indent="0">
              <a:buFont typeface="Arial" panose="020B0604020202020204" pitchFamily="34" charset="0"/>
              <a:buNone/>
            </a:pPr>
            <a:r>
              <a:rPr lang="en-NZ" sz="2800" b="1" dirty="0">
                <a:solidFill>
                  <a:srgbClr val="00B089"/>
                </a:solidFill>
              </a:rPr>
              <a:t>Section 4 (Purpose)</a:t>
            </a:r>
          </a:p>
          <a:p>
            <a:pPr marL="1028700" lvl="2" indent="-457200">
              <a:buFont typeface="Arial" panose="020B0604020202020204" pitchFamily="34" charset="0"/>
              <a:buChar char="•"/>
            </a:pPr>
            <a:r>
              <a:rPr lang="en-NZ" sz="2800" dirty="0"/>
              <a:t>To </a:t>
            </a:r>
            <a:r>
              <a:rPr lang="en-NZ" sz="2800" b="1" i="1" dirty="0">
                <a:solidFill>
                  <a:srgbClr val="00B089"/>
                </a:solidFill>
              </a:rPr>
              <a:t>increase the availability </a:t>
            </a:r>
            <a:r>
              <a:rPr lang="en-NZ" sz="2800" dirty="0"/>
              <a:t>of official information:</a:t>
            </a:r>
          </a:p>
          <a:p>
            <a:pPr marL="1828800" lvl="2" indent="-457200">
              <a:spcBef>
                <a:spcPts val="0"/>
              </a:spcBef>
              <a:buFont typeface="Arial" panose="020B0604020202020204" pitchFamily="34" charset="0"/>
              <a:buChar char="•"/>
            </a:pPr>
            <a:r>
              <a:rPr lang="en-NZ" sz="2800" dirty="0"/>
              <a:t>To enable more effective participation </a:t>
            </a:r>
          </a:p>
          <a:p>
            <a:pPr marL="1828800" lvl="2" indent="-457200">
              <a:spcBef>
                <a:spcPts val="0"/>
              </a:spcBef>
              <a:buFont typeface="Arial" panose="020B0604020202020204" pitchFamily="34" charset="0"/>
              <a:buChar char="•"/>
            </a:pPr>
            <a:r>
              <a:rPr lang="en-NZ" sz="2800" dirty="0"/>
              <a:t>To promote accountability </a:t>
            </a:r>
          </a:p>
          <a:p>
            <a:pPr marL="1828800" lvl="2" indent="-457200">
              <a:spcBef>
                <a:spcPts val="0"/>
              </a:spcBef>
              <a:buFont typeface="Arial" panose="020B0604020202020204" pitchFamily="34" charset="0"/>
              <a:buChar char="•"/>
            </a:pPr>
            <a:r>
              <a:rPr lang="en-NZ" sz="2800" dirty="0"/>
              <a:t>To enhance respect for the law and promote the good government/local government in New Zealand</a:t>
            </a:r>
          </a:p>
          <a:p>
            <a:pPr marL="1028700" lvl="2" indent="-457200">
              <a:buFont typeface="Arial" panose="020B0604020202020204" pitchFamily="34" charset="0"/>
              <a:buChar char="•"/>
            </a:pPr>
            <a:r>
              <a:rPr lang="en-NZ" sz="2800" dirty="0"/>
              <a:t>To </a:t>
            </a:r>
            <a:r>
              <a:rPr lang="en-NZ" sz="2800" b="1" i="1" dirty="0">
                <a:solidFill>
                  <a:srgbClr val="00B089"/>
                </a:solidFill>
              </a:rPr>
              <a:t>protect</a:t>
            </a:r>
            <a:r>
              <a:rPr lang="en-NZ" sz="2800" dirty="0"/>
              <a:t> official information to the extent </a:t>
            </a:r>
            <a:r>
              <a:rPr lang="en-NZ" sz="2800" b="1" i="1" dirty="0">
                <a:solidFill>
                  <a:srgbClr val="00B089"/>
                </a:solidFill>
              </a:rPr>
              <a:t>consistent with the public interest </a:t>
            </a:r>
            <a:r>
              <a:rPr lang="en-NZ" sz="2800" dirty="0"/>
              <a:t>and the preservation of personal privacy </a:t>
            </a:r>
          </a:p>
          <a:p>
            <a:pPr marL="0" indent="0">
              <a:buFont typeface="+mj-lt"/>
              <a:buNone/>
            </a:pPr>
            <a:endParaRPr lang="en-NZ" dirty="0"/>
          </a:p>
          <a:p>
            <a:r>
              <a:rPr lang="en-NZ" b="1" dirty="0"/>
              <a:t>Note on Treaty obligations</a:t>
            </a:r>
          </a:p>
          <a:p>
            <a:pPr marL="342900" indent="-342900">
              <a:spcBef>
                <a:spcPct val="20000"/>
              </a:spcBef>
              <a:spcAft>
                <a:spcPts val="600"/>
              </a:spcAft>
              <a:buClr>
                <a:srgbClr val="2BB673"/>
              </a:buClr>
              <a:buFont typeface="Arial"/>
              <a:buChar char="•"/>
            </a:pPr>
            <a:r>
              <a:rPr lang="en-NZ" sz="1200" dirty="0">
                <a:solidFill>
                  <a:prstClr val="black"/>
                </a:solidFill>
                <a:cs typeface="Segoe UI" panose="020B0502040204020203" pitchFamily="34" charset="0"/>
              </a:rPr>
              <a:t>OIA does not include specific references to the Treaty of Waitangi</a:t>
            </a:r>
          </a:p>
          <a:p>
            <a:pPr marL="342900" indent="-342900">
              <a:spcBef>
                <a:spcPct val="20000"/>
              </a:spcBef>
              <a:spcAft>
                <a:spcPts val="600"/>
              </a:spcAft>
              <a:buClr>
                <a:srgbClr val="2BB673"/>
              </a:buClr>
              <a:buFont typeface="Arial"/>
              <a:buChar char="•"/>
            </a:pPr>
            <a:r>
              <a:rPr lang="en-NZ" sz="1200" dirty="0">
                <a:solidFill>
                  <a:prstClr val="black"/>
                </a:solidFill>
                <a:cs typeface="Segoe UI" panose="020B0502040204020203" pitchFamily="34" charset="0"/>
              </a:rPr>
              <a:t>Confidential information entrusted by iwi groups to crown / issues of data sovereignty</a:t>
            </a:r>
          </a:p>
          <a:p>
            <a:pPr marL="342900" indent="-342900">
              <a:spcBef>
                <a:spcPct val="20000"/>
              </a:spcBef>
              <a:spcAft>
                <a:spcPts val="600"/>
              </a:spcAft>
              <a:buClr>
                <a:srgbClr val="2BB673"/>
              </a:buClr>
              <a:buFont typeface="Arial"/>
              <a:buChar char="•"/>
            </a:pPr>
            <a:r>
              <a:rPr lang="en-NZ" sz="1200" dirty="0">
                <a:solidFill>
                  <a:prstClr val="black"/>
                </a:solidFill>
                <a:cs typeface="Segoe UI" panose="020B0502040204020203" pitchFamily="34" charset="0"/>
              </a:rPr>
              <a:t>Confidential information may be covered by </a:t>
            </a:r>
            <a:r>
              <a:rPr lang="en-NZ" sz="1200" dirty="0" err="1">
                <a:solidFill>
                  <a:prstClr val="black"/>
                </a:solidFill>
                <a:cs typeface="Segoe UI" panose="020B0502040204020203" pitchFamily="34" charset="0"/>
              </a:rPr>
              <a:t>Tikanga</a:t>
            </a:r>
            <a:r>
              <a:rPr lang="en-NZ" sz="1200" dirty="0">
                <a:solidFill>
                  <a:prstClr val="black"/>
                </a:solidFill>
                <a:cs typeface="Segoe UI" panose="020B0502040204020203" pitchFamily="34" charset="0"/>
              </a:rPr>
              <a:t> and release may breach an obligation of confidence and/or harm Crown Treaty relationships/obligations</a:t>
            </a:r>
          </a:p>
          <a:p>
            <a:pPr marL="342900" indent="-342900">
              <a:spcBef>
                <a:spcPct val="20000"/>
              </a:spcBef>
              <a:spcAft>
                <a:spcPts val="600"/>
              </a:spcAft>
              <a:buClr>
                <a:srgbClr val="2BB673"/>
              </a:buClr>
              <a:buFont typeface="Arial"/>
              <a:buChar char="•"/>
            </a:pPr>
            <a:r>
              <a:rPr lang="en-NZ" sz="1200" dirty="0">
                <a:solidFill>
                  <a:prstClr val="black"/>
                </a:solidFill>
                <a:cs typeface="Segoe UI" panose="020B0502040204020203" pitchFamily="34" charset="0"/>
              </a:rPr>
              <a:t>Balanced against public interest in access to the information – may also be Treaty issues favouring release </a:t>
            </a:r>
            <a:r>
              <a:rPr lang="en-NZ" sz="1200" dirty="0" err="1">
                <a:solidFill>
                  <a:prstClr val="black"/>
                </a:solidFill>
                <a:cs typeface="Segoe UI" panose="020B0502040204020203" pitchFamily="34" charset="0"/>
              </a:rPr>
              <a:t>eg</a:t>
            </a:r>
            <a:r>
              <a:rPr lang="en-NZ" sz="1200" dirty="0">
                <a:solidFill>
                  <a:prstClr val="black"/>
                </a:solidFill>
                <a:cs typeface="Segoe UI" panose="020B0502040204020203" pitchFamily="34" charset="0"/>
              </a:rPr>
              <a:t> release of information about health outcomes </a:t>
            </a:r>
          </a:p>
          <a:p>
            <a:endParaRPr lang="en-NZ" sz="1200" dirty="0">
              <a:solidFill>
                <a:prstClr val="black"/>
              </a:solidFill>
              <a:cs typeface="Segoe UI" panose="020B0502040204020203" pitchFamily="34" charset="0"/>
            </a:endParaRPr>
          </a:p>
          <a:p>
            <a:endParaRPr lang="en-NZ" dirty="0"/>
          </a:p>
        </p:txBody>
      </p:sp>
      <p:sp>
        <p:nvSpPr>
          <p:cNvPr id="4" name="Slide Number Placeholder 3"/>
          <p:cNvSpPr>
            <a:spLocks noGrp="1"/>
          </p:cNvSpPr>
          <p:nvPr>
            <p:ph type="sldNum" sz="quarter" idx="10"/>
          </p:nvPr>
        </p:nvSpPr>
        <p:spPr/>
        <p:txBody>
          <a:bodyPr/>
          <a:lstStyle/>
          <a:p>
            <a:fld id="{3A00069D-5CD9-8147-8C1B-7F6FE90B187E}" type="slidenum">
              <a:rPr lang="en-US" smtClean="0"/>
              <a:t>7</a:t>
            </a:fld>
            <a:endParaRPr lang="en-US"/>
          </a:p>
        </p:txBody>
      </p:sp>
    </p:spTree>
    <p:extLst>
      <p:ext uri="{BB962C8B-B14F-4D97-AF65-F5344CB8AC3E}">
        <p14:creationId xmlns:p14="http://schemas.microsoft.com/office/powerpoint/2010/main" val="3500587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03758">
              <a:defRPr/>
            </a:pPr>
            <a:r>
              <a:rPr lang="en-NZ" sz="1400" dirty="0">
                <a:solidFill>
                  <a:prstClr val="black"/>
                </a:solidFill>
                <a:cs typeface="Calibri" panose="020F0502020204030204" pitchFamily="34" charset="0"/>
              </a:rPr>
              <a:t>evidence/accountability/transparency</a:t>
            </a:r>
            <a:endParaRPr lang="en-NZ" sz="1400" dirty="0"/>
          </a:p>
          <a:p>
            <a:endParaRPr lang="en-NZ" sz="1300" dirty="0"/>
          </a:p>
        </p:txBody>
      </p:sp>
      <p:sp>
        <p:nvSpPr>
          <p:cNvPr id="4" name="Slide Number Placeholder 3"/>
          <p:cNvSpPr>
            <a:spLocks noGrp="1"/>
          </p:cNvSpPr>
          <p:nvPr>
            <p:ph type="sldNum" sz="quarter" idx="10"/>
          </p:nvPr>
        </p:nvSpPr>
        <p:spPr/>
        <p:txBody>
          <a:bodyPr/>
          <a:lstStyle/>
          <a:p>
            <a:pPr defTabSz="401879">
              <a:defRPr/>
            </a:pPr>
            <a:fld id="{2BDA70B9-1478-CE4F-A9C6-49B0508F890F}" type="slidenum">
              <a:rPr lang="en-US">
                <a:solidFill>
                  <a:prstClr val="black"/>
                </a:solidFill>
                <a:latin typeface="Calibri"/>
              </a:rPr>
              <a:pPr defTabSz="401879">
                <a:defRPr/>
              </a:pPr>
              <a:t>8</a:t>
            </a:fld>
            <a:endParaRPr lang="en-US" dirty="0">
              <a:solidFill>
                <a:prstClr val="black"/>
              </a:solidFill>
              <a:latin typeface="Calibri"/>
            </a:endParaRPr>
          </a:p>
        </p:txBody>
      </p:sp>
    </p:spTree>
    <p:extLst>
      <p:ext uri="{BB962C8B-B14F-4D97-AF65-F5344CB8AC3E}">
        <p14:creationId xmlns:p14="http://schemas.microsoft.com/office/powerpoint/2010/main" val="3211877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NZ" sz="1600" dirty="0"/>
          </a:p>
          <a:p>
            <a:r>
              <a:rPr lang="en-NZ" sz="1500" dirty="0"/>
              <a:t>LGOIMA contains a number of different parts which have slightly different rules and procedures for certain types of official information. </a:t>
            </a:r>
          </a:p>
          <a:p>
            <a:endParaRPr lang="en-NZ" sz="1500" dirty="0"/>
          </a:p>
          <a:p>
            <a:r>
              <a:rPr lang="en-NZ" sz="1600" dirty="0"/>
              <a:t>PART 3:</a:t>
            </a:r>
          </a:p>
          <a:p>
            <a:r>
              <a:rPr lang="en-NZ" sz="1600" dirty="0"/>
              <a:t>Section 22 of OIA/Section 21 of LGOIMA provides requesters with a </a:t>
            </a:r>
            <a:r>
              <a:rPr lang="en-NZ" sz="1600" b="1" dirty="0"/>
              <a:t>right to access any document which </a:t>
            </a:r>
            <a:r>
              <a:rPr lang="en-NZ" sz="1600" dirty="0"/>
              <a:t>‘</a:t>
            </a:r>
            <a:r>
              <a:rPr lang="en-NZ" sz="1600" i="1" dirty="0"/>
              <a:t>...contains policies, principles, rules, or guidelines in accordance with which decisions or recommendations are made in respect of any person or body of persons in [their] personal capacity.’ </a:t>
            </a:r>
            <a:r>
              <a:rPr lang="en-NZ" sz="1600" dirty="0"/>
              <a:t>The ability to refuse such a request is very limited. </a:t>
            </a:r>
          </a:p>
          <a:p>
            <a:endParaRPr lang="en-NZ" sz="1600" dirty="0"/>
          </a:p>
          <a:p>
            <a:r>
              <a:rPr lang="en-NZ" sz="1600" dirty="0"/>
              <a:t>Section 23 of OIA/Section 22 of the LGOIMA also provides a </a:t>
            </a:r>
            <a:r>
              <a:rPr lang="en-NZ" sz="1600" b="1" dirty="0"/>
              <a:t>right to a written statement of reasons for a decision or recommendation made about the requester by the agency. </a:t>
            </a:r>
            <a:r>
              <a:rPr lang="en-NZ" sz="1600" dirty="0"/>
              <a:t>Normally people can only request information which is held by a local authority, but section 23/22 obliges an agency/local authority to create information in order to respond to a request </a:t>
            </a:r>
            <a:r>
              <a:rPr lang="en-NZ" sz="1600" dirty="0" err="1"/>
              <a:t>eg</a:t>
            </a:r>
            <a:r>
              <a:rPr lang="en-NZ" sz="1600" dirty="0"/>
              <a:t>, job application. </a:t>
            </a:r>
          </a:p>
          <a:p>
            <a:endParaRPr lang="en-NZ" sz="1600" dirty="0"/>
          </a:p>
          <a:p>
            <a:r>
              <a:rPr lang="en-NZ" sz="1600" dirty="0"/>
              <a:t>There are two new guides published recently and available on our website, one concerns requests for internal rules and guidelines, the other requests for statements of reasons for decisions. </a:t>
            </a:r>
          </a:p>
          <a:p>
            <a:r>
              <a:rPr lang="en-NZ" sz="1600" dirty="0"/>
              <a:t>s22/21 - https://www.ombudsman.parliament.nz/resources/requests-internal-decision-making-rules-guide-section-22-oia-and-section-21-lgoima </a:t>
            </a:r>
          </a:p>
          <a:p>
            <a:r>
              <a:rPr lang="en-NZ" sz="1600" dirty="0"/>
              <a:t>s23/22 - https://www.ombudsman.parliament.nz/resources/requests-reasons-decision-or-recommendation-guide-section-23-oia-and-section-22-lgoima </a:t>
            </a:r>
          </a:p>
          <a:p>
            <a:endParaRPr lang="en-NZ" sz="1600" dirty="0"/>
          </a:p>
          <a:p>
            <a:r>
              <a:rPr lang="en-NZ" sz="1600" dirty="0"/>
              <a:t>PART 4:</a:t>
            </a:r>
          </a:p>
          <a:p>
            <a:r>
              <a:rPr lang="en-NZ" sz="1600" dirty="0"/>
              <a:t>This part is essentially a carbon copy of the Privacy Act and it relates to companies and incorporated societies. Search the companies register.</a:t>
            </a:r>
          </a:p>
          <a:p>
            <a:endParaRPr lang="en-NZ" sz="1600" dirty="0"/>
          </a:p>
          <a:p>
            <a:r>
              <a:rPr lang="en-NZ" sz="1600" dirty="0"/>
              <a:t>Every non-natural person (</a:t>
            </a:r>
            <a:r>
              <a:rPr lang="en-NZ" sz="1600" dirty="0" err="1"/>
              <a:t>ie</a:t>
            </a:r>
            <a:r>
              <a:rPr lang="en-NZ" sz="1600" dirty="0"/>
              <a:t>, corporate entity) has the right to access information an agency holds about it under Part 4 of the OIA/LGOIMA. </a:t>
            </a:r>
          </a:p>
          <a:p>
            <a:pPr defTabSz="456560">
              <a:defRPr/>
            </a:pPr>
            <a:endParaRPr lang="en-NZ" sz="1600" dirty="0"/>
          </a:p>
          <a:p>
            <a:pPr defTabSz="456560">
              <a:defRPr/>
            </a:pPr>
            <a:r>
              <a:rPr lang="en-NZ" sz="1600" dirty="0"/>
              <a:t>This provision is left over from the days when OIA/LGOIMA was the sole means by which a person could seek information held by an agency, including information about themselves. Since the Privacy Act came in to force in 1993, all other requests for information about the requester, where the requester is a natural person, fall to be considered under the Privacy Act. </a:t>
            </a:r>
          </a:p>
          <a:p>
            <a:pPr defTabSz="456560">
              <a:defRPr/>
            </a:pPr>
            <a:endParaRPr lang="en-NZ" sz="1600" dirty="0"/>
          </a:p>
          <a:p>
            <a:r>
              <a:rPr lang="en-NZ" sz="1600" dirty="0"/>
              <a:t>The requirements for an agency to process such requests are more or less the same as for any other request for official information. However, as the requester has a specific right to access any information about itself that can be readily retrieved, the reasons for refusing such requests are more limited. </a:t>
            </a:r>
          </a:p>
          <a:p>
            <a:endParaRPr lang="en-NZ" sz="1600" dirty="0"/>
          </a:p>
          <a:p>
            <a:r>
              <a:rPr lang="en-NZ" sz="1600" dirty="0"/>
              <a:t>Special precautions must also be taken when information is released, to confirm the identity of the requester and ensure that the information will only be received by the requester or their authorised agent. The requester must also be advised of their right to request correction of the information released. </a:t>
            </a:r>
          </a:p>
          <a:p>
            <a:endParaRPr lang="en-NZ" sz="1600" dirty="0"/>
          </a:p>
          <a:p>
            <a:r>
              <a:rPr lang="en-NZ" sz="1600" dirty="0"/>
              <a:t>There is also a new guide on requests by companies for their personal information. </a:t>
            </a:r>
          </a:p>
          <a:p>
            <a:endParaRPr lang="en-NZ" sz="1600" dirty="0"/>
          </a:p>
          <a:p>
            <a:r>
              <a:rPr lang="en-NZ" dirty="0"/>
              <a:t>PART 7 of the Act contains the local authority meeting provisions, which includes requirements for </a:t>
            </a:r>
            <a:r>
              <a:rPr lang="en-NZ" b="1" dirty="0"/>
              <a:t>Agendas and reports:</a:t>
            </a:r>
          </a:p>
          <a:p>
            <a:endParaRPr lang="en-NZ" b="1" dirty="0"/>
          </a:p>
          <a:p>
            <a:pPr marL="358273" lvl="1" indent="-358273">
              <a:buClr>
                <a:srgbClr val="279F5C"/>
              </a:buClr>
              <a:buFont typeface="Arial" pitchFamily="34" charset="0"/>
              <a:buChar char="•"/>
            </a:pPr>
            <a:r>
              <a:rPr lang="en-NZ" dirty="0"/>
              <a:t>Are available at least 2 working days before the meeting</a:t>
            </a:r>
          </a:p>
          <a:p>
            <a:pPr marL="358273" lvl="1" indent="-358273">
              <a:buClr>
                <a:srgbClr val="279F5C"/>
              </a:buClr>
              <a:buFont typeface="Arial" pitchFamily="34" charset="0"/>
              <a:buChar char="•"/>
            </a:pPr>
            <a:r>
              <a:rPr lang="en-NZ" dirty="0"/>
              <a:t>Special or emergency meetings = available as soon as reasonable in the circumstances</a:t>
            </a:r>
          </a:p>
          <a:p>
            <a:pPr marL="358273" lvl="1" indent="-358273">
              <a:buClr>
                <a:srgbClr val="279F5C"/>
              </a:buClr>
              <a:buFont typeface="Arial" pitchFamily="34" charset="0"/>
              <a:buChar char="•"/>
            </a:pPr>
            <a:r>
              <a:rPr lang="en-NZ" dirty="0"/>
              <a:t>The agenda must indicate the items to be discussed during public excluded session</a:t>
            </a:r>
          </a:p>
          <a:p>
            <a:endParaRPr lang="en-NZ" dirty="0"/>
          </a:p>
          <a:p>
            <a:r>
              <a:rPr lang="en-NZ" b="1" dirty="0"/>
              <a:t>Minutes</a:t>
            </a:r>
          </a:p>
          <a:p>
            <a:pPr marL="358273" lvl="1" indent="-358273">
              <a:buClr>
                <a:srgbClr val="279F5C"/>
              </a:buClr>
              <a:buFont typeface="Arial" pitchFamily="34" charset="0"/>
              <a:buChar char="•"/>
            </a:pPr>
            <a:r>
              <a:rPr lang="en-NZ" dirty="0"/>
              <a:t>Are available to the public to inspect or copy (on payment of the prescribed amount) at the local authority’s public offices</a:t>
            </a:r>
          </a:p>
          <a:p>
            <a:endParaRPr lang="en-NZ" dirty="0"/>
          </a:p>
          <a:p>
            <a:r>
              <a:rPr lang="en-NZ" dirty="0"/>
              <a:t>Although generally complaints to our Office usually relate to exclusions from meetings based on LGOIMA withholding grounds, our ability to investigate them derives from the Ombudsmen Act, rather than LGOIMA.</a:t>
            </a:r>
          </a:p>
          <a:p>
            <a:endParaRPr lang="en-NZ" dirty="0"/>
          </a:p>
          <a:p>
            <a:r>
              <a:rPr lang="en-NZ" dirty="0"/>
              <a:t>Anecdotally, there appears to be a level of concern about the appropriateness of many decisions taken to exclude the public. However, conversely, we are also aware that some local authorities are making concerted efforts to reduce their use of public excluded sessions. </a:t>
            </a:r>
          </a:p>
          <a:p>
            <a:endParaRPr lang="en-NZ" dirty="0"/>
          </a:p>
          <a:p>
            <a:endParaRPr lang="en-NZ" sz="1600" dirty="0"/>
          </a:p>
          <a:p>
            <a:endParaRPr lang="en-NZ" sz="1600" dirty="0"/>
          </a:p>
          <a:p>
            <a:endParaRPr lang="en-NZ" sz="1500" dirty="0"/>
          </a:p>
        </p:txBody>
      </p:sp>
      <p:sp>
        <p:nvSpPr>
          <p:cNvPr id="4" name="Slide Number Placeholder 3"/>
          <p:cNvSpPr>
            <a:spLocks noGrp="1"/>
          </p:cNvSpPr>
          <p:nvPr>
            <p:ph type="sldNum" sz="quarter" idx="10"/>
          </p:nvPr>
        </p:nvSpPr>
        <p:spPr/>
        <p:txBody>
          <a:bodyPr/>
          <a:lstStyle/>
          <a:p>
            <a:fld id="{2BDA70B9-1478-CE4F-A9C6-49B0508F890F}" type="slidenum">
              <a:rPr lang="en-US" smtClean="0"/>
              <a:pPr/>
              <a:t>9</a:t>
            </a:fld>
            <a:endParaRPr lang="en-US" dirty="0"/>
          </a:p>
        </p:txBody>
      </p:sp>
    </p:spTree>
    <p:extLst>
      <p:ext uri="{BB962C8B-B14F-4D97-AF65-F5344CB8AC3E}">
        <p14:creationId xmlns:p14="http://schemas.microsoft.com/office/powerpoint/2010/main" val="104159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2763" y="741363"/>
            <a:ext cx="6573838" cy="3698875"/>
          </a:xfrm>
        </p:spPr>
      </p:sp>
      <p:sp>
        <p:nvSpPr>
          <p:cNvPr id="3" name="Notes Placeholder 2"/>
          <p:cNvSpPr>
            <a:spLocks noGrp="1"/>
          </p:cNvSpPr>
          <p:nvPr>
            <p:ph type="body" idx="1"/>
          </p:nvPr>
        </p:nvSpPr>
        <p:spPr/>
        <p:txBody>
          <a:bodyPr>
            <a:normAutofit fontScale="77500" lnSpcReduction="20000"/>
          </a:bodyPr>
          <a:lstStyle/>
          <a:p>
            <a:pPr marL="315363" indent="-315363"/>
            <a:r>
              <a:rPr lang="en-NZ" sz="1600" b="1" i="1" dirty="0"/>
              <a:t>Administrative</a:t>
            </a:r>
            <a:r>
              <a:rPr lang="en-NZ" sz="1600" dirty="0"/>
              <a:t> reasons – s 18</a:t>
            </a:r>
          </a:p>
          <a:p>
            <a:pPr marL="717242" lvl="1" indent="-315363" algn="just">
              <a:buFont typeface="Arial" panose="020B0604020202020204" pitchFamily="34" charset="0"/>
              <a:buChar char="•"/>
            </a:pPr>
            <a:r>
              <a:rPr lang="en-NZ" sz="1600" dirty="0"/>
              <a:t>Release would be </a:t>
            </a:r>
            <a:r>
              <a:rPr lang="en-NZ" sz="1600" b="1" i="1" dirty="0">
                <a:solidFill>
                  <a:srgbClr val="279F5C"/>
                </a:solidFill>
              </a:rPr>
              <a:t>contrary to legislation</a:t>
            </a:r>
            <a:r>
              <a:rPr lang="en-NZ" sz="1600" dirty="0">
                <a:solidFill>
                  <a:srgbClr val="279F5C"/>
                </a:solidFill>
              </a:rPr>
              <a:t> </a:t>
            </a:r>
            <a:r>
              <a:rPr lang="en-NZ" sz="1600" dirty="0"/>
              <a:t>or </a:t>
            </a:r>
            <a:r>
              <a:rPr lang="en-NZ" sz="1600" b="1" i="1" dirty="0">
                <a:solidFill>
                  <a:srgbClr val="279F5C"/>
                </a:solidFill>
              </a:rPr>
              <a:t>contempt of court</a:t>
            </a:r>
            <a:r>
              <a:rPr lang="en-NZ" sz="1600" b="1" i="1" dirty="0"/>
              <a:t> </a:t>
            </a:r>
          </a:p>
          <a:p>
            <a:pPr marL="717242" lvl="1" indent="-315363" algn="just">
              <a:buFont typeface="Arial" panose="020B0604020202020204" pitchFamily="34" charset="0"/>
              <a:buChar char="•"/>
            </a:pPr>
            <a:r>
              <a:rPr lang="en-NZ" sz="1600" dirty="0"/>
              <a:t>The information is, or will soon be, </a:t>
            </a:r>
            <a:r>
              <a:rPr lang="en-NZ" sz="1600" b="1" i="1" dirty="0">
                <a:solidFill>
                  <a:srgbClr val="2BB673"/>
                </a:solidFill>
              </a:rPr>
              <a:t>publicly available</a:t>
            </a:r>
          </a:p>
          <a:p>
            <a:pPr marL="717242" lvl="1" indent="-315363" algn="just">
              <a:buFont typeface="Arial" panose="020B0604020202020204" pitchFamily="34" charset="0"/>
              <a:buChar char="•"/>
            </a:pPr>
            <a:r>
              <a:rPr lang="en-NZ" sz="1600" dirty="0"/>
              <a:t>The information </a:t>
            </a:r>
            <a:r>
              <a:rPr lang="en-NZ" sz="1600" b="1" i="1" dirty="0">
                <a:solidFill>
                  <a:srgbClr val="279F5C"/>
                </a:solidFill>
              </a:rPr>
              <a:t>does not exist</a:t>
            </a:r>
            <a:r>
              <a:rPr lang="en-NZ" sz="1600" dirty="0">
                <a:solidFill>
                  <a:srgbClr val="279F5C"/>
                </a:solidFill>
              </a:rPr>
              <a:t> </a:t>
            </a:r>
            <a:r>
              <a:rPr lang="en-NZ" sz="1600" dirty="0"/>
              <a:t>or </a:t>
            </a:r>
            <a:r>
              <a:rPr lang="en-NZ" sz="1600" b="1" i="1" dirty="0">
                <a:solidFill>
                  <a:srgbClr val="279F5C"/>
                </a:solidFill>
              </a:rPr>
              <a:t>can’t be found</a:t>
            </a:r>
            <a:endParaRPr lang="en-NZ" sz="1600" dirty="0">
              <a:solidFill>
                <a:srgbClr val="279F5C"/>
              </a:solidFill>
            </a:endParaRPr>
          </a:p>
          <a:p>
            <a:pPr marL="717242" lvl="1" indent="-315363" algn="just">
              <a:buFont typeface="Arial" panose="020B0604020202020204" pitchFamily="34" charset="0"/>
              <a:buChar char="•"/>
            </a:pPr>
            <a:r>
              <a:rPr lang="en-NZ" sz="1600" dirty="0"/>
              <a:t>The information is </a:t>
            </a:r>
            <a:r>
              <a:rPr lang="en-NZ" sz="1600" b="1" i="1" dirty="0">
                <a:solidFill>
                  <a:srgbClr val="279F5C"/>
                </a:solidFill>
              </a:rPr>
              <a:t>not held</a:t>
            </a:r>
            <a:r>
              <a:rPr lang="en-NZ" sz="1600" dirty="0">
                <a:solidFill>
                  <a:srgbClr val="279F5C"/>
                </a:solidFill>
              </a:rPr>
              <a:t> </a:t>
            </a:r>
            <a:r>
              <a:rPr lang="en-NZ" sz="1600" dirty="0"/>
              <a:t>by the agency</a:t>
            </a:r>
          </a:p>
          <a:p>
            <a:pPr marL="717242" lvl="1" indent="-315363" algn="just">
              <a:buFont typeface="Arial" panose="020B0604020202020204" pitchFamily="34" charset="0"/>
              <a:buChar char="•"/>
            </a:pPr>
            <a:r>
              <a:rPr lang="en-NZ" sz="1600" dirty="0"/>
              <a:t>Substantial </a:t>
            </a:r>
            <a:r>
              <a:rPr lang="en-NZ" sz="1600" b="1" i="1" dirty="0">
                <a:solidFill>
                  <a:srgbClr val="279F5C"/>
                </a:solidFill>
              </a:rPr>
              <a:t>collation or research</a:t>
            </a:r>
            <a:r>
              <a:rPr lang="en-NZ" sz="1600" dirty="0">
                <a:solidFill>
                  <a:srgbClr val="279F5C"/>
                </a:solidFill>
              </a:rPr>
              <a:t> </a:t>
            </a:r>
            <a:r>
              <a:rPr lang="en-NZ" sz="1600" dirty="0"/>
              <a:t>would be required</a:t>
            </a:r>
          </a:p>
          <a:p>
            <a:pPr marL="717242" lvl="1" indent="-315363" algn="just">
              <a:buFont typeface="Arial" panose="020B0604020202020204" pitchFamily="34" charset="0"/>
              <a:buChar char="•"/>
            </a:pPr>
            <a:r>
              <a:rPr lang="en-NZ" sz="1600" dirty="0"/>
              <a:t>The request is </a:t>
            </a:r>
            <a:r>
              <a:rPr lang="en-NZ" sz="1600" b="1" i="1" dirty="0">
                <a:solidFill>
                  <a:srgbClr val="279F5C"/>
                </a:solidFill>
              </a:rPr>
              <a:t>frivolous or vexatious</a:t>
            </a:r>
            <a:r>
              <a:rPr lang="en-NZ" sz="1600" dirty="0">
                <a:solidFill>
                  <a:srgbClr val="279F5C"/>
                </a:solidFill>
              </a:rPr>
              <a:t> </a:t>
            </a:r>
            <a:r>
              <a:rPr lang="en-NZ" sz="1600" dirty="0"/>
              <a:t>or the information requested is </a:t>
            </a:r>
            <a:r>
              <a:rPr lang="en-NZ" sz="1600" b="1" i="1" dirty="0">
                <a:solidFill>
                  <a:srgbClr val="279F5C"/>
                </a:solidFill>
              </a:rPr>
              <a:t>trivial</a:t>
            </a:r>
            <a:endParaRPr lang="en-NZ" sz="1600" dirty="0">
              <a:solidFill>
                <a:srgbClr val="279F5C"/>
              </a:solidFill>
            </a:endParaRPr>
          </a:p>
          <a:p>
            <a:pPr marL="315363" indent="-315363"/>
            <a:endParaRPr lang="en-NZ" sz="1600" b="1" i="1" dirty="0"/>
          </a:p>
          <a:p>
            <a:pPr marL="315363" indent="-315363"/>
            <a:r>
              <a:rPr lang="en-NZ" sz="1600" b="1" i="1" dirty="0"/>
              <a:t>Conclusive</a:t>
            </a:r>
            <a:r>
              <a:rPr lang="en-NZ" sz="1600" dirty="0"/>
              <a:t> reasons – s 6</a:t>
            </a:r>
          </a:p>
          <a:p>
            <a:pPr>
              <a:spcAft>
                <a:spcPts val="264"/>
              </a:spcAft>
            </a:pPr>
            <a:r>
              <a:rPr lang="en-NZ" dirty="0"/>
              <a:t>If making the information available </a:t>
            </a:r>
            <a:r>
              <a:rPr lang="en-NZ" b="1" i="1" dirty="0">
                <a:solidFill>
                  <a:srgbClr val="279F5C"/>
                </a:solidFill>
              </a:rPr>
              <a:t>would be likely </a:t>
            </a:r>
            <a:r>
              <a:rPr lang="en-NZ" dirty="0"/>
              <a:t>to:</a:t>
            </a:r>
          </a:p>
          <a:p>
            <a:pPr marL="717242" lvl="1" indent="-315363">
              <a:spcAft>
                <a:spcPts val="264"/>
              </a:spcAft>
              <a:buFont typeface="Arial" panose="020B0604020202020204" pitchFamily="34" charset="0"/>
              <a:buChar char="•"/>
            </a:pPr>
            <a:r>
              <a:rPr lang="en-NZ" dirty="0"/>
              <a:t>Prejudice the </a:t>
            </a:r>
            <a:r>
              <a:rPr lang="en-NZ" b="1" i="1" dirty="0">
                <a:solidFill>
                  <a:srgbClr val="279F5C"/>
                </a:solidFill>
              </a:rPr>
              <a:t>security or defence </a:t>
            </a:r>
            <a:r>
              <a:rPr lang="en-NZ" dirty="0"/>
              <a:t>of NZ</a:t>
            </a:r>
          </a:p>
          <a:p>
            <a:pPr marL="717242" lvl="1" indent="-315363">
              <a:spcAft>
                <a:spcPts val="264"/>
              </a:spcAft>
              <a:buFont typeface="Arial" panose="020B0604020202020204" pitchFamily="34" charset="0"/>
              <a:buChar char="•"/>
            </a:pPr>
            <a:r>
              <a:rPr lang="en-NZ" dirty="0"/>
              <a:t>Prejudice the NZ’s </a:t>
            </a:r>
            <a:r>
              <a:rPr lang="en-NZ" b="1" i="1" dirty="0">
                <a:solidFill>
                  <a:srgbClr val="279F5C"/>
                </a:solidFill>
              </a:rPr>
              <a:t>international relations</a:t>
            </a:r>
          </a:p>
          <a:p>
            <a:pPr marL="717242" lvl="1" indent="-315363">
              <a:spcAft>
                <a:spcPts val="264"/>
              </a:spcAft>
              <a:buFont typeface="Arial" panose="020B0604020202020204" pitchFamily="34" charset="0"/>
              <a:buChar char="•"/>
            </a:pPr>
            <a:r>
              <a:rPr lang="en-NZ" dirty="0"/>
              <a:t>Prejudice the maintenance of the </a:t>
            </a:r>
            <a:r>
              <a:rPr lang="en-NZ" b="1" i="1" dirty="0">
                <a:solidFill>
                  <a:srgbClr val="279F5C"/>
                </a:solidFill>
              </a:rPr>
              <a:t>law</a:t>
            </a:r>
          </a:p>
          <a:p>
            <a:pPr marL="717242" lvl="1" indent="-315363">
              <a:spcAft>
                <a:spcPts val="264"/>
              </a:spcAft>
              <a:buFont typeface="Arial" panose="020B0604020202020204" pitchFamily="34" charset="0"/>
              <a:buChar char="•"/>
            </a:pPr>
            <a:r>
              <a:rPr lang="en-NZ" dirty="0"/>
              <a:t>Seriously damage NZ’s </a:t>
            </a:r>
            <a:r>
              <a:rPr lang="en-NZ" b="1" i="1" dirty="0">
                <a:solidFill>
                  <a:srgbClr val="279F5C"/>
                </a:solidFill>
              </a:rPr>
              <a:t>economy</a:t>
            </a:r>
          </a:p>
          <a:p>
            <a:pPr marL="717242" lvl="1" indent="-315363">
              <a:spcAft>
                <a:spcPts val="264"/>
              </a:spcAft>
              <a:buFont typeface="Arial" panose="020B0604020202020204" pitchFamily="34" charset="0"/>
              <a:buChar char="•"/>
            </a:pPr>
            <a:r>
              <a:rPr lang="en-NZ" dirty="0"/>
              <a:t>Endanger the </a:t>
            </a:r>
            <a:r>
              <a:rPr lang="en-NZ" b="1" i="1" dirty="0">
                <a:solidFill>
                  <a:srgbClr val="279F5C"/>
                </a:solidFill>
              </a:rPr>
              <a:t>safety</a:t>
            </a:r>
            <a:r>
              <a:rPr lang="en-NZ" dirty="0"/>
              <a:t> of another person</a:t>
            </a:r>
          </a:p>
          <a:p>
            <a:pPr marL="717242" lvl="1" indent="-315363">
              <a:spcAft>
                <a:spcPts val="264"/>
              </a:spcAft>
            </a:pPr>
            <a:endParaRPr lang="en-NZ" sz="2500" dirty="0"/>
          </a:p>
          <a:p>
            <a:pPr marL="667007" lvl="1" indent="-315363">
              <a:spcAft>
                <a:spcPts val="879"/>
              </a:spcAft>
            </a:pPr>
            <a:endParaRPr lang="en-NZ" sz="1600" dirty="0"/>
          </a:p>
          <a:p>
            <a:pPr marL="315363" indent="-315363"/>
            <a:r>
              <a:rPr lang="en-NZ" sz="1600" b="1" i="1" dirty="0"/>
              <a:t>Good</a:t>
            </a:r>
            <a:r>
              <a:rPr lang="en-NZ" sz="1600" dirty="0"/>
              <a:t> reasons (public interest test) – s 9</a:t>
            </a:r>
          </a:p>
          <a:p>
            <a:pPr marL="315363" indent="-315363"/>
            <a:r>
              <a:rPr lang="en-NZ" dirty="0"/>
              <a:t>If withholding the information is necessary to protect:</a:t>
            </a:r>
          </a:p>
          <a:p>
            <a:pPr marL="717242" lvl="1" indent="-315363">
              <a:buFont typeface="Arial" panose="020B0604020202020204" pitchFamily="34" charset="0"/>
              <a:buChar char="•"/>
            </a:pPr>
            <a:r>
              <a:rPr lang="en-NZ" dirty="0"/>
              <a:t>someone’s privacy</a:t>
            </a:r>
          </a:p>
          <a:p>
            <a:pPr marL="717242" lvl="1" indent="-315363">
              <a:buFont typeface="Arial" panose="020B0604020202020204" pitchFamily="34" charset="0"/>
              <a:buChar char="•"/>
            </a:pPr>
            <a:r>
              <a:rPr lang="en-NZ" dirty="0"/>
              <a:t>a promise made to keep information confidential</a:t>
            </a:r>
          </a:p>
          <a:p>
            <a:pPr marL="717242" lvl="1" indent="-315363">
              <a:buFont typeface="Arial" panose="020B0604020202020204" pitchFamily="34" charset="0"/>
              <a:buChar char="•"/>
            </a:pPr>
            <a:r>
              <a:rPr lang="en-NZ" dirty="0"/>
              <a:t>the ability of officials to express free and frank opinions in the future</a:t>
            </a:r>
          </a:p>
          <a:p>
            <a:pPr marL="717242" lvl="1" indent="-315363">
              <a:buFont typeface="Arial" panose="020B0604020202020204" pitchFamily="34" charset="0"/>
              <a:buChar char="•"/>
            </a:pPr>
            <a:r>
              <a:rPr lang="en-NZ" dirty="0"/>
              <a:t>commercial interests</a:t>
            </a:r>
          </a:p>
          <a:p>
            <a:pPr marL="717242" lvl="1" indent="-315363">
              <a:buFont typeface="Arial" panose="020B0604020202020204" pitchFamily="34" charset="0"/>
              <a:buChar char="•"/>
            </a:pPr>
            <a:r>
              <a:rPr lang="en-NZ" dirty="0"/>
              <a:t>upcoming negotiations</a:t>
            </a:r>
          </a:p>
          <a:p>
            <a:r>
              <a:rPr lang="en-NZ" dirty="0"/>
              <a:t>Does not depend on the type of information requested – you need to </a:t>
            </a:r>
            <a:r>
              <a:rPr lang="en-NZ" b="1" i="1" dirty="0">
                <a:solidFill>
                  <a:srgbClr val="279F5C"/>
                </a:solidFill>
              </a:rPr>
              <a:t>identify a harm </a:t>
            </a:r>
            <a:r>
              <a:rPr lang="en-NZ" dirty="0"/>
              <a:t>in release</a:t>
            </a:r>
          </a:p>
          <a:p>
            <a:pPr marL="315363" indent="-315363" algn="just">
              <a:buFont typeface="Arial" panose="020B0604020202020204" pitchFamily="34" charset="0"/>
              <a:buChar char="•"/>
            </a:pPr>
            <a:endParaRPr lang="en-NZ" dirty="0"/>
          </a:p>
          <a:p>
            <a:endParaRPr lang="en-NZ" dirty="0"/>
          </a:p>
          <a:p>
            <a:endParaRPr lang="en-NZ" dirty="0"/>
          </a:p>
        </p:txBody>
      </p:sp>
      <p:sp>
        <p:nvSpPr>
          <p:cNvPr id="4" name="Slide Number Placeholder 3"/>
          <p:cNvSpPr>
            <a:spLocks noGrp="1"/>
          </p:cNvSpPr>
          <p:nvPr>
            <p:ph type="sldNum" sz="quarter" idx="10"/>
          </p:nvPr>
        </p:nvSpPr>
        <p:spPr/>
        <p:txBody>
          <a:bodyPr/>
          <a:lstStyle/>
          <a:p>
            <a:pPr defTabSz="401879">
              <a:defRPr/>
            </a:pPr>
            <a:fld id="{2BDA70B9-1478-CE4F-A9C6-49B0508F890F}" type="slidenum">
              <a:rPr lang="en-US">
                <a:solidFill>
                  <a:prstClr val="black"/>
                </a:solidFill>
                <a:latin typeface="Calibri"/>
              </a:rPr>
              <a:pPr defTabSz="401879">
                <a:defRPr/>
              </a:pPr>
              <a:t>10</a:t>
            </a:fld>
            <a:endParaRPr lang="en-US" dirty="0">
              <a:solidFill>
                <a:prstClr val="black"/>
              </a:solidFill>
              <a:latin typeface="Calibri"/>
            </a:endParaRPr>
          </a:p>
        </p:txBody>
      </p:sp>
    </p:spTree>
    <p:extLst>
      <p:ext uri="{BB962C8B-B14F-4D97-AF65-F5344CB8AC3E}">
        <p14:creationId xmlns:p14="http://schemas.microsoft.com/office/powerpoint/2010/main" val="4148025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IMG_6406-nikisflax-test-black.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720000" y="1882779"/>
            <a:ext cx="10363200" cy="1470025"/>
          </a:xfrm>
        </p:spPr>
        <p:txBody>
          <a:bodyPr wrap="none" lIns="0" tIns="0" rIns="0" bIns="0" anchor="t">
            <a:noAutofit/>
          </a:bodyPr>
          <a:lstStyle>
            <a:lvl1pPr algn="l">
              <a:lnSpc>
                <a:spcPts val="4500"/>
              </a:lnSpc>
              <a:defRPr sz="3900">
                <a:solidFill>
                  <a:srgbClr val="2BB673"/>
                </a:solidFill>
              </a:defRPr>
            </a:lvl1pPr>
          </a:lstStyle>
          <a:p>
            <a:r>
              <a:rPr lang="en-AU" dirty="0"/>
              <a:t>Click to edit Master </a:t>
            </a:r>
            <a:br>
              <a:rPr lang="en-AU" dirty="0"/>
            </a:br>
            <a:r>
              <a:rPr lang="en-AU" dirty="0"/>
              <a:t>title style</a:t>
            </a:r>
            <a:endParaRPr lang="en-US" dirty="0"/>
          </a:p>
        </p:txBody>
      </p:sp>
      <p:sp>
        <p:nvSpPr>
          <p:cNvPr id="3" name="Subtitle 2"/>
          <p:cNvSpPr>
            <a:spLocks noGrp="1"/>
          </p:cNvSpPr>
          <p:nvPr>
            <p:ph type="subTitle" idx="1" hasCustomPrompt="1"/>
          </p:nvPr>
        </p:nvSpPr>
        <p:spPr>
          <a:xfrm>
            <a:off x="720000" y="5040000"/>
            <a:ext cx="8534400" cy="576000"/>
          </a:xfrm>
          <a:prstGeom prst="rect">
            <a:avLst/>
          </a:prstGeom>
        </p:spPr>
        <p:txBody>
          <a:bodyPr wrap="none" lIns="0" tIns="0" rIns="0" bIns="0" anchor="t"/>
          <a:lstStyle>
            <a:lvl1pPr marL="0" indent="0" algn="l">
              <a:lnSpc>
                <a:spcPts val="2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a:t>
            </a:r>
            <a:br>
              <a:rPr lang="en-AU" dirty="0"/>
            </a:br>
            <a:r>
              <a:rPr lang="en-AU" dirty="0"/>
              <a:t>subtitle style</a:t>
            </a:r>
            <a:endParaRPr lang="en-US" dirty="0"/>
          </a:p>
        </p:txBody>
      </p:sp>
      <p:pic>
        <p:nvPicPr>
          <p:cNvPr id="8" name="Picture 7" descr="OMB_strapline_new_RGB_rev.png"/>
          <p:cNvPicPr>
            <a:picLocks noChangeAspect="1"/>
          </p:cNvPicPr>
          <p:nvPr userDrawn="1"/>
        </p:nvPicPr>
        <p:blipFill>
          <a:blip r:embed="rId3"/>
          <a:stretch>
            <a:fillRect/>
          </a:stretch>
        </p:blipFill>
        <p:spPr>
          <a:xfrm>
            <a:off x="374400" y="154802"/>
            <a:ext cx="4572000" cy="1102995"/>
          </a:xfrm>
          <a:prstGeom prst="rect">
            <a:avLst/>
          </a:prstGeom>
        </p:spPr>
      </p:pic>
      <p:cxnSp>
        <p:nvCxnSpPr>
          <p:cNvPr id="10" name="Straight Connector 9"/>
          <p:cNvCxnSpPr/>
          <p:nvPr userDrawn="1"/>
        </p:nvCxnSpPr>
        <p:spPr>
          <a:xfrm>
            <a:off x="720000" y="1792802"/>
            <a:ext cx="15744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720000" y="6012002"/>
            <a:ext cx="5280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720000" y="6138000"/>
            <a:ext cx="3860800" cy="333424"/>
          </a:xfrm>
          <a:prstGeom prst="rect">
            <a:avLst/>
          </a:prstGeom>
          <a:noFill/>
        </p:spPr>
        <p:txBody>
          <a:bodyPr wrap="non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baseline="30000" dirty="0">
                <a:solidFill>
                  <a:srgbClr val="8D8E8D"/>
                </a:solidFill>
                <a:latin typeface="+mn-lt"/>
                <a:ea typeface="+mn-ea"/>
                <a:cs typeface="+mn-cs"/>
              </a:rPr>
              <a:t>Office of the Ombudsman </a:t>
            </a:r>
            <a:br>
              <a:rPr lang="en-US" sz="1400" kern="1200" baseline="30000" dirty="0">
                <a:solidFill>
                  <a:srgbClr val="8D8E8D"/>
                </a:solidFill>
                <a:latin typeface="+mn-lt"/>
                <a:ea typeface="+mn-ea"/>
                <a:cs typeface="+mn-cs"/>
              </a:rPr>
            </a:br>
            <a:r>
              <a:rPr lang="en-US" sz="1400" kern="1200" baseline="30000" dirty="0">
                <a:solidFill>
                  <a:srgbClr val="8D8E8D"/>
                </a:solidFill>
                <a:latin typeface="+mn-lt"/>
                <a:ea typeface="+mn-ea"/>
                <a:cs typeface="+mn-cs"/>
              </a:rPr>
              <a:t>Tari o te Kaitiaki Mana Tangata</a:t>
            </a:r>
            <a:endParaRPr lang="en-US" sz="1400" dirty="0">
              <a:solidFill>
                <a:srgbClr val="8D8E8D"/>
              </a:solidFill>
            </a:endParaRPr>
          </a:p>
        </p:txBody>
      </p:sp>
      <p:sp>
        <p:nvSpPr>
          <p:cNvPr id="15" name="Text Placeholder 2"/>
          <p:cNvSpPr>
            <a:spLocks noGrp="1"/>
          </p:cNvSpPr>
          <p:nvPr>
            <p:ph type="body" idx="10"/>
          </p:nvPr>
        </p:nvSpPr>
        <p:spPr>
          <a:xfrm>
            <a:off x="720000" y="5616001"/>
            <a:ext cx="8534400" cy="396000"/>
          </a:xfrm>
          <a:prstGeom prst="rect">
            <a:avLst/>
          </a:prstGeom>
        </p:spPr>
        <p:txBody>
          <a:bodyPr wrap="none" lIns="0" tIns="0" rIns="0" bIns="0" anchor="t"/>
          <a:lstStyle>
            <a:lvl1pPr marL="0" indent="0" algn="l">
              <a:buNone/>
              <a:defRPr sz="1800">
                <a:solidFill>
                  <a:srgbClr val="8D8E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Tree>
    <p:extLst>
      <p:ext uri="{BB962C8B-B14F-4D97-AF65-F5344CB8AC3E}">
        <p14:creationId xmlns:p14="http://schemas.microsoft.com/office/powerpoint/2010/main" val="272494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descr="OMB_PPT_13.jpg"/>
          <p:cNvPicPr>
            <a:picLocks noChangeAspect="1"/>
          </p:cNvPicPr>
          <p:nvPr userDrawn="1"/>
        </p:nvPicPr>
        <p:blipFill>
          <a:blip r:embed="rId2"/>
          <a:stretch>
            <a:fillRect/>
          </a:stretch>
        </p:blipFill>
        <p:spPr>
          <a:xfrm>
            <a:off x="9591040" y="0"/>
            <a:ext cx="2600960" cy="1865376"/>
          </a:xfrm>
          <a:prstGeom prst="rect">
            <a:avLst/>
          </a:prstGeom>
        </p:spPr>
      </p:pic>
      <p:sp>
        <p:nvSpPr>
          <p:cNvPr id="2" name="Title 1"/>
          <p:cNvSpPr>
            <a:spLocks noGrp="1"/>
          </p:cNvSpPr>
          <p:nvPr>
            <p:ph type="title"/>
          </p:nvPr>
        </p:nvSpPr>
        <p:spPr>
          <a:xfrm>
            <a:off x="720000" y="361590"/>
            <a:ext cx="10752000" cy="880410"/>
          </a:xfrm>
        </p:spPr>
        <p:txBody>
          <a:bodyPr wrap="none" lIns="0" tIns="0" rIns="0" bIns="0" anchor="ctr">
            <a:noAutofit/>
          </a:bodyPr>
          <a:lstStyle>
            <a:lvl1pPr algn="l">
              <a:defRPr sz="3200">
                <a:solidFill>
                  <a:srgbClr val="2BB673"/>
                </a:solidFill>
              </a:defRPr>
            </a:lvl1pPr>
          </a:lstStyle>
          <a:p>
            <a:r>
              <a:rPr lang="en-AU" dirty="0"/>
              <a:t>Click to edit Master title style</a:t>
            </a:r>
            <a:endParaRPr lang="en-US" dirty="0"/>
          </a:p>
        </p:txBody>
      </p:sp>
      <p:sp>
        <p:nvSpPr>
          <p:cNvPr id="4" name="Content Placeholder 3"/>
          <p:cNvSpPr>
            <a:spLocks noGrp="1"/>
          </p:cNvSpPr>
          <p:nvPr>
            <p:ph sz="half" idx="2" hasCustomPrompt="1"/>
          </p:nvPr>
        </p:nvSpPr>
        <p:spPr>
          <a:xfrm>
            <a:off x="1055688" y="1386763"/>
            <a:ext cx="10080625" cy="4678476"/>
          </a:xfrm>
          <a:prstGeom prst="rect">
            <a:avLst/>
          </a:prstGeom>
        </p:spPr>
        <p:txBody>
          <a:bodyPr wrap="square" lIns="0" tIns="0" rIns="0" bIns="0" anchor="ctr"/>
          <a:lstStyle>
            <a:lvl1pPr>
              <a:spcBef>
                <a:spcPts val="0"/>
              </a:spcBef>
              <a:spcAft>
                <a:spcPts val="1701"/>
              </a:spcAft>
              <a:buClr>
                <a:srgbClr val="2BB673"/>
              </a:buClr>
              <a:defRPr sz="26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cxnSp>
        <p:nvCxnSpPr>
          <p:cNvPr id="10" name="Straight Connector 9"/>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720000" y="1242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Tree>
    <p:extLst>
      <p:ext uri="{BB962C8B-B14F-4D97-AF65-F5344CB8AC3E}">
        <p14:creationId xmlns:p14="http://schemas.microsoft.com/office/powerpoint/2010/main" val="1218170566"/>
      </p:ext>
    </p:extLst>
  </p:cSld>
  <p:clrMapOvr>
    <a:masterClrMapping/>
  </p:clrMapOvr>
  <p:extLst>
    <p:ext uri="{DCECCB84-F9BA-43D5-87BE-67443E8EF086}">
      <p15:sldGuideLst xmlns:p15="http://schemas.microsoft.com/office/powerpoint/2012/main">
        <p15:guide id="1" pos="3840" userDrawn="1">
          <p15:clr>
            <a:srgbClr val="FBAE40"/>
          </p15:clr>
        </p15:guide>
        <p15:guide id="2" pos="7015" userDrawn="1">
          <p15:clr>
            <a:srgbClr val="FBAE40"/>
          </p15:clr>
        </p15:guide>
        <p15:guide id="3" pos="665" userDrawn="1">
          <p15:clr>
            <a:srgbClr val="FBAE40"/>
          </p15:clr>
        </p15:guide>
        <p15:guide id="4" orient="horz" pos="777" userDrawn="1">
          <p15:clr>
            <a:srgbClr val="FBAE40"/>
          </p15:clr>
        </p15:guide>
        <p15:guide id="5" orient="horz" pos="3906" userDrawn="1">
          <p15:clr>
            <a:srgbClr val="FBAE40"/>
          </p15:clr>
        </p15:guide>
        <p15:guide id="6" orient="horz" pos="867" userDrawn="1">
          <p15:clr>
            <a:srgbClr val="FBAE40"/>
          </p15:clr>
        </p15:guide>
        <p15:guide id="7" orient="horz" pos="3816" userDrawn="1">
          <p15:clr>
            <a:srgbClr val="FBAE40"/>
          </p15:clr>
        </p15:guide>
        <p15:guide id="8" orient="horz" pos="234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8" name="Picture 17" descr="OMB_PPT_2.jpg"/>
          <p:cNvPicPr>
            <a:picLocks noChangeAspect="1"/>
          </p:cNvPicPr>
          <p:nvPr userDrawn="1"/>
        </p:nvPicPr>
        <p:blipFill>
          <a:blip r:embed="rId2"/>
          <a:stretch>
            <a:fillRect/>
          </a:stretch>
        </p:blipFill>
        <p:spPr>
          <a:xfrm>
            <a:off x="8859520" y="1382592"/>
            <a:ext cx="3332480" cy="4712208"/>
          </a:xfrm>
          <a:prstGeom prst="rect">
            <a:avLst/>
          </a:prstGeom>
        </p:spPr>
      </p:pic>
      <p:sp>
        <p:nvSpPr>
          <p:cNvPr id="6" name="Title 1"/>
          <p:cNvSpPr>
            <a:spLocks noGrp="1"/>
          </p:cNvSpPr>
          <p:nvPr>
            <p:ph type="title"/>
          </p:nvPr>
        </p:nvSpPr>
        <p:spPr>
          <a:xfrm>
            <a:off x="720000" y="540000"/>
            <a:ext cx="10752000" cy="702000"/>
          </a:xfrm>
        </p:spPr>
        <p:txBody>
          <a:bodyPr wrap="none" lIns="0" tIns="0" rIns="0" bIns="0" anchor="t">
            <a:noAutofit/>
          </a:bodyPr>
          <a:lstStyle>
            <a:lvl1pPr algn="l">
              <a:defRPr sz="3200">
                <a:solidFill>
                  <a:srgbClr val="2BB673"/>
                </a:solidFill>
              </a:defRPr>
            </a:lvl1pPr>
          </a:lstStyle>
          <a:p>
            <a:r>
              <a:rPr lang="en-AU" dirty="0"/>
              <a:t>Click to edit Master title style</a:t>
            </a:r>
            <a:endParaRPr lang="en-US" dirty="0"/>
          </a:p>
        </p:txBody>
      </p:sp>
      <p:sp>
        <p:nvSpPr>
          <p:cNvPr id="7" name="Content Placeholder 3"/>
          <p:cNvSpPr>
            <a:spLocks noGrp="1"/>
          </p:cNvSpPr>
          <p:nvPr>
            <p:ph sz="half" idx="2"/>
          </p:nvPr>
        </p:nvSpPr>
        <p:spPr>
          <a:xfrm>
            <a:off x="720000" y="1512000"/>
            <a:ext cx="7752000" cy="4582800"/>
          </a:xfrm>
          <a:prstGeom prst="rect">
            <a:avLst/>
          </a:prstGeom>
        </p:spPr>
        <p:txBody>
          <a:bodyPr wrap="square" lIns="0" tIns="0" rIns="0" bIns="0"/>
          <a:lstStyle>
            <a:lvl1pPr>
              <a:spcBef>
                <a:spcPts val="0"/>
              </a:spcBef>
              <a:spcAft>
                <a:spcPts val="1701"/>
              </a:spcAft>
              <a:buClr>
                <a:srgbClr val="2BB673"/>
              </a:buClr>
              <a:defRPr sz="26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cxnSp>
        <p:nvCxnSpPr>
          <p:cNvPr id="8" name="Straight Connector 7"/>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720000" y="1242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Footer Placeholder 3"/>
          <p:cNvSpPr>
            <a:spLocks noGrp="1"/>
          </p:cNvSpPr>
          <p:nvPr>
            <p:ph type="ftr" sz="quarter" idx="11"/>
          </p:nvPr>
        </p:nvSpPr>
        <p:spPr>
          <a:xfrm>
            <a:off x="720000" y="6354001"/>
            <a:ext cx="7200000" cy="365125"/>
          </a:xfrm>
          <a:prstGeom prst="rect">
            <a:avLst/>
          </a:prstGeom>
        </p:spPr>
        <p:txBody>
          <a:bodyPr wrap="none" lIns="0" tIns="0" rIns="0" bIns="0"/>
          <a:lstStyle>
            <a:lvl1pPr>
              <a:defRPr sz="1200"/>
            </a:lvl1pPr>
          </a:lstStyle>
          <a:p>
            <a:endParaRPr lang="en-US" dirty="0"/>
          </a:p>
        </p:txBody>
      </p:sp>
      <p:cxnSp>
        <p:nvCxnSpPr>
          <p:cNvPr id="15" name="Straight Connector 14"/>
          <p:cNvCxnSpPr/>
          <p:nvPr userDrawn="1"/>
        </p:nvCxnSpPr>
        <p:spPr>
          <a:xfrm>
            <a:off x="9024000" y="2971358"/>
            <a:ext cx="2664000" cy="443"/>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9048000" y="3538802"/>
            <a:ext cx="2664000" cy="443"/>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20" name="Text Placeholder 2"/>
          <p:cNvSpPr>
            <a:spLocks noGrp="1"/>
          </p:cNvSpPr>
          <p:nvPr>
            <p:ph type="body" idx="1" hasCustomPrompt="1"/>
          </p:nvPr>
        </p:nvSpPr>
        <p:spPr>
          <a:xfrm>
            <a:off x="9024000" y="1438014"/>
            <a:ext cx="2688000" cy="1457587"/>
          </a:xfrm>
          <a:prstGeom prst="rect">
            <a:avLst/>
          </a:prstGeom>
        </p:spPr>
        <p:txBody>
          <a:bodyPr wrap="none" lIns="0" tIns="0" rIns="0" bIns="0" anchor="t"/>
          <a:lstStyle>
            <a:lvl1pPr marL="0" indent="0">
              <a:lnSpc>
                <a:spcPts val="2800"/>
              </a:lnSpc>
              <a:buNone/>
              <a:defRPr sz="26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a:t>
            </a:r>
            <a:br>
              <a:rPr lang="en-AU" dirty="0"/>
            </a:br>
            <a:r>
              <a:rPr lang="en-AU" dirty="0"/>
              <a:t>Master </a:t>
            </a:r>
            <a:br>
              <a:rPr lang="en-AU" dirty="0"/>
            </a:br>
            <a:r>
              <a:rPr lang="en-AU" dirty="0"/>
              <a:t>text </a:t>
            </a:r>
            <a:br>
              <a:rPr lang="en-AU" dirty="0"/>
            </a:br>
            <a:r>
              <a:rPr lang="en-AU" dirty="0"/>
              <a:t>styles</a:t>
            </a:r>
          </a:p>
        </p:txBody>
      </p:sp>
      <p:sp>
        <p:nvSpPr>
          <p:cNvPr id="21" name="Text Placeholder 2"/>
          <p:cNvSpPr>
            <a:spLocks noGrp="1"/>
          </p:cNvSpPr>
          <p:nvPr>
            <p:ph type="body" idx="12" hasCustomPrompt="1"/>
          </p:nvPr>
        </p:nvSpPr>
        <p:spPr>
          <a:xfrm>
            <a:off x="9000000" y="2971802"/>
            <a:ext cx="2688000" cy="1457587"/>
          </a:xfrm>
          <a:prstGeom prst="rect">
            <a:avLst/>
          </a:prstGeom>
        </p:spPr>
        <p:txBody>
          <a:bodyPr wrap="square" lIns="0" tIns="0" rIns="0" bIns="0" anchor="t"/>
          <a:lstStyle>
            <a:lvl1pPr marL="0" indent="0">
              <a:buNone/>
              <a:defRPr sz="32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a:t>
            </a:r>
            <a:br>
              <a:rPr lang="en-AU" dirty="0"/>
            </a:br>
            <a:r>
              <a:rPr lang="en-AU" dirty="0"/>
              <a:t>Master text </a:t>
            </a:r>
            <a:br>
              <a:rPr lang="en-AU" dirty="0"/>
            </a:br>
            <a:r>
              <a:rPr lang="en-AU" dirty="0"/>
              <a:t>styles</a:t>
            </a:r>
          </a:p>
        </p:txBody>
      </p:sp>
    </p:spTree>
    <p:extLst>
      <p:ext uri="{BB962C8B-B14F-4D97-AF65-F5344CB8AC3E}">
        <p14:creationId xmlns:p14="http://schemas.microsoft.com/office/powerpoint/2010/main" val="2630772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8" name="Picture 17" descr="OMB_PPT_14.jpg"/>
          <p:cNvPicPr>
            <a:picLocks noChangeAspect="1"/>
          </p:cNvPicPr>
          <p:nvPr userDrawn="1"/>
        </p:nvPicPr>
        <p:blipFill>
          <a:blip r:embed="rId2"/>
          <a:stretch>
            <a:fillRect/>
          </a:stretch>
        </p:blipFill>
        <p:spPr>
          <a:xfrm>
            <a:off x="6960000" y="1376496"/>
            <a:ext cx="5234432" cy="4718304"/>
          </a:xfrm>
          <a:prstGeom prst="rect">
            <a:avLst/>
          </a:prstGeom>
        </p:spPr>
      </p:pic>
      <p:sp>
        <p:nvSpPr>
          <p:cNvPr id="3" name="Title 1"/>
          <p:cNvSpPr>
            <a:spLocks noGrp="1"/>
          </p:cNvSpPr>
          <p:nvPr>
            <p:ph type="title"/>
          </p:nvPr>
        </p:nvSpPr>
        <p:spPr>
          <a:xfrm>
            <a:off x="720000" y="540000"/>
            <a:ext cx="10752000" cy="702000"/>
          </a:xfrm>
        </p:spPr>
        <p:txBody>
          <a:bodyPr wrap="none" lIns="0" tIns="0" rIns="0" bIns="0" anchor="t">
            <a:noAutofit/>
          </a:bodyPr>
          <a:lstStyle>
            <a:lvl1pPr algn="l">
              <a:defRPr sz="3200">
                <a:solidFill>
                  <a:srgbClr val="2BB673"/>
                </a:solidFill>
              </a:defRPr>
            </a:lvl1pPr>
          </a:lstStyle>
          <a:p>
            <a:r>
              <a:rPr lang="en-AU" dirty="0"/>
              <a:t>Click to edit Master title style</a:t>
            </a:r>
            <a:endParaRPr lang="en-US" dirty="0"/>
          </a:p>
        </p:txBody>
      </p:sp>
      <p:sp>
        <p:nvSpPr>
          <p:cNvPr id="4" name="Content Placeholder 3"/>
          <p:cNvSpPr>
            <a:spLocks noGrp="1"/>
          </p:cNvSpPr>
          <p:nvPr>
            <p:ph sz="half" idx="2"/>
          </p:nvPr>
        </p:nvSpPr>
        <p:spPr>
          <a:xfrm>
            <a:off x="720000" y="1512000"/>
            <a:ext cx="5856000" cy="4582800"/>
          </a:xfrm>
          <a:prstGeom prst="rect">
            <a:avLst/>
          </a:prstGeom>
        </p:spPr>
        <p:txBody>
          <a:bodyPr wrap="square" lIns="0" tIns="0" rIns="0" bIns="0"/>
          <a:lstStyle>
            <a:lvl1pPr>
              <a:spcBef>
                <a:spcPts val="0"/>
              </a:spcBef>
              <a:spcAft>
                <a:spcPts val="1701"/>
              </a:spcAft>
              <a:buClr>
                <a:srgbClr val="2BB673"/>
              </a:buClr>
              <a:defRPr sz="26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cxnSp>
        <p:nvCxnSpPr>
          <p:cNvPr id="5" name="Straight Connector 4"/>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20000" y="1242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Footer Placeholder 3"/>
          <p:cNvSpPr>
            <a:spLocks noGrp="1"/>
          </p:cNvSpPr>
          <p:nvPr>
            <p:ph type="ftr" sz="quarter" idx="11"/>
          </p:nvPr>
        </p:nvSpPr>
        <p:spPr>
          <a:xfrm>
            <a:off x="720000" y="6354001"/>
            <a:ext cx="7200000" cy="365125"/>
          </a:xfrm>
          <a:prstGeom prst="rect">
            <a:avLst/>
          </a:prstGeom>
        </p:spPr>
        <p:txBody>
          <a:bodyPr wrap="none" lIns="0" tIns="0" rIns="0" bIns="0"/>
          <a:lstStyle>
            <a:lvl1pPr>
              <a:defRPr sz="1200"/>
            </a:lvl1pPr>
          </a:lstStyle>
          <a:p>
            <a:endParaRPr lang="en-US" dirty="0"/>
          </a:p>
        </p:txBody>
      </p:sp>
      <p:cxnSp>
        <p:nvCxnSpPr>
          <p:cNvPr id="10" name="Straight Connector 9"/>
          <p:cNvCxnSpPr/>
          <p:nvPr userDrawn="1"/>
        </p:nvCxnSpPr>
        <p:spPr>
          <a:xfrm>
            <a:off x="7248000" y="1922402"/>
            <a:ext cx="4646400" cy="443"/>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Text Placeholder 2"/>
          <p:cNvSpPr>
            <a:spLocks noGrp="1"/>
          </p:cNvSpPr>
          <p:nvPr>
            <p:ph type="body" idx="1"/>
          </p:nvPr>
        </p:nvSpPr>
        <p:spPr>
          <a:xfrm>
            <a:off x="7248000" y="1438016"/>
            <a:ext cx="4944000" cy="484831"/>
          </a:xfrm>
          <a:prstGeom prst="rect">
            <a:avLst/>
          </a:prstGeom>
        </p:spPr>
        <p:txBody>
          <a:bodyPr wrap="square" lIns="0" tIns="0" rIns="0" bIns="0" anchor="t"/>
          <a:lstStyle>
            <a:lvl1pPr marL="0" indent="0">
              <a:lnSpc>
                <a:spcPts val="2800"/>
              </a:lnSpc>
              <a:buNone/>
              <a:defRPr sz="26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4" name="Text Placeholder 2"/>
          <p:cNvSpPr>
            <a:spLocks noGrp="1"/>
          </p:cNvSpPr>
          <p:nvPr>
            <p:ph type="body" idx="12" hasCustomPrompt="1"/>
          </p:nvPr>
        </p:nvSpPr>
        <p:spPr>
          <a:xfrm>
            <a:off x="7248000" y="1971416"/>
            <a:ext cx="4946432" cy="491431"/>
          </a:xfrm>
          <a:prstGeom prst="rect">
            <a:avLst/>
          </a:prstGeom>
        </p:spPr>
        <p:txBody>
          <a:bodyPr wrap="none" lIns="0" tIns="0" rIns="0" bIns="0" anchor="t"/>
          <a:lstStyle>
            <a:lvl1pPr marL="0" indent="0">
              <a:buNone/>
              <a:defRPr sz="32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a:t>
            </a:r>
            <a:br>
              <a:rPr lang="en-AU" dirty="0"/>
            </a:br>
            <a:r>
              <a:rPr lang="en-AU" dirty="0"/>
              <a:t>styles</a:t>
            </a:r>
          </a:p>
        </p:txBody>
      </p:sp>
      <p:cxnSp>
        <p:nvCxnSpPr>
          <p:cNvPr id="16" name="Straight Connector 15"/>
          <p:cNvCxnSpPr/>
          <p:nvPr userDrawn="1"/>
        </p:nvCxnSpPr>
        <p:spPr>
          <a:xfrm>
            <a:off x="7248000" y="2462402"/>
            <a:ext cx="4646400" cy="443"/>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4333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6" name="Picture 15" descr="OMB_PPT_13.jpg"/>
          <p:cNvPicPr>
            <a:picLocks noChangeAspect="1"/>
          </p:cNvPicPr>
          <p:nvPr userDrawn="1"/>
        </p:nvPicPr>
        <p:blipFill>
          <a:blip r:embed="rId2"/>
          <a:stretch>
            <a:fillRect/>
          </a:stretch>
        </p:blipFill>
        <p:spPr>
          <a:xfrm>
            <a:off x="9591040" y="0"/>
            <a:ext cx="2600960" cy="1865376"/>
          </a:xfrm>
          <a:prstGeom prst="rect">
            <a:avLst/>
          </a:prstGeom>
        </p:spPr>
      </p:pic>
      <p:sp>
        <p:nvSpPr>
          <p:cNvPr id="5" name="Title 1"/>
          <p:cNvSpPr>
            <a:spLocks noGrp="1"/>
          </p:cNvSpPr>
          <p:nvPr>
            <p:ph type="title"/>
          </p:nvPr>
        </p:nvSpPr>
        <p:spPr>
          <a:xfrm>
            <a:off x="720000" y="540000"/>
            <a:ext cx="10752000" cy="702000"/>
          </a:xfrm>
        </p:spPr>
        <p:txBody>
          <a:bodyPr wrap="none" lIns="0" tIns="0" rIns="0" bIns="0" anchor="t">
            <a:noAutofit/>
          </a:bodyPr>
          <a:lstStyle>
            <a:lvl1pPr algn="l">
              <a:defRPr sz="3200">
                <a:solidFill>
                  <a:srgbClr val="2BB673"/>
                </a:solidFill>
              </a:defRPr>
            </a:lvl1pPr>
          </a:lstStyle>
          <a:p>
            <a:r>
              <a:rPr lang="en-AU" dirty="0"/>
              <a:t>Click to edit Master title style</a:t>
            </a:r>
            <a:endParaRPr lang="en-US" dirty="0"/>
          </a:p>
        </p:txBody>
      </p:sp>
      <p:cxnSp>
        <p:nvCxnSpPr>
          <p:cNvPr id="7" name="Straight Connector 6"/>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20000" y="1242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Content Placeholder 3"/>
          <p:cNvSpPr>
            <a:spLocks noGrp="1"/>
          </p:cNvSpPr>
          <p:nvPr>
            <p:ph sz="half" idx="13"/>
          </p:nvPr>
        </p:nvSpPr>
        <p:spPr>
          <a:xfrm>
            <a:off x="720000" y="2016000"/>
            <a:ext cx="10752000" cy="3886200"/>
          </a:xfrm>
          <a:prstGeom prst="rect">
            <a:avLst/>
          </a:prstGeom>
        </p:spPr>
        <p:txBody>
          <a:bodyPr wrap="square" lIns="0" tIns="0" rIns="0" bIns="0"/>
          <a:lstStyle>
            <a:lvl1pPr marL="0" indent="0">
              <a:spcBef>
                <a:spcPts val="0"/>
              </a:spcBef>
              <a:spcAft>
                <a:spcPts val="1417"/>
              </a:spcAft>
              <a:buClr>
                <a:srgbClr val="279F5C"/>
              </a:buClr>
              <a:buNone/>
              <a:defRPr sz="2600" b="0">
                <a:solidFill>
                  <a:srgbClr val="6D6E7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13" name="Content Placeholder 3"/>
          <p:cNvSpPr>
            <a:spLocks noGrp="1"/>
          </p:cNvSpPr>
          <p:nvPr>
            <p:ph sz="half" idx="14"/>
          </p:nvPr>
        </p:nvSpPr>
        <p:spPr>
          <a:xfrm>
            <a:off x="720000" y="14400002"/>
            <a:ext cx="10752000" cy="530100"/>
          </a:xfrm>
          <a:prstGeom prst="rect">
            <a:avLst/>
          </a:prstGeom>
        </p:spPr>
        <p:txBody>
          <a:bodyPr wrap="none" lIns="0" tIns="0" rIns="0" bIns="0"/>
          <a:lstStyle>
            <a:lvl1pPr marL="0" indent="0">
              <a:spcBef>
                <a:spcPts val="0"/>
              </a:spcBef>
              <a:spcAft>
                <a:spcPts val="1417"/>
              </a:spcAft>
              <a:buClr>
                <a:srgbClr val="279F5C"/>
              </a:buClr>
              <a:buNone/>
              <a:defRPr sz="2600" b="1">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14" name="Content Placeholder 3"/>
          <p:cNvSpPr>
            <a:spLocks noGrp="1"/>
          </p:cNvSpPr>
          <p:nvPr>
            <p:ph sz="half" idx="15"/>
          </p:nvPr>
        </p:nvSpPr>
        <p:spPr>
          <a:xfrm>
            <a:off x="720000" y="1440002"/>
            <a:ext cx="10752000" cy="530100"/>
          </a:xfrm>
          <a:prstGeom prst="rect">
            <a:avLst/>
          </a:prstGeom>
        </p:spPr>
        <p:txBody>
          <a:bodyPr wrap="square" lIns="0" tIns="0" rIns="0" bIns="0"/>
          <a:lstStyle>
            <a:lvl1pPr marL="0" indent="0">
              <a:spcBef>
                <a:spcPts val="0"/>
              </a:spcBef>
              <a:spcAft>
                <a:spcPts val="1417"/>
              </a:spcAft>
              <a:buClr>
                <a:srgbClr val="279F5C"/>
              </a:buClr>
              <a:buNone/>
              <a:defRPr sz="2600" b="1">
                <a:solidFill>
                  <a:srgbClr val="000000"/>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15"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
        <p:nvSpPr>
          <p:cNvPr id="17"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57763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3" name="Picture 12" descr="OMB_PPT_13.jpg"/>
          <p:cNvPicPr>
            <a:picLocks noChangeAspect="1"/>
          </p:cNvPicPr>
          <p:nvPr userDrawn="1"/>
        </p:nvPicPr>
        <p:blipFill>
          <a:blip r:embed="rId2"/>
          <a:stretch>
            <a:fillRect/>
          </a:stretch>
        </p:blipFill>
        <p:spPr>
          <a:xfrm>
            <a:off x="9591040" y="0"/>
            <a:ext cx="2600960" cy="1865376"/>
          </a:xfrm>
          <a:prstGeom prst="rect">
            <a:avLst/>
          </a:prstGeom>
        </p:spPr>
      </p:pic>
      <p:sp>
        <p:nvSpPr>
          <p:cNvPr id="4" name="Title 1"/>
          <p:cNvSpPr>
            <a:spLocks noGrp="1"/>
          </p:cNvSpPr>
          <p:nvPr>
            <p:ph type="title" hasCustomPrompt="1"/>
          </p:nvPr>
        </p:nvSpPr>
        <p:spPr>
          <a:xfrm>
            <a:off x="720000" y="540000"/>
            <a:ext cx="10752000" cy="1036800"/>
          </a:xfrm>
        </p:spPr>
        <p:txBody>
          <a:bodyPr wrap="square" lIns="0" tIns="0" rIns="0" bIns="0" anchor="t">
            <a:noAutofit/>
          </a:bodyPr>
          <a:lstStyle>
            <a:lvl1pPr algn="l">
              <a:defRPr sz="3200">
                <a:solidFill>
                  <a:srgbClr val="2BB673"/>
                </a:solidFill>
              </a:defRPr>
            </a:lvl1pPr>
          </a:lstStyle>
          <a:p>
            <a:r>
              <a:rPr lang="en-AU" dirty="0"/>
              <a:t>Click to edit Master </a:t>
            </a:r>
            <a:br>
              <a:rPr lang="en-AU" dirty="0"/>
            </a:br>
            <a:r>
              <a:rPr lang="en-AU" dirty="0"/>
              <a:t>title style</a:t>
            </a:r>
            <a:endParaRPr lang="en-US" dirty="0"/>
          </a:p>
        </p:txBody>
      </p:sp>
      <p:cxnSp>
        <p:nvCxnSpPr>
          <p:cNvPr id="5" name="Straight Connector 4"/>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20000" y="1751014"/>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Content Placeholder 3"/>
          <p:cNvSpPr>
            <a:spLocks noGrp="1"/>
          </p:cNvSpPr>
          <p:nvPr>
            <p:ph sz="half" idx="14"/>
          </p:nvPr>
        </p:nvSpPr>
        <p:spPr>
          <a:xfrm>
            <a:off x="720000" y="14400002"/>
            <a:ext cx="10752000" cy="530100"/>
          </a:xfrm>
          <a:prstGeom prst="rect">
            <a:avLst/>
          </a:prstGeom>
        </p:spPr>
        <p:txBody>
          <a:bodyPr wrap="none" lIns="0" tIns="0" rIns="0" bIns="0"/>
          <a:lstStyle>
            <a:lvl1pPr marL="0" indent="0">
              <a:spcBef>
                <a:spcPts val="0"/>
              </a:spcBef>
              <a:spcAft>
                <a:spcPts val="1417"/>
              </a:spcAft>
              <a:buClr>
                <a:srgbClr val="279F5C"/>
              </a:buClr>
              <a:buNone/>
              <a:defRPr sz="2600" b="1">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11"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
        <p:nvSpPr>
          <p:cNvPr id="12"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Content Placeholder 3"/>
          <p:cNvSpPr>
            <a:spLocks noGrp="1"/>
          </p:cNvSpPr>
          <p:nvPr>
            <p:ph sz="half" idx="2"/>
          </p:nvPr>
        </p:nvSpPr>
        <p:spPr>
          <a:xfrm>
            <a:off x="720000" y="1944000"/>
            <a:ext cx="10752000" cy="3886200"/>
          </a:xfrm>
          <a:prstGeom prst="rect">
            <a:avLst/>
          </a:prstGeom>
        </p:spPr>
        <p:txBody>
          <a:bodyPr wrap="square" lIns="0" tIns="0" rIns="0" bIns="0"/>
          <a:lstStyle>
            <a:lvl1pPr>
              <a:spcBef>
                <a:spcPts val="0"/>
              </a:spcBef>
              <a:spcAft>
                <a:spcPts val="1701"/>
              </a:spcAft>
              <a:buClr>
                <a:srgbClr val="2BB673"/>
              </a:buClr>
              <a:defRPr sz="2600"/>
            </a:lvl1pPr>
            <a:lvl2pPr marL="742950" indent="-387350">
              <a:buFont typeface="Calibri" pitchFamily="34" charset="0"/>
              <a:buNone/>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Tree>
    <p:extLst>
      <p:ext uri="{BB962C8B-B14F-4D97-AF65-F5344CB8AC3E}">
        <p14:creationId xmlns:p14="http://schemas.microsoft.com/office/powerpoint/2010/main" val="772915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4" name="Picture 13" descr="OMB_PPT_13.jpg"/>
          <p:cNvPicPr>
            <a:picLocks noChangeAspect="1"/>
          </p:cNvPicPr>
          <p:nvPr userDrawn="1"/>
        </p:nvPicPr>
        <p:blipFill>
          <a:blip r:embed="rId2"/>
          <a:stretch>
            <a:fillRect/>
          </a:stretch>
        </p:blipFill>
        <p:spPr>
          <a:xfrm>
            <a:off x="9591040" y="0"/>
            <a:ext cx="2600960" cy="1865376"/>
          </a:xfrm>
          <a:prstGeom prst="rect">
            <a:avLst/>
          </a:prstGeom>
        </p:spPr>
      </p:pic>
      <p:sp>
        <p:nvSpPr>
          <p:cNvPr id="4" name="Title 1"/>
          <p:cNvSpPr>
            <a:spLocks noGrp="1"/>
          </p:cNvSpPr>
          <p:nvPr>
            <p:ph type="title"/>
          </p:nvPr>
        </p:nvSpPr>
        <p:spPr>
          <a:xfrm>
            <a:off x="720000" y="540000"/>
            <a:ext cx="10752000" cy="702000"/>
          </a:xfrm>
        </p:spPr>
        <p:txBody>
          <a:bodyPr wrap="none" lIns="0" tIns="0" rIns="0" bIns="0" anchor="t">
            <a:noAutofit/>
          </a:bodyPr>
          <a:lstStyle>
            <a:lvl1pPr algn="l">
              <a:defRPr sz="3200">
                <a:solidFill>
                  <a:srgbClr val="2BB673"/>
                </a:solidFill>
              </a:defRPr>
            </a:lvl1pPr>
          </a:lstStyle>
          <a:p>
            <a:r>
              <a:rPr lang="en-AU" dirty="0"/>
              <a:t>Click to edit Master title style</a:t>
            </a:r>
            <a:endParaRPr lang="en-US" dirty="0"/>
          </a:p>
        </p:txBody>
      </p:sp>
      <p:cxnSp>
        <p:nvCxnSpPr>
          <p:cNvPr id="5" name="Straight Connector 4"/>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20000" y="1242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Content Placeholder 3"/>
          <p:cNvSpPr>
            <a:spLocks noGrp="1"/>
          </p:cNvSpPr>
          <p:nvPr>
            <p:ph sz="half" idx="14"/>
          </p:nvPr>
        </p:nvSpPr>
        <p:spPr>
          <a:xfrm>
            <a:off x="720000" y="14400002"/>
            <a:ext cx="10752000" cy="530100"/>
          </a:xfrm>
          <a:prstGeom prst="rect">
            <a:avLst/>
          </a:prstGeom>
        </p:spPr>
        <p:txBody>
          <a:bodyPr wrap="none" lIns="0" tIns="0" rIns="0" bIns="0"/>
          <a:lstStyle>
            <a:lvl1pPr marL="0" indent="0">
              <a:spcBef>
                <a:spcPts val="0"/>
              </a:spcBef>
              <a:spcAft>
                <a:spcPts val="1417"/>
              </a:spcAft>
              <a:buClr>
                <a:srgbClr val="279F5C"/>
              </a:buClr>
              <a:buNone/>
              <a:defRPr sz="2600" b="1">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11"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
        <p:nvSpPr>
          <p:cNvPr id="12"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Content Placeholder 3"/>
          <p:cNvSpPr>
            <a:spLocks noGrp="1"/>
          </p:cNvSpPr>
          <p:nvPr>
            <p:ph sz="half" idx="15"/>
          </p:nvPr>
        </p:nvSpPr>
        <p:spPr>
          <a:xfrm>
            <a:off x="720000" y="1440000"/>
            <a:ext cx="10752000" cy="4462200"/>
          </a:xfrm>
          <a:prstGeom prst="rect">
            <a:avLst/>
          </a:prstGeom>
        </p:spPr>
        <p:txBody>
          <a:bodyPr wrap="square" lIns="0" tIns="0" rIns="0" bIns="0" numCol="2"/>
          <a:lstStyle>
            <a:lvl1pPr marL="0" indent="0">
              <a:spcBef>
                <a:spcPts val="0"/>
              </a:spcBef>
              <a:spcAft>
                <a:spcPts val="1417"/>
              </a:spcAft>
              <a:buClr>
                <a:srgbClr val="279F5C"/>
              </a:buClr>
              <a:buNone/>
              <a:defRPr sz="2600" b="0">
                <a:solidFill>
                  <a:srgbClr val="6D6E7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Tree>
    <p:extLst>
      <p:ext uri="{BB962C8B-B14F-4D97-AF65-F5344CB8AC3E}">
        <p14:creationId xmlns:p14="http://schemas.microsoft.com/office/powerpoint/2010/main" val="910357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2" name="Picture 11" descr="OMB_PPT_13.jpg"/>
          <p:cNvPicPr>
            <a:picLocks noChangeAspect="1"/>
          </p:cNvPicPr>
          <p:nvPr userDrawn="1"/>
        </p:nvPicPr>
        <p:blipFill>
          <a:blip r:embed="rId2"/>
          <a:stretch>
            <a:fillRect/>
          </a:stretch>
        </p:blipFill>
        <p:spPr>
          <a:xfrm>
            <a:off x="9591040" y="0"/>
            <a:ext cx="2600960" cy="1865376"/>
          </a:xfrm>
          <a:prstGeom prst="rect">
            <a:avLst/>
          </a:prstGeom>
        </p:spPr>
      </p:pic>
      <p:sp>
        <p:nvSpPr>
          <p:cNvPr id="4" name="Title 1"/>
          <p:cNvSpPr>
            <a:spLocks noGrp="1"/>
          </p:cNvSpPr>
          <p:nvPr>
            <p:ph type="title"/>
          </p:nvPr>
        </p:nvSpPr>
        <p:spPr>
          <a:xfrm>
            <a:off x="720000" y="540000"/>
            <a:ext cx="10752000" cy="702000"/>
          </a:xfrm>
        </p:spPr>
        <p:txBody>
          <a:bodyPr wrap="none" lIns="0" tIns="0" rIns="0" bIns="0" anchor="t">
            <a:noAutofit/>
          </a:bodyPr>
          <a:lstStyle>
            <a:lvl1pPr algn="l">
              <a:defRPr sz="3200">
                <a:solidFill>
                  <a:srgbClr val="2BB673"/>
                </a:solidFill>
              </a:defRPr>
            </a:lvl1pPr>
          </a:lstStyle>
          <a:p>
            <a:r>
              <a:rPr lang="en-AU" dirty="0"/>
              <a:t>Click to edit Master title style</a:t>
            </a:r>
            <a:endParaRPr lang="en-US" dirty="0"/>
          </a:p>
        </p:txBody>
      </p:sp>
      <p:cxnSp>
        <p:nvCxnSpPr>
          <p:cNvPr id="5" name="Straight Connector 4"/>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20000" y="1242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Content Placeholder 3"/>
          <p:cNvSpPr>
            <a:spLocks noGrp="1"/>
          </p:cNvSpPr>
          <p:nvPr>
            <p:ph sz="half" idx="14"/>
          </p:nvPr>
        </p:nvSpPr>
        <p:spPr>
          <a:xfrm>
            <a:off x="720000" y="14400002"/>
            <a:ext cx="10752000" cy="530100"/>
          </a:xfrm>
          <a:prstGeom prst="rect">
            <a:avLst/>
          </a:prstGeom>
        </p:spPr>
        <p:txBody>
          <a:bodyPr wrap="none" lIns="0" tIns="0" rIns="0" bIns="0"/>
          <a:lstStyle>
            <a:lvl1pPr marL="0" indent="0">
              <a:spcBef>
                <a:spcPts val="0"/>
              </a:spcBef>
              <a:spcAft>
                <a:spcPts val="1417"/>
              </a:spcAft>
              <a:buClr>
                <a:srgbClr val="279F5C"/>
              </a:buClr>
              <a:buNone/>
              <a:defRPr sz="2600" b="1">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9"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
        <p:nvSpPr>
          <p:cNvPr id="10"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3"/>
          <p:cNvSpPr>
            <a:spLocks noGrp="1"/>
          </p:cNvSpPr>
          <p:nvPr>
            <p:ph sz="half" idx="15"/>
          </p:nvPr>
        </p:nvSpPr>
        <p:spPr>
          <a:xfrm>
            <a:off x="720000" y="1440000"/>
            <a:ext cx="5274400" cy="4462200"/>
          </a:xfrm>
          <a:prstGeom prst="rect">
            <a:avLst/>
          </a:prstGeom>
        </p:spPr>
        <p:txBody>
          <a:bodyPr wrap="square" lIns="0" tIns="0" rIns="0" bIns="0" numCol="1"/>
          <a:lstStyle>
            <a:lvl1pPr marL="0" indent="0">
              <a:spcBef>
                <a:spcPts val="0"/>
              </a:spcBef>
              <a:spcAft>
                <a:spcPts val="1417"/>
              </a:spcAft>
              <a:buClr>
                <a:srgbClr val="279F5C"/>
              </a:buClr>
              <a:buNone/>
              <a:defRPr sz="2600" b="0">
                <a:solidFill>
                  <a:srgbClr val="6D6E7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13" name="Picture Placeholder 12"/>
          <p:cNvSpPr>
            <a:spLocks noGrp="1"/>
          </p:cNvSpPr>
          <p:nvPr>
            <p:ph type="pic" sz="quarter" idx="16"/>
          </p:nvPr>
        </p:nvSpPr>
        <p:spPr>
          <a:xfrm>
            <a:off x="6336000" y="1524000"/>
            <a:ext cx="5136000" cy="4392000"/>
          </a:xfrm>
          <a:prstGeom prst="rect">
            <a:avLst/>
          </a:prstGeom>
        </p:spPr>
        <p:txBody>
          <a:bodyPr vert="horz"/>
          <a:lstStyle/>
          <a:p>
            <a:endParaRPr lang="en-US" dirty="0"/>
          </a:p>
        </p:txBody>
      </p:sp>
    </p:spTree>
    <p:extLst>
      <p:ext uri="{BB962C8B-B14F-4D97-AF65-F5344CB8AC3E}">
        <p14:creationId xmlns:p14="http://schemas.microsoft.com/office/powerpoint/2010/main" val="2945153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4" name="Picture 13" descr="OMB_PPT_13.jpg"/>
          <p:cNvPicPr>
            <a:picLocks noChangeAspect="1"/>
          </p:cNvPicPr>
          <p:nvPr userDrawn="1"/>
        </p:nvPicPr>
        <p:blipFill>
          <a:blip r:embed="rId2"/>
          <a:stretch>
            <a:fillRect/>
          </a:stretch>
        </p:blipFill>
        <p:spPr>
          <a:xfrm>
            <a:off x="9591040" y="0"/>
            <a:ext cx="2600960" cy="1865376"/>
          </a:xfrm>
          <a:prstGeom prst="rect">
            <a:avLst/>
          </a:prstGeom>
        </p:spPr>
      </p:pic>
      <p:sp>
        <p:nvSpPr>
          <p:cNvPr id="4" name="Title 1"/>
          <p:cNvSpPr>
            <a:spLocks noGrp="1"/>
          </p:cNvSpPr>
          <p:nvPr>
            <p:ph type="title"/>
          </p:nvPr>
        </p:nvSpPr>
        <p:spPr>
          <a:xfrm>
            <a:off x="720000" y="540000"/>
            <a:ext cx="10752000" cy="702000"/>
          </a:xfrm>
        </p:spPr>
        <p:txBody>
          <a:bodyPr wrap="none" lIns="0" tIns="0" rIns="0" bIns="0" anchor="t">
            <a:noAutofit/>
          </a:bodyPr>
          <a:lstStyle>
            <a:lvl1pPr algn="l">
              <a:defRPr sz="3200">
                <a:solidFill>
                  <a:srgbClr val="2BB673"/>
                </a:solidFill>
              </a:defRPr>
            </a:lvl1pPr>
          </a:lstStyle>
          <a:p>
            <a:r>
              <a:rPr lang="en-AU" dirty="0"/>
              <a:t>Click to edit Master title style</a:t>
            </a:r>
            <a:endParaRPr lang="en-US" dirty="0"/>
          </a:p>
        </p:txBody>
      </p:sp>
      <p:cxnSp>
        <p:nvCxnSpPr>
          <p:cNvPr id="5" name="Straight Connector 4"/>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20000" y="1242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Content Placeholder 3"/>
          <p:cNvSpPr>
            <a:spLocks noGrp="1"/>
          </p:cNvSpPr>
          <p:nvPr>
            <p:ph sz="half" idx="14"/>
          </p:nvPr>
        </p:nvSpPr>
        <p:spPr>
          <a:xfrm>
            <a:off x="720000" y="14400002"/>
            <a:ext cx="10752000" cy="530100"/>
          </a:xfrm>
          <a:prstGeom prst="rect">
            <a:avLst/>
          </a:prstGeom>
        </p:spPr>
        <p:txBody>
          <a:bodyPr wrap="none" lIns="0" tIns="0" rIns="0" bIns="0"/>
          <a:lstStyle>
            <a:lvl1pPr marL="0" indent="0">
              <a:spcBef>
                <a:spcPts val="0"/>
              </a:spcBef>
              <a:spcAft>
                <a:spcPts val="1417"/>
              </a:spcAft>
              <a:buClr>
                <a:srgbClr val="279F5C"/>
              </a:buClr>
              <a:buNone/>
              <a:defRPr sz="2600" b="1">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9"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
        <p:nvSpPr>
          <p:cNvPr id="10"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3"/>
          <p:cNvSpPr>
            <a:spLocks noGrp="1"/>
          </p:cNvSpPr>
          <p:nvPr>
            <p:ph sz="half" idx="15"/>
          </p:nvPr>
        </p:nvSpPr>
        <p:spPr>
          <a:xfrm>
            <a:off x="720000" y="1440000"/>
            <a:ext cx="5274400" cy="4462200"/>
          </a:xfrm>
          <a:prstGeom prst="rect">
            <a:avLst/>
          </a:prstGeom>
        </p:spPr>
        <p:txBody>
          <a:bodyPr wrap="square" lIns="0" tIns="0" rIns="0" bIns="0" numCol="1"/>
          <a:lstStyle>
            <a:lvl1pPr marL="0" indent="0">
              <a:spcBef>
                <a:spcPts val="0"/>
              </a:spcBef>
              <a:spcAft>
                <a:spcPts val="1417"/>
              </a:spcAft>
              <a:buClr>
                <a:srgbClr val="279F5C"/>
              </a:buClr>
              <a:buNone/>
              <a:defRPr sz="2600" b="0">
                <a:solidFill>
                  <a:srgbClr val="6D6E7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12" name="Picture Placeholder 12"/>
          <p:cNvSpPr>
            <a:spLocks noGrp="1"/>
          </p:cNvSpPr>
          <p:nvPr>
            <p:ph type="pic" sz="quarter" idx="16"/>
          </p:nvPr>
        </p:nvSpPr>
        <p:spPr>
          <a:xfrm>
            <a:off x="6336000" y="1524000"/>
            <a:ext cx="5136000" cy="3816000"/>
          </a:xfrm>
          <a:prstGeom prst="rect">
            <a:avLst/>
          </a:prstGeom>
        </p:spPr>
        <p:txBody>
          <a:bodyPr vert="horz"/>
          <a:lstStyle/>
          <a:p>
            <a:endParaRPr lang="en-US" dirty="0"/>
          </a:p>
        </p:txBody>
      </p:sp>
      <p:sp>
        <p:nvSpPr>
          <p:cNvPr id="13" name="Content Placeholder 3"/>
          <p:cNvSpPr>
            <a:spLocks noGrp="1"/>
          </p:cNvSpPr>
          <p:nvPr>
            <p:ph sz="half" idx="13" hasCustomPrompt="1"/>
          </p:nvPr>
        </p:nvSpPr>
        <p:spPr>
          <a:xfrm>
            <a:off x="6336000" y="5340000"/>
            <a:ext cx="5088000" cy="562200"/>
          </a:xfrm>
          <a:prstGeom prst="rect">
            <a:avLst/>
          </a:prstGeom>
        </p:spPr>
        <p:txBody>
          <a:bodyPr wrap="square" lIns="0" tIns="0" rIns="0" bIns="0"/>
          <a:lstStyle>
            <a:lvl1pPr marL="0" indent="0">
              <a:spcBef>
                <a:spcPts val="0"/>
              </a:spcBef>
              <a:spcAft>
                <a:spcPts val="1417"/>
              </a:spcAft>
              <a:buClr>
                <a:srgbClr val="279F5C"/>
              </a:buClr>
              <a:buNone/>
              <a:defRPr sz="1800" b="0">
                <a:solidFill>
                  <a:srgbClr val="6D6E7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a:t>
            </a:r>
            <a:br>
              <a:rPr lang="en-AU" dirty="0"/>
            </a:br>
            <a:r>
              <a:rPr lang="en-AU" dirty="0"/>
              <a:t> text styles</a:t>
            </a:r>
          </a:p>
        </p:txBody>
      </p:sp>
    </p:spTree>
    <p:extLst>
      <p:ext uri="{BB962C8B-B14F-4D97-AF65-F5344CB8AC3E}">
        <p14:creationId xmlns:p14="http://schemas.microsoft.com/office/powerpoint/2010/main" val="2257317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6" name="Picture 15" descr="OMB_PPT_13.jpg"/>
          <p:cNvPicPr>
            <a:picLocks noChangeAspect="1"/>
          </p:cNvPicPr>
          <p:nvPr userDrawn="1"/>
        </p:nvPicPr>
        <p:blipFill>
          <a:blip r:embed="rId2"/>
          <a:stretch>
            <a:fillRect/>
          </a:stretch>
        </p:blipFill>
        <p:spPr>
          <a:xfrm>
            <a:off x="9591040" y="0"/>
            <a:ext cx="2600960" cy="1865376"/>
          </a:xfrm>
          <a:prstGeom prst="rect">
            <a:avLst/>
          </a:prstGeom>
        </p:spPr>
      </p:pic>
      <p:sp>
        <p:nvSpPr>
          <p:cNvPr id="4" name="Title 1"/>
          <p:cNvSpPr>
            <a:spLocks noGrp="1"/>
          </p:cNvSpPr>
          <p:nvPr>
            <p:ph type="title"/>
          </p:nvPr>
        </p:nvSpPr>
        <p:spPr>
          <a:xfrm>
            <a:off x="720000" y="540000"/>
            <a:ext cx="10752000" cy="702000"/>
          </a:xfrm>
        </p:spPr>
        <p:txBody>
          <a:bodyPr wrap="none" lIns="0" tIns="0" rIns="0" bIns="0" anchor="t">
            <a:noAutofit/>
          </a:bodyPr>
          <a:lstStyle>
            <a:lvl1pPr algn="l">
              <a:defRPr sz="3200">
                <a:solidFill>
                  <a:srgbClr val="2BB673"/>
                </a:solidFill>
              </a:defRPr>
            </a:lvl1pPr>
          </a:lstStyle>
          <a:p>
            <a:r>
              <a:rPr lang="en-AU" dirty="0"/>
              <a:t>Click to edit Master title style</a:t>
            </a:r>
            <a:endParaRPr lang="en-US" dirty="0"/>
          </a:p>
        </p:txBody>
      </p:sp>
      <p:cxnSp>
        <p:nvCxnSpPr>
          <p:cNvPr id="5" name="Straight Connector 4"/>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20000" y="1242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Content Placeholder 3"/>
          <p:cNvSpPr>
            <a:spLocks noGrp="1"/>
          </p:cNvSpPr>
          <p:nvPr>
            <p:ph sz="half" idx="14"/>
          </p:nvPr>
        </p:nvSpPr>
        <p:spPr>
          <a:xfrm>
            <a:off x="720000" y="14400002"/>
            <a:ext cx="10752000" cy="530100"/>
          </a:xfrm>
          <a:prstGeom prst="rect">
            <a:avLst/>
          </a:prstGeom>
        </p:spPr>
        <p:txBody>
          <a:bodyPr wrap="none" lIns="0" tIns="0" rIns="0" bIns="0"/>
          <a:lstStyle>
            <a:lvl1pPr marL="0" indent="0">
              <a:spcBef>
                <a:spcPts val="0"/>
              </a:spcBef>
              <a:spcAft>
                <a:spcPts val="1417"/>
              </a:spcAft>
              <a:buClr>
                <a:srgbClr val="279F5C"/>
              </a:buClr>
              <a:buNone/>
              <a:defRPr sz="2600" b="1">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9"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
        <p:nvSpPr>
          <p:cNvPr id="10"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Content Placeholder 3"/>
          <p:cNvSpPr>
            <a:spLocks noGrp="1"/>
          </p:cNvSpPr>
          <p:nvPr>
            <p:ph sz="half" idx="15"/>
          </p:nvPr>
        </p:nvSpPr>
        <p:spPr>
          <a:xfrm>
            <a:off x="720000" y="1440000"/>
            <a:ext cx="5274400" cy="4462200"/>
          </a:xfrm>
          <a:prstGeom prst="rect">
            <a:avLst/>
          </a:prstGeom>
        </p:spPr>
        <p:txBody>
          <a:bodyPr wrap="square" lIns="0" tIns="0" rIns="0" bIns="0" numCol="1"/>
          <a:lstStyle>
            <a:lvl1pPr marL="0" indent="0">
              <a:spcBef>
                <a:spcPts val="0"/>
              </a:spcBef>
              <a:spcAft>
                <a:spcPts val="1417"/>
              </a:spcAft>
              <a:buClr>
                <a:srgbClr val="279F5C"/>
              </a:buClr>
              <a:buNone/>
              <a:defRPr sz="2600" b="0">
                <a:solidFill>
                  <a:srgbClr val="6D6E7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12" name="Picture Placeholder 12"/>
          <p:cNvSpPr>
            <a:spLocks noGrp="1"/>
          </p:cNvSpPr>
          <p:nvPr>
            <p:ph type="pic" sz="quarter" idx="16"/>
          </p:nvPr>
        </p:nvSpPr>
        <p:spPr>
          <a:xfrm>
            <a:off x="6336000" y="1524000"/>
            <a:ext cx="2318400" cy="1782000"/>
          </a:xfrm>
          <a:prstGeom prst="rect">
            <a:avLst/>
          </a:prstGeom>
        </p:spPr>
        <p:txBody>
          <a:bodyPr vert="horz"/>
          <a:lstStyle/>
          <a:p>
            <a:endParaRPr lang="en-US" dirty="0"/>
          </a:p>
        </p:txBody>
      </p:sp>
      <p:sp>
        <p:nvSpPr>
          <p:cNvPr id="13" name="Content Placeholder 3"/>
          <p:cNvSpPr>
            <a:spLocks noGrp="1"/>
          </p:cNvSpPr>
          <p:nvPr>
            <p:ph sz="half" idx="13" hasCustomPrompt="1"/>
          </p:nvPr>
        </p:nvSpPr>
        <p:spPr>
          <a:xfrm>
            <a:off x="6336000" y="3352800"/>
            <a:ext cx="2318400" cy="1447800"/>
          </a:xfrm>
          <a:prstGeom prst="rect">
            <a:avLst/>
          </a:prstGeom>
        </p:spPr>
        <p:txBody>
          <a:bodyPr wrap="square" lIns="0" tIns="0" rIns="0" bIns="0"/>
          <a:lstStyle>
            <a:lvl1pPr marL="0" indent="0">
              <a:spcBef>
                <a:spcPts val="0"/>
              </a:spcBef>
              <a:spcAft>
                <a:spcPts val="1417"/>
              </a:spcAft>
              <a:buClr>
                <a:srgbClr val="279F5C"/>
              </a:buClr>
              <a:buNone/>
              <a:defRPr sz="1800" b="0">
                <a:solidFill>
                  <a:srgbClr val="6D6E7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a:t>
            </a:r>
            <a:br>
              <a:rPr lang="en-AU" dirty="0"/>
            </a:br>
            <a:r>
              <a:rPr lang="en-AU" dirty="0"/>
              <a:t> text styles</a:t>
            </a:r>
          </a:p>
        </p:txBody>
      </p:sp>
      <p:sp>
        <p:nvSpPr>
          <p:cNvPr id="14" name="Picture Placeholder 12"/>
          <p:cNvSpPr>
            <a:spLocks noGrp="1"/>
          </p:cNvSpPr>
          <p:nvPr>
            <p:ph type="pic" sz="quarter" idx="17"/>
          </p:nvPr>
        </p:nvSpPr>
        <p:spPr>
          <a:xfrm>
            <a:off x="9153600" y="1524000"/>
            <a:ext cx="2318400" cy="1782000"/>
          </a:xfrm>
          <a:prstGeom prst="rect">
            <a:avLst/>
          </a:prstGeom>
        </p:spPr>
        <p:txBody>
          <a:bodyPr vert="horz"/>
          <a:lstStyle/>
          <a:p>
            <a:endParaRPr lang="en-US" dirty="0"/>
          </a:p>
        </p:txBody>
      </p:sp>
      <p:sp>
        <p:nvSpPr>
          <p:cNvPr id="15" name="Content Placeholder 3"/>
          <p:cNvSpPr>
            <a:spLocks noGrp="1"/>
          </p:cNvSpPr>
          <p:nvPr>
            <p:ph sz="half" idx="18" hasCustomPrompt="1"/>
          </p:nvPr>
        </p:nvSpPr>
        <p:spPr>
          <a:xfrm>
            <a:off x="9153600" y="3352800"/>
            <a:ext cx="2318400" cy="1447800"/>
          </a:xfrm>
          <a:prstGeom prst="rect">
            <a:avLst/>
          </a:prstGeom>
        </p:spPr>
        <p:txBody>
          <a:bodyPr wrap="square" lIns="0" tIns="0" rIns="0" bIns="0"/>
          <a:lstStyle>
            <a:lvl1pPr marL="0" indent="0">
              <a:spcBef>
                <a:spcPts val="0"/>
              </a:spcBef>
              <a:spcAft>
                <a:spcPts val="1417"/>
              </a:spcAft>
              <a:buClr>
                <a:srgbClr val="279F5C"/>
              </a:buClr>
              <a:buNone/>
              <a:defRPr sz="1800" b="0">
                <a:solidFill>
                  <a:srgbClr val="6D6E7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a:t>
            </a:r>
            <a:br>
              <a:rPr lang="en-AU" dirty="0"/>
            </a:br>
            <a:r>
              <a:rPr lang="en-AU" dirty="0"/>
              <a:t> text styles</a:t>
            </a:r>
          </a:p>
        </p:txBody>
      </p:sp>
    </p:spTree>
    <p:extLst>
      <p:ext uri="{BB962C8B-B14F-4D97-AF65-F5344CB8AC3E}">
        <p14:creationId xmlns:p14="http://schemas.microsoft.com/office/powerpoint/2010/main" val="1745222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1" name="Picture 10" descr="OMB_PPT_13.jpg"/>
          <p:cNvPicPr>
            <a:picLocks noChangeAspect="1"/>
          </p:cNvPicPr>
          <p:nvPr userDrawn="1"/>
        </p:nvPicPr>
        <p:blipFill>
          <a:blip r:embed="rId2"/>
          <a:stretch>
            <a:fillRect/>
          </a:stretch>
        </p:blipFill>
        <p:spPr>
          <a:xfrm>
            <a:off x="9591040" y="0"/>
            <a:ext cx="2600960" cy="1865376"/>
          </a:xfrm>
          <a:prstGeom prst="rect">
            <a:avLst/>
          </a:prstGeom>
        </p:spPr>
      </p:pic>
      <p:sp>
        <p:nvSpPr>
          <p:cNvPr id="4" name="Title 1"/>
          <p:cNvSpPr>
            <a:spLocks noGrp="1"/>
          </p:cNvSpPr>
          <p:nvPr>
            <p:ph type="title"/>
          </p:nvPr>
        </p:nvSpPr>
        <p:spPr>
          <a:xfrm>
            <a:off x="720000" y="540000"/>
            <a:ext cx="10752000" cy="702000"/>
          </a:xfrm>
        </p:spPr>
        <p:txBody>
          <a:bodyPr wrap="none" lIns="0" tIns="0" rIns="0" bIns="0" anchor="t">
            <a:noAutofit/>
          </a:bodyPr>
          <a:lstStyle>
            <a:lvl1pPr algn="l">
              <a:defRPr sz="3200">
                <a:solidFill>
                  <a:srgbClr val="2BB673"/>
                </a:solidFill>
              </a:defRPr>
            </a:lvl1pPr>
          </a:lstStyle>
          <a:p>
            <a:r>
              <a:rPr lang="en-AU" dirty="0"/>
              <a:t>Click to edit Master title style</a:t>
            </a:r>
            <a:endParaRPr lang="en-US" dirty="0"/>
          </a:p>
        </p:txBody>
      </p:sp>
      <p:cxnSp>
        <p:nvCxnSpPr>
          <p:cNvPr id="5" name="Straight Connector 4"/>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20000" y="1242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Content Placeholder 3"/>
          <p:cNvSpPr>
            <a:spLocks noGrp="1"/>
          </p:cNvSpPr>
          <p:nvPr>
            <p:ph sz="half" idx="14"/>
          </p:nvPr>
        </p:nvSpPr>
        <p:spPr>
          <a:xfrm>
            <a:off x="720000" y="14400002"/>
            <a:ext cx="10752000" cy="530100"/>
          </a:xfrm>
          <a:prstGeom prst="rect">
            <a:avLst/>
          </a:prstGeom>
        </p:spPr>
        <p:txBody>
          <a:bodyPr wrap="none" lIns="0" tIns="0" rIns="0" bIns="0"/>
          <a:lstStyle>
            <a:lvl1pPr marL="0" indent="0">
              <a:spcBef>
                <a:spcPts val="0"/>
              </a:spcBef>
              <a:spcAft>
                <a:spcPts val="1417"/>
              </a:spcAft>
              <a:buClr>
                <a:srgbClr val="279F5C"/>
              </a:buClr>
              <a:buNone/>
              <a:defRPr sz="2600" b="1">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9"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
        <p:nvSpPr>
          <p:cNvPr id="10"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Picture Placeholder 12"/>
          <p:cNvSpPr>
            <a:spLocks noGrp="1"/>
          </p:cNvSpPr>
          <p:nvPr>
            <p:ph type="pic" sz="quarter" idx="16"/>
          </p:nvPr>
        </p:nvSpPr>
        <p:spPr>
          <a:xfrm>
            <a:off x="720000" y="1524000"/>
            <a:ext cx="10752000" cy="4495800"/>
          </a:xfrm>
          <a:prstGeom prst="rect">
            <a:avLst/>
          </a:prstGeom>
        </p:spPr>
        <p:txBody>
          <a:bodyPr vert="horz"/>
          <a:lstStyle/>
          <a:p>
            <a:endParaRPr lang="en-US" dirty="0"/>
          </a:p>
        </p:txBody>
      </p:sp>
    </p:spTree>
    <p:extLst>
      <p:ext uri="{BB962C8B-B14F-4D97-AF65-F5344CB8AC3E}">
        <p14:creationId xmlns:p14="http://schemas.microsoft.com/office/powerpoint/2010/main" val="35304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MG_6406-nikisflax-test-black.jpg"/>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720000" y="1882779"/>
            <a:ext cx="10363200" cy="1241425"/>
          </a:xfrm>
        </p:spPr>
        <p:txBody>
          <a:bodyPr wrap="none" lIns="0" tIns="0" rIns="0" bIns="0" anchor="t">
            <a:noAutofit/>
          </a:bodyPr>
          <a:lstStyle>
            <a:lvl1pPr algn="l">
              <a:lnSpc>
                <a:spcPts val="4500"/>
              </a:lnSpc>
              <a:defRPr sz="3900">
                <a:solidFill>
                  <a:srgbClr val="2BB673"/>
                </a:solidFill>
              </a:defRPr>
            </a:lvl1pPr>
          </a:lstStyle>
          <a:p>
            <a:r>
              <a:rPr lang="en-AU" dirty="0"/>
              <a:t>Click to edit Master </a:t>
            </a:r>
            <a:br>
              <a:rPr lang="en-AU" dirty="0"/>
            </a:br>
            <a:r>
              <a:rPr lang="en-AU" dirty="0"/>
              <a:t>title style</a:t>
            </a:r>
            <a:endParaRPr lang="en-US" dirty="0"/>
          </a:p>
        </p:txBody>
      </p:sp>
      <p:sp>
        <p:nvSpPr>
          <p:cNvPr id="9" name="Subtitle 2"/>
          <p:cNvSpPr>
            <a:spLocks noGrp="1"/>
          </p:cNvSpPr>
          <p:nvPr>
            <p:ph type="subTitle" idx="1" hasCustomPrompt="1"/>
          </p:nvPr>
        </p:nvSpPr>
        <p:spPr>
          <a:xfrm>
            <a:off x="720000" y="5040000"/>
            <a:ext cx="8534400" cy="576000"/>
          </a:xfrm>
          <a:prstGeom prst="rect">
            <a:avLst/>
          </a:prstGeom>
        </p:spPr>
        <p:txBody>
          <a:bodyPr wrap="none" lIns="0" tIns="0" rIns="0" bIns="0" anchor="t"/>
          <a:lstStyle>
            <a:lvl1pPr marL="0" indent="0" algn="l">
              <a:lnSpc>
                <a:spcPts val="2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a:t>
            </a:r>
            <a:br>
              <a:rPr lang="en-AU" dirty="0"/>
            </a:br>
            <a:r>
              <a:rPr lang="en-AU" dirty="0"/>
              <a:t>subtitle style</a:t>
            </a:r>
            <a:endParaRPr lang="en-US" dirty="0"/>
          </a:p>
        </p:txBody>
      </p:sp>
      <p:pic>
        <p:nvPicPr>
          <p:cNvPr id="11" name="Picture 10" descr="OMB_strapline_new_RGB_rev.png"/>
          <p:cNvPicPr>
            <a:picLocks noChangeAspect="1"/>
          </p:cNvPicPr>
          <p:nvPr userDrawn="1"/>
        </p:nvPicPr>
        <p:blipFill>
          <a:blip r:embed="rId3"/>
          <a:stretch>
            <a:fillRect/>
          </a:stretch>
        </p:blipFill>
        <p:spPr>
          <a:xfrm>
            <a:off x="374400" y="154802"/>
            <a:ext cx="4572000" cy="1102995"/>
          </a:xfrm>
          <a:prstGeom prst="rect">
            <a:avLst/>
          </a:prstGeom>
        </p:spPr>
      </p:pic>
      <p:cxnSp>
        <p:nvCxnSpPr>
          <p:cNvPr id="12" name="Straight Connector 11"/>
          <p:cNvCxnSpPr/>
          <p:nvPr userDrawn="1"/>
        </p:nvCxnSpPr>
        <p:spPr>
          <a:xfrm>
            <a:off x="720000" y="1792802"/>
            <a:ext cx="15744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720000" y="6012002"/>
            <a:ext cx="5280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ext Placeholder 2"/>
          <p:cNvSpPr>
            <a:spLocks noGrp="1"/>
          </p:cNvSpPr>
          <p:nvPr>
            <p:ph type="body" idx="10"/>
          </p:nvPr>
        </p:nvSpPr>
        <p:spPr>
          <a:xfrm>
            <a:off x="720000" y="5616001"/>
            <a:ext cx="8534400" cy="396000"/>
          </a:xfrm>
          <a:prstGeom prst="rect">
            <a:avLst/>
          </a:prstGeom>
        </p:spPr>
        <p:txBody>
          <a:bodyPr wrap="none" lIns="0" tIns="0" rIns="0" bIns="0" anchor="t"/>
          <a:lstStyle>
            <a:lvl1pPr marL="0" indent="0" algn="l">
              <a:buNone/>
              <a:defRPr sz="1800">
                <a:solidFill>
                  <a:srgbClr val="8D8E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9" name="Text Placeholder 2"/>
          <p:cNvSpPr>
            <a:spLocks noGrp="1"/>
          </p:cNvSpPr>
          <p:nvPr>
            <p:ph type="body" idx="11"/>
          </p:nvPr>
        </p:nvSpPr>
        <p:spPr>
          <a:xfrm>
            <a:off x="720000" y="3124202"/>
            <a:ext cx="10363200" cy="1500187"/>
          </a:xfrm>
          <a:prstGeom prst="rect">
            <a:avLst/>
          </a:prstGeom>
        </p:spPr>
        <p:txBody>
          <a:bodyPr lIns="0" tIns="0" rIns="0" bIns="0" anchor="t"/>
          <a:lstStyle>
            <a:lvl1pPr marL="0" indent="0" algn="l">
              <a:lnSpc>
                <a:spcPts val="2900"/>
              </a:lnSpc>
              <a:buNone/>
              <a:defRPr sz="2500">
                <a:solidFill>
                  <a:srgbClr val="A5A6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4" name="TextBox 13"/>
          <p:cNvSpPr txBox="1"/>
          <p:nvPr userDrawn="1"/>
        </p:nvSpPr>
        <p:spPr>
          <a:xfrm>
            <a:off x="720000" y="6138000"/>
            <a:ext cx="3860800" cy="333424"/>
          </a:xfrm>
          <a:prstGeom prst="rect">
            <a:avLst/>
          </a:prstGeom>
          <a:noFill/>
        </p:spPr>
        <p:txBody>
          <a:bodyPr wrap="non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baseline="30000" dirty="0">
                <a:solidFill>
                  <a:srgbClr val="8D8E8D"/>
                </a:solidFill>
                <a:latin typeface="+mn-lt"/>
                <a:ea typeface="+mn-ea"/>
                <a:cs typeface="+mn-cs"/>
              </a:rPr>
              <a:t>Office of the Ombudsman </a:t>
            </a:r>
            <a:br>
              <a:rPr lang="en-US" sz="1400" kern="1200" baseline="30000" dirty="0">
                <a:solidFill>
                  <a:srgbClr val="8D8E8D"/>
                </a:solidFill>
                <a:latin typeface="+mn-lt"/>
                <a:ea typeface="+mn-ea"/>
                <a:cs typeface="+mn-cs"/>
              </a:rPr>
            </a:br>
            <a:r>
              <a:rPr lang="en-US" sz="1400" kern="1200" baseline="30000" dirty="0">
                <a:solidFill>
                  <a:srgbClr val="8D8E8D"/>
                </a:solidFill>
                <a:latin typeface="+mn-lt"/>
                <a:ea typeface="+mn-ea"/>
                <a:cs typeface="+mn-cs"/>
              </a:rPr>
              <a:t>Tari o te Kaitiaki Mana Tangata</a:t>
            </a:r>
            <a:endParaRPr lang="en-US" sz="1400" dirty="0">
              <a:solidFill>
                <a:srgbClr val="8D8E8D"/>
              </a:solidFill>
            </a:endParaRPr>
          </a:p>
        </p:txBody>
      </p:sp>
    </p:spTree>
    <p:extLst>
      <p:ext uri="{BB962C8B-B14F-4D97-AF65-F5344CB8AC3E}">
        <p14:creationId xmlns:p14="http://schemas.microsoft.com/office/powerpoint/2010/main" val="1899077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OMB_PPT_13.jpg"/>
          <p:cNvPicPr>
            <a:picLocks noChangeAspect="1"/>
          </p:cNvPicPr>
          <p:nvPr userDrawn="1"/>
        </p:nvPicPr>
        <p:blipFill>
          <a:blip r:embed="rId2"/>
          <a:stretch>
            <a:fillRect/>
          </a:stretch>
        </p:blipFill>
        <p:spPr>
          <a:xfrm>
            <a:off x="9591040" y="0"/>
            <a:ext cx="2600960" cy="1865376"/>
          </a:xfrm>
          <a:prstGeom prst="rect">
            <a:avLst/>
          </a:prstGeom>
        </p:spPr>
      </p:pic>
      <p:cxnSp>
        <p:nvCxnSpPr>
          <p:cNvPr id="10" name="Straight Connector 9"/>
          <p:cNvCxnSpPr/>
          <p:nvPr userDrawn="1"/>
        </p:nvCxnSpPr>
        <p:spPr>
          <a:xfrm>
            <a:off x="720000" y="36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720000" y="6210002"/>
            <a:ext cx="10752000" cy="1588"/>
          </a:xfrm>
          <a:prstGeom prst="line">
            <a:avLst/>
          </a:prstGeom>
          <a:ln w="12700">
            <a:solidFill>
              <a:srgbClr val="2BB673"/>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Content Placeholder 3"/>
          <p:cNvSpPr>
            <a:spLocks noGrp="1"/>
          </p:cNvSpPr>
          <p:nvPr>
            <p:ph sz="half" idx="13"/>
          </p:nvPr>
        </p:nvSpPr>
        <p:spPr>
          <a:xfrm>
            <a:off x="720000" y="1440000"/>
            <a:ext cx="10752000" cy="3886200"/>
          </a:xfrm>
          <a:prstGeom prst="rect">
            <a:avLst/>
          </a:prstGeom>
        </p:spPr>
        <p:txBody>
          <a:bodyPr wrap="square" lIns="0" tIns="0" rIns="0" bIns="0"/>
          <a:lstStyle>
            <a:lvl1pPr marL="0" indent="0">
              <a:lnSpc>
                <a:spcPts val="3600"/>
              </a:lnSpc>
              <a:spcBef>
                <a:spcPts val="0"/>
              </a:spcBef>
              <a:spcAft>
                <a:spcPts val="1417"/>
              </a:spcAft>
              <a:buClr>
                <a:srgbClr val="279F5C"/>
              </a:buClr>
              <a:buNone/>
              <a:defRPr sz="3200" b="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8"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
        <p:nvSpPr>
          <p:cNvPr id="9"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61869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2" name="Picture 11" descr="OMB_PPT_3.jpg"/>
          <p:cNvPicPr>
            <a:picLocks noChangeAspect="1"/>
          </p:cNvPicPr>
          <p:nvPr userDrawn="1"/>
        </p:nvPicPr>
        <p:blipFill>
          <a:blip r:embed="rId2"/>
          <a:stretch>
            <a:fillRect/>
          </a:stretch>
        </p:blipFill>
        <p:spPr>
          <a:xfrm>
            <a:off x="0" y="0"/>
            <a:ext cx="12192000" cy="6858000"/>
          </a:xfrm>
          <a:prstGeom prst="rect">
            <a:avLst/>
          </a:prstGeom>
        </p:spPr>
      </p:pic>
      <p:cxnSp>
        <p:nvCxnSpPr>
          <p:cNvPr id="9" name="Straight Connector 8"/>
          <p:cNvCxnSpPr/>
          <p:nvPr userDrawn="1"/>
        </p:nvCxnSpPr>
        <p:spPr>
          <a:xfrm>
            <a:off x="720000" y="360002"/>
            <a:ext cx="107520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720000" y="6210002"/>
            <a:ext cx="107520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Content Placeholder 3"/>
          <p:cNvSpPr>
            <a:spLocks noGrp="1"/>
          </p:cNvSpPr>
          <p:nvPr>
            <p:ph sz="half" idx="13"/>
          </p:nvPr>
        </p:nvSpPr>
        <p:spPr>
          <a:xfrm>
            <a:off x="720000" y="1440000"/>
            <a:ext cx="10752000" cy="3886200"/>
          </a:xfrm>
          <a:prstGeom prst="rect">
            <a:avLst/>
          </a:prstGeom>
        </p:spPr>
        <p:txBody>
          <a:bodyPr wrap="square" lIns="0" tIns="0" rIns="0" bIns="0"/>
          <a:lstStyle>
            <a:lvl1pPr marL="0" indent="0">
              <a:lnSpc>
                <a:spcPts val="3600"/>
              </a:lnSpc>
              <a:spcBef>
                <a:spcPts val="0"/>
              </a:spcBef>
              <a:spcAft>
                <a:spcPts val="1417"/>
              </a:spcAft>
              <a:buClr>
                <a:srgbClr val="279F5C"/>
              </a:buClr>
              <a:buNone/>
              <a:defRPr sz="3200" b="0">
                <a:solidFill>
                  <a:schemeClr val="bg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sp>
        <p:nvSpPr>
          <p:cNvPr id="11"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Tree>
    <p:extLst>
      <p:ext uri="{BB962C8B-B14F-4D97-AF65-F5344CB8AC3E}">
        <p14:creationId xmlns:p14="http://schemas.microsoft.com/office/powerpoint/2010/main" val="258935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2" name="Picture 11" descr="OMB_PPT_4.jpg"/>
          <p:cNvPicPr>
            <a:picLocks noChangeAspect="1"/>
          </p:cNvPicPr>
          <p:nvPr userDrawn="1"/>
        </p:nvPicPr>
        <p:blipFill>
          <a:blip r:embed="rId2"/>
          <a:stretch>
            <a:fillRect/>
          </a:stretch>
        </p:blipFill>
        <p:spPr>
          <a:xfrm>
            <a:off x="0" y="0"/>
            <a:ext cx="12192000" cy="6858000"/>
          </a:xfrm>
          <a:prstGeom prst="rect">
            <a:avLst/>
          </a:prstGeom>
        </p:spPr>
      </p:pic>
      <p:sp>
        <p:nvSpPr>
          <p:cNvPr id="8" name="Content Placeholder 3"/>
          <p:cNvSpPr>
            <a:spLocks noGrp="1"/>
          </p:cNvSpPr>
          <p:nvPr>
            <p:ph sz="half" idx="13"/>
          </p:nvPr>
        </p:nvSpPr>
        <p:spPr>
          <a:xfrm>
            <a:off x="720000" y="1440000"/>
            <a:ext cx="10752000" cy="3886200"/>
          </a:xfrm>
          <a:prstGeom prst="rect">
            <a:avLst/>
          </a:prstGeom>
        </p:spPr>
        <p:txBody>
          <a:bodyPr wrap="none" lIns="0" tIns="0" rIns="0" bIns="0"/>
          <a:lstStyle>
            <a:lvl1pPr marL="0" indent="0">
              <a:lnSpc>
                <a:spcPts val="5200"/>
              </a:lnSpc>
              <a:spcBef>
                <a:spcPts val="0"/>
              </a:spcBef>
              <a:spcAft>
                <a:spcPts val="1417"/>
              </a:spcAft>
              <a:buClr>
                <a:srgbClr val="279F5C"/>
              </a:buClr>
              <a:buNone/>
              <a:defRPr sz="5000" b="0">
                <a:solidFill>
                  <a:schemeClr val="tx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cxnSp>
        <p:nvCxnSpPr>
          <p:cNvPr id="9" name="Straight Connector 8"/>
          <p:cNvCxnSpPr/>
          <p:nvPr userDrawn="1"/>
        </p:nvCxnSpPr>
        <p:spPr>
          <a:xfrm>
            <a:off x="720000" y="360002"/>
            <a:ext cx="107520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720000" y="6210002"/>
            <a:ext cx="107520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tx1"/>
                </a:solidFill>
              </a:defRPr>
            </a:lvl1pPr>
          </a:lstStyle>
          <a:p>
            <a:endParaRPr lang="en-US" dirty="0"/>
          </a:p>
        </p:txBody>
      </p:sp>
      <p:sp>
        <p:nvSpPr>
          <p:cNvPr id="14"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63392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12" name="Picture 11" descr="OMB_PPT_5.jpg"/>
          <p:cNvPicPr>
            <a:picLocks/>
          </p:cNvPicPr>
          <p:nvPr userDrawn="1"/>
        </p:nvPicPr>
        <p:blipFill>
          <a:blip r:embed="rId2"/>
          <a:stretch>
            <a:fillRect/>
          </a:stretch>
        </p:blipFill>
        <p:spPr>
          <a:xfrm>
            <a:off x="0" y="0"/>
            <a:ext cx="12192000" cy="6858000"/>
          </a:xfrm>
          <a:prstGeom prst="rect">
            <a:avLst/>
          </a:prstGeom>
        </p:spPr>
      </p:pic>
      <p:sp>
        <p:nvSpPr>
          <p:cNvPr id="8" name="Content Placeholder 3"/>
          <p:cNvSpPr>
            <a:spLocks noGrp="1"/>
          </p:cNvSpPr>
          <p:nvPr>
            <p:ph sz="half" idx="13"/>
          </p:nvPr>
        </p:nvSpPr>
        <p:spPr>
          <a:xfrm>
            <a:off x="720000" y="1440000"/>
            <a:ext cx="10752000" cy="3886200"/>
          </a:xfrm>
          <a:prstGeom prst="rect">
            <a:avLst/>
          </a:prstGeom>
        </p:spPr>
        <p:txBody>
          <a:bodyPr wrap="square" lIns="0" tIns="0" rIns="0" bIns="0"/>
          <a:lstStyle>
            <a:lvl1pPr marL="0" indent="0">
              <a:lnSpc>
                <a:spcPts val="5200"/>
              </a:lnSpc>
              <a:spcBef>
                <a:spcPts val="0"/>
              </a:spcBef>
              <a:spcAft>
                <a:spcPts val="1417"/>
              </a:spcAft>
              <a:buClr>
                <a:srgbClr val="279F5C"/>
              </a:buClr>
              <a:buNone/>
              <a:defRPr sz="5000" b="0">
                <a:solidFill>
                  <a:schemeClr val="bg1"/>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cxnSp>
        <p:nvCxnSpPr>
          <p:cNvPr id="9" name="Straight Connector 8"/>
          <p:cNvCxnSpPr/>
          <p:nvPr userDrawn="1"/>
        </p:nvCxnSpPr>
        <p:spPr>
          <a:xfrm>
            <a:off x="720000" y="360002"/>
            <a:ext cx="107520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720000" y="6210002"/>
            <a:ext cx="107520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bg1"/>
                </a:solidFill>
              </a:defRPr>
            </a:lvl1pPr>
          </a:lstStyle>
          <a:p>
            <a:endParaRPr lang="en-US" dirty="0"/>
          </a:p>
        </p:txBody>
      </p:sp>
      <p:sp>
        <p:nvSpPr>
          <p:cNvPr id="16"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051578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0" name="Picture 9" descr="OMB_PPT_15.jpg"/>
          <p:cNvPicPr>
            <a:picLocks noChangeAspect="1"/>
          </p:cNvPicPr>
          <p:nvPr userDrawn="1"/>
        </p:nvPicPr>
        <p:blipFill>
          <a:blip r:embed="rId2"/>
          <a:stretch>
            <a:fillRect/>
          </a:stretch>
        </p:blipFill>
        <p:spPr>
          <a:xfrm>
            <a:off x="0" y="0"/>
            <a:ext cx="12192000" cy="6858000"/>
          </a:xfrm>
          <a:prstGeom prst="rect">
            <a:avLst/>
          </a:prstGeom>
        </p:spPr>
      </p:pic>
      <p:sp>
        <p:nvSpPr>
          <p:cNvPr id="4" name="Content Placeholder 3"/>
          <p:cNvSpPr>
            <a:spLocks noGrp="1"/>
          </p:cNvSpPr>
          <p:nvPr>
            <p:ph sz="half" idx="13"/>
          </p:nvPr>
        </p:nvSpPr>
        <p:spPr>
          <a:xfrm>
            <a:off x="720000" y="1440000"/>
            <a:ext cx="10752000" cy="3886200"/>
          </a:xfrm>
          <a:prstGeom prst="rect">
            <a:avLst/>
          </a:prstGeom>
        </p:spPr>
        <p:txBody>
          <a:bodyPr wrap="none" lIns="0" tIns="0" rIns="0" bIns="0"/>
          <a:lstStyle>
            <a:lvl1pPr marL="0" indent="0">
              <a:lnSpc>
                <a:spcPts val="5200"/>
              </a:lnSpc>
              <a:spcBef>
                <a:spcPts val="0"/>
              </a:spcBef>
              <a:spcAft>
                <a:spcPts val="1417"/>
              </a:spcAft>
              <a:buClr>
                <a:srgbClr val="279F5C"/>
              </a:buClr>
              <a:buNone/>
              <a:defRPr sz="5000" b="0">
                <a:solidFill>
                  <a:srgbClr val="000000"/>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a:t>Click to edit Master text styles</a:t>
            </a:r>
          </a:p>
        </p:txBody>
      </p:sp>
      <p:cxnSp>
        <p:nvCxnSpPr>
          <p:cNvPr id="5" name="Straight Connector 4"/>
          <p:cNvCxnSpPr/>
          <p:nvPr userDrawn="1"/>
        </p:nvCxnSpPr>
        <p:spPr>
          <a:xfrm>
            <a:off x="720000" y="360002"/>
            <a:ext cx="107520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20000" y="6210002"/>
            <a:ext cx="10752000" cy="1588"/>
          </a:xfrm>
          <a:prstGeom prst="line">
            <a:avLst/>
          </a:prstGeom>
          <a:ln w="12700">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Footer Placeholder 4"/>
          <p:cNvSpPr>
            <a:spLocks noGrp="1"/>
          </p:cNvSpPr>
          <p:nvPr>
            <p:ph type="ftr" sz="quarter" idx="3"/>
          </p:nvPr>
        </p:nvSpPr>
        <p:spPr>
          <a:xfrm>
            <a:off x="720000" y="6356353"/>
            <a:ext cx="7680000" cy="365125"/>
          </a:xfrm>
          <a:prstGeom prst="rect">
            <a:avLst/>
          </a:prstGeom>
        </p:spPr>
        <p:txBody>
          <a:bodyPr vert="horz" lIns="0" tIns="0" rIns="0" bIns="0" rtlCol="0" anchor="t"/>
          <a:lstStyle>
            <a:lvl1pPr algn="l">
              <a:defRPr sz="1200">
                <a:solidFill>
                  <a:schemeClr val="bg1"/>
                </a:solidFill>
              </a:defRPr>
            </a:lvl1pPr>
          </a:lstStyle>
          <a:p>
            <a:endParaRPr lang="en-US" dirty="0"/>
          </a:p>
        </p:txBody>
      </p:sp>
      <p:sp>
        <p:nvSpPr>
          <p:cNvPr id="8" name="Slide Number Placeholder 5"/>
          <p:cNvSpPr txBox="1">
            <a:spLocks/>
          </p:cNvSpPr>
          <p:nvPr userDrawn="1"/>
        </p:nvSpPr>
        <p:spPr>
          <a:xfrm>
            <a:off x="8627200" y="6340477"/>
            <a:ext cx="2844800" cy="365125"/>
          </a:xfrm>
          <a:prstGeom prst="rect">
            <a:avLst/>
          </a:prstGeom>
        </p:spPr>
        <p:txBody>
          <a:bodyPr vert="horz" lIns="0" tIns="0" rIns="0" bIns="0"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Page: </a:t>
            </a:r>
            <a:fld id="{53E66CC4-D2AF-9543-AC03-9462EC059E66}" type="slidenum">
              <a:rPr kumimoji="0" lang="en-US" sz="12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81940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tandard text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47738" y="368299"/>
            <a:ext cx="10286319" cy="5052787"/>
          </a:xfrm>
        </p:spPr>
        <p:txBody>
          <a:bodyPr anchor="ctr" anchorCtr="0"/>
          <a:lstStyle>
            <a:lvl1pPr>
              <a:defRPr baseline="0">
                <a:solidFill>
                  <a:schemeClr val="bg1"/>
                </a:solidFill>
              </a:defRPr>
            </a:lvl1pPr>
          </a:lstStyle>
          <a:p>
            <a:r>
              <a:rPr lang="en-US" dirty="0"/>
              <a:t>Click to add text if needed</a:t>
            </a:r>
          </a:p>
        </p:txBody>
      </p:sp>
      <p:sp>
        <p:nvSpPr>
          <p:cNvPr id="4" name="SmartArt Placeholder 36"/>
          <p:cNvSpPr>
            <a:spLocks noGrp="1"/>
          </p:cNvSpPr>
          <p:nvPr>
            <p:ph type="dgm" sz="quarter" idx="11" hasCustomPrompt="1"/>
          </p:nvPr>
        </p:nvSpPr>
        <p:spPr>
          <a:xfrm>
            <a:off x="386556" y="6088178"/>
            <a:ext cx="11433967" cy="450327"/>
          </a:xfrm>
          <a:blipFill>
            <a:blip r:embed="rId2"/>
            <a:stretch>
              <a:fillRect/>
            </a:stretch>
          </a:blipFill>
        </p:spPr>
        <p:txBody>
          <a:bodyPr/>
          <a:lstStyle/>
          <a:p>
            <a:r>
              <a:rPr lang="en-US" dirty="0"/>
              <a:t> </a:t>
            </a:r>
          </a:p>
        </p:txBody>
      </p:sp>
    </p:spTree>
    <p:extLst>
      <p:ext uri="{BB962C8B-B14F-4D97-AF65-F5344CB8AC3E}">
        <p14:creationId xmlns:p14="http://schemas.microsoft.com/office/powerpoint/2010/main" val="3505654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er slide 1">
    <p:spTree>
      <p:nvGrpSpPr>
        <p:cNvPr id="1" name=""/>
        <p:cNvGrpSpPr/>
        <p:nvPr/>
      </p:nvGrpSpPr>
      <p:grpSpPr>
        <a:xfrm>
          <a:off x="0" y="0"/>
          <a:ext cx="0" cy="0"/>
          <a:chOff x="0" y="0"/>
          <a:chExt cx="0" cy="0"/>
        </a:xfrm>
      </p:grpSpPr>
      <p:pic>
        <p:nvPicPr>
          <p:cNvPr id="8" name="Picture 7" descr="Background pattern, logo, company name&#10;&#10;Description automatically generated">
            <a:extLst>
              <a:ext uri="{FF2B5EF4-FFF2-40B4-BE49-F238E27FC236}">
                <a16:creationId xmlns:a16="http://schemas.microsoft.com/office/drawing/2014/main" id="{D8EE877A-59D4-440F-8BC7-2D5CB07F1D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C686E6B6-5055-4A6C-A8A5-5CC07E5C713D}"/>
              </a:ext>
            </a:extLst>
          </p:cNvPr>
          <p:cNvSpPr>
            <a:spLocks noGrp="1"/>
          </p:cNvSpPr>
          <p:nvPr>
            <p:ph type="title" hasCustomPrompt="1"/>
          </p:nvPr>
        </p:nvSpPr>
        <p:spPr>
          <a:xfrm>
            <a:off x="838200" y="3429000"/>
            <a:ext cx="10515600" cy="593515"/>
          </a:xfrm>
          <a:prstGeom prst="rect">
            <a:avLst/>
          </a:prstGeom>
        </p:spPr>
        <p:txBody>
          <a:bodyPr anchor="b"/>
          <a:lstStyle>
            <a:lvl1pPr algn="ctr">
              <a:defRPr sz="2800">
                <a:solidFill>
                  <a:schemeClr val="bg1"/>
                </a:solidFill>
                <a:latin typeface="Source Sans Pro" panose="020B0503030403020204" pitchFamily="34" charset="0"/>
                <a:ea typeface="Source Sans Pro" panose="020B0503030403020204" pitchFamily="34" charset="0"/>
              </a:defRPr>
            </a:lvl1pPr>
          </a:lstStyle>
          <a:p>
            <a:r>
              <a:rPr lang="en-US" dirty="0"/>
              <a:t>Slide/divider title</a:t>
            </a:r>
            <a:endParaRPr lang="en-NZ" dirty="0"/>
          </a:p>
        </p:txBody>
      </p:sp>
    </p:spTree>
    <p:extLst>
      <p:ext uri="{BB962C8B-B14F-4D97-AF65-F5344CB8AC3E}">
        <p14:creationId xmlns:p14="http://schemas.microsoft.com/office/powerpoint/2010/main" val="1339750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E997-4C30-4816-8D4E-807F9ED604E6}"/>
              </a:ext>
            </a:extLst>
          </p:cNvPr>
          <p:cNvSpPr>
            <a:spLocks noGrp="1"/>
          </p:cNvSpPr>
          <p:nvPr>
            <p:ph type="title" hasCustomPrompt="1"/>
          </p:nvPr>
        </p:nvSpPr>
        <p:spPr>
          <a:xfrm>
            <a:off x="831850" y="1468198"/>
            <a:ext cx="10515600" cy="558799"/>
          </a:xfrm>
          <a:prstGeom prst="rect">
            <a:avLst/>
          </a:prstGeom>
        </p:spPr>
        <p:txBody>
          <a:bodyPr anchor="b"/>
          <a:lstStyle>
            <a:lvl1pPr>
              <a:defRPr sz="3600" b="0">
                <a:solidFill>
                  <a:srgbClr val="3A4A5A"/>
                </a:solidFill>
                <a:latin typeface="Source Sans Pro" panose="020B0503030403020204" pitchFamily="34" charset="0"/>
                <a:ea typeface="Source Sans Pro" panose="020B0503030403020204" pitchFamily="34" charset="0"/>
              </a:defRPr>
            </a:lvl1pPr>
          </a:lstStyle>
          <a:p>
            <a:r>
              <a:rPr lang="en-US" dirty="0"/>
              <a:t>Header</a:t>
            </a:r>
            <a:endParaRPr lang="en-NZ" dirty="0"/>
          </a:p>
        </p:txBody>
      </p:sp>
      <p:sp>
        <p:nvSpPr>
          <p:cNvPr id="3" name="Text Placeholder 2">
            <a:extLst>
              <a:ext uri="{FF2B5EF4-FFF2-40B4-BE49-F238E27FC236}">
                <a16:creationId xmlns:a16="http://schemas.microsoft.com/office/drawing/2014/main" id="{DEAA413A-3C45-44C2-8CE1-8E41035A7926}"/>
              </a:ext>
            </a:extLst>
          </p:cNvPr>
          <p:cNvSpPr>
            <a:spLocks noGrp="1"/>
          </p:cNvSpPr>
          <p:nvPr>
            <p:ph type="body" idx="1"/>
          </p:nvPr>
        </p:nvSpPr>
        <p:spPr>
          <a:xfrm>
            <a:off x="831850" y="2467367"/>
            <a:ext cx="3206750" cy="1500187"/>
          </a:xfrm>
          <a:prstGeom prst="rect">
            <a:avLst/>
          </a:prstGeom>
        </p:spPr>
        <p:txBody>
          <a:bodyPr/>
          <a:lstStyle>
            <a:lvl1pPr marL="0" indent="0">
              <a:buNone/>
              <a:defRPr sz="1800">
                <a:solidFill>
                  <a:schemeClr val="tx1">
                    <a:lumMod val="85000"/>
                    <a:lumOff val="15000"/>
                  </a:schemeClr>
                </a:solidFill>
                <a:latin typeface="Source Sans Pro" panose="020B0503030403020204" pitchFamily="34" charset="0"/>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53E9ECFB-5815-4AA8-81CF-29F5B2E54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34050"/>
            <a:ext cx="12192000" cy="1123950"/>
          </a:xfrm>
          <a:prstGeom prst="rect">
            <a:avLst/>
          </a:prstGeom>
        </p:spPr>
      </p:pic>
    </p:spTree>
    <p:extLst>
      <p:ext uri="{BB962C8B-B14F-4D97-AF65-F5344CB8AC3E}">
        <p14:creationId xmlns:p14="http://schemas.microsoft.com/office/powerpoint/2010/main" val="3494197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956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1" name="Text Placeholder 10"/>
          <p:cNvSpPr>
            <a:spLocks noGrp="1"/>
          </p:cNvSpPr>
          <p:nvPr>
            <p:ph type="body" sz="quarter" idx="10"/>
          </p:nvPr>
        </p:nvSpPr>
        <p:spPr>
          <a:xfrm>
            <a:off x="576263" y="1676400"/>
            <a:ext cx="11065233" cy="4114800"/>
          </a:xfrm>
        </p:spPr>
        <p:txBody>
          <a:bodyPr anchor="ctr">
            <a:noAutofit/>
          </a:bodyPr>
          <a:lstStyle>
            <a:lvl1pPr>
              <a:spcAft>
                <a:spcPts val="600"/>
              </a:spcAft>
              <a:defRPr sz="2400">
                <a:latin typeface="Segoe UI" panose="020B0502040204020203" pitchFamily="34" charset="0"/>
                <a:cs typeface="Segoe UI" panose="020B0502040204020203" pitchFamily="34" charset="0"/>
              </a:defRPr>
            </a:lvl1pPr>
            <a:lvl2pPr marL="9144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2pPr>
            <a:lvl3pPr marL="13716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0104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10" descr="OMB_PPT_12.jpg"/>
          <p:cNvPicPr>
            <a:picLocks noChangeAspect="1"/>
          </p:cNvPicPr>
          <p:nvPr userDrawn="1"/>
        </p:nvPicPr>
        <p:blipFill>
          <a:blip r:embed="rId2"/>
          <a:stretch>
            <a:fillRect/>
          </a:stretch>
        </p:blipFill>
        <p:spPr>
          <a:xfrm>
            <a:off x="7481701" y="0"/>
            <a:ext cx="4710299" cy="6858000"/>
          </a:xfrm>
          <a:prstGeom prst="rect">
            <a:avLst/>
          </a:prstGeom>
        </p:spPr>
      </p:pic>
      <p:sp>
        <p:nvSpPr>
          <p:cNvPr id="8" name="Title 1"/>
          <p:cNvSpPr>
            <a:spLocks noGrp="1"/>
          </p:cNvSpPr>
          <p:nvPr>
            <p:ph type="ctrTitle" hasCustomPrompt="1"/>
          </p:nvPr>
        </p:nvSpPr>
        <p:spPr>
          <a:xfrm>
            <a:off x="720000" y="1882779"/>
            <a:ext cx="10363200" cy="1241425"/>
          </a:xfrm>
        </p:spPr>
        <p:txBody>
          <a:bodyPr wrap="none" lIns="0" tIns="0" rIns="0" bIns="0" anchor="t">
            <a:noAutofit/>
          </a:bodyPr>
          <a:lstStyle>
            <a:lvl1pPr algn="l">
              <a:lnSpc>
                <a:spcPts val="4500"/>
              </a:lnSpc>
              <a:defRPr sz="3900">
                <a:solidFill>
                  <a:srgbClr val="2BB673"/>
                </a:solidFill>
              </a:defRPr>
            </a:lvl1pPr>
          </a:lstStyle>
          <a:p>
            <a:r>
              <a:rPr lang="en-AU" dirty="0"/>
              <a:t>Click to edit Master </a:t>
            </a:r>
            <a:br>
              <a:rPr lang="en-AU" dirty="0"/>
            </a:br>
            <a:r>
              <a:rPr lang="en-AU" dirty="0"/>
              <a:t>title style</a:t>
            </a:r>
            <a:endParaRPr lang="en-US" dirty="0"/>
          </a:p>
        </p:txBody>
      </p:sp>
      <p:sp>
        <p:nvSpPr>
          <p:cNvPr id="9" name="Subtitle 2"/>
          <p:cNvSpPr>
            <a:spLocks noGrp="1"/>
          </p:cNvSpPr>
          <p:nvPr>
            <p:ph type="subTitle" idx="1" hasCustomPrompt="1"/>
          </p:nvPr>
        </p:nvSpPr>
        <p:spPr>
          <a:xfrm>
            <a:off x="720000" y="5040000"/>
            <a:ext cx="8534400" cy="576000"/>
          </a:xfrm>
          <a:prstGeom prst="rect">
            <a:avLst/>
          </a:prstGeom>
        </p:spPr>
        <p:txBody>
          <a:bodyPr wrap="none" lIns="0" tIns="0" rIns="0" bIns="0" anchor="t"/>
          <a:lstStyle>
            <a:lvl1pPr marL="0" indent="0" algn="l">
              <a:lnSpc>
                <a:spcPts val="2000"/>
              </a:lnSpc>
              <a:buNone/>
              <a:defRPr sz="1800">
                <a:solidFill>
                  <a:srgbClr val="3C3C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a:t>
            </a:r>
            <a:br>
              <a:rPr lang="en-AU" dirty="0"/>
            </a:br>
            <a:r>
              <a:rPr lang="en-AU" dirty="0"/>
              <a:t>subtitle style</a:t>
            </a:r>
            <a:endParaRPr lang="en-US" dirty="0"/>
          </a:p>
        </p:txBody>
      </p:sp>
      <p:cxnSp>
        <p:nvCxnSpPr>
          <p:cNvPr id="12" name="Straight Connector 11"/>
          <p:cNvCxnSpPr/>
          <p:nvPr userDrawn="1"/>
        </p:nvCxnSpPr>
        <p:spPr>
          <a:xfrm>
            <a:off x="720000" y="1792802"/>
            <a:ext cx="15744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720000" y="6012002"/>
            <a:ext cx="5280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OMB_strapline_new_RGB.png"/>
          <p:cNvPicPr>
            <a:picLocks noChangeAspect="1"/>
          </p:cNvPicPr>
          <p:nvPr userDrawn="1"/>
        </p:nvPicPr>
        <p:blipFill>
          <a:blip r:embed="rId3"/>
          <a:stretch>
            <a:fillRect/>
          </a:stretch>
        </p:blipFill>
        <p:spPr>
          <a:xfrm>
            <a:off x="374400" y="154802"/>
            <a:ext cx="4572000" cy="1102995"/>
          </a:xfrm>
          <a:prstGeom prst="rect">
            <a:avLst/>
          </a:prstGeom>
        </p:spPr>
      </p:pic>
      <p:sp>
        <p:nvSpPr>
          <p:cNvPr id="17" name="Text Placeholder 2"/>
          <p:cNvSpPr>
            <a:spLocks noGrp="1"/>
          </p:cNvSpPr>
          <p:nvPr>
            <p:ph type="body" idx="11"/>
          </p:nvPr>
        </p:nvSpPr>
        <p:spPr>
          <a:xfrm>
            <a:off x="720000" y="5616001"/>
            <a:ext cx="8534400" cy="396000"/>
          </a:xfrm>
          <a:prstGeom prst="rect">
            <a:avLst/>
          </a:prstGeom>
        </p:spPr>
        <p:txBody>
          <a:bodyPr wrap="none" lIns="0" tIns="0" rIns="0" bIns="0" anchor="t"/>
          <a:lstStyle>
            <a:lvl1pPr marL="0" indent="0" algn="l">
              <a:buNone/>
              <a:defRPr sz="1800">
                <a:solidFill>
                  <a:srgbClr val="8D8E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8" name="Text Placeholder 2"/>
          <p:cNvSpPr>
            <a:spLocks noGrp="1"/>
          </p:cNvSpPr>
          <p:nvPr>
            <p:ph type="body" idx="12"/>
          </p:nvPr>
        </p:nvSpPr>
        <p:spPr>
          <a:xfrm>
            <a:off x="720000" y="3124202"/>
            <a:ext cx="10363200" cy="1500187"/>
          </a:xfrm>
          <a:prstGeom prst="rect">
            <a:avLst/>
          </a:prstGeom>
        </p:spPr>
        <p:txBody>
          <a:bodyPr lIns="0" tIns="0" rIns="0" bIns="0" anchor="t"/>
          <a:lstStyle>
            <a:lvl1pPr marL="0" indent="0" algn="l">
              <a:lnSpc>
                <a:spcPts val="2900"/>
              </a:lnSpc>
              <a:buNone/>
              <a:defRPr sz="2500">
                <a:solidFill>
                  <a:srgbClr val="A5A6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0" name="TextBox 9"/>
          <p:cNvSpPr txBox="1"/>
          <p:nvPr userDrawn="1"/>
        </p:nvSpPr>
        <p:spPr>
          <a:xfrm>
            <a:off x="720000" y="6138000"/>
            <a:ext cx="3860800" cy="333424"/>
          </a:xfrm>
          <a:prstGeom prst="rect">
            <a:avLst/>
          </a:prstGeom>
          <a:noFill/>
        </p:spPr>
        <p:txBody>
          <a:bodyPr wrap="non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baseline="30000" dirty="0">
                <a:solidFill>
                  <a:srgbClr val="8D8E8D"/>
                </a:solidFill>
                <a:latin typeface="+mn-lt"/>
                <a:ea typeface="+mn-ea"/>
                <a:cs typeface="+mn-cs"/>
              </a:rPr>
              <a:t>Office of the Ombudsman </a:t>
            </a:r>
            <a:br>
              <a:rPr lang="en-US" sz="1400" kern="1200" baseline="30000" dirty="0">
                <a:solidFill>
                  <a:srgbClr val="8D8E8D"/>
                </a:solidFill>
                <a:latin typeface="+mn-lt"/>
                <a:ea typeface="+mn-ea"/>
                <a:cs typeface="+mn-cs"/>
              </a:rPr>
            </a:br>
            <a:r>
              <a:rPr lang="en-US" sz="1400" kern="1200" baseline="30000" dirty="0">
                <a:solidFill>
                  <a:srgbClr val="8D8E8D"/>
                </a:solidFill>
                <a:latin typeface="+mn-lt"/>
                <a:ea typeface="+mn-ea"/>
                <a:cs typeface="+mn-cs"/>
              </a:rPr>
              <a:t>Tari o te Kaitiaki Mana Tangata</a:t>
            </a:r>
            <a:endParaRPr lang="en-US" sz="1400" dirty="0">
              <a:solidFill>
                <a:srgbClr val="8D8E8D"/>
              </a:solidFill>
            </a:endParaRPr>
          </a:p>
        </p:txBody>
      </p:sp>
    </p:spTree>
    <p:extLst>
      <p:ext uri="{BB962C8B-B14F-4D97-AF65-F5344CB8AC3E}">
        <p14:creationId xmlns:p14="http://schemas.microsoft.com/office/powerpoint/2010/main" val="843782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amp; sourc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1" name="Text Placeholder 10"/>
          <p:cNvSpPr>
            <a:spLocks noGrp="1"/>
          </p:cNvSpPr>
          <p:nvPr>
            <p:ph type="body" sz="quarter" idx="10"/>
          </p:nvPr>
        </p:nvSpPr>
        <p:spPr>
          <a:xfrm>
            <a:off x="2057400" y="2437590"/>
            <a:ext cx="7543800" cy="2195418"/>
          </a:xfrm>
        </p:spPr>
        <p:txBody>
          <a:bodyPr anchor="ctr">
            <a:noAutofit/>
          </a:bodyPr>
          <a:lstStyle>
            <a:lvl1pPr algn="ctr">
              <a:spcAft>
                <a:spcPts val="400"/>
              </a:spcAft>
              <a:defRPr sz="2800" b="1" i="1">
                <a:latin typeface="Segoe UI" panose="020B0502040204020203" pitchFamily="34" charset="0"/>
                <a:cs typeface="Segoe UI" panose="020B0502040204020203" pitchFamily="34" charset="0"/>
              </a:defRPr>
            </a:lvl1pPr>
            <a:lvl2pPr marL="914400" indent="-457200">
              <a:spcAft>
                <a:spcPts val="400"/>
              </a:spcAft>
              <a:buFont typeface="Arial" panose="020B0604020202020204" pitchFamily="34" charset="0"/>
              <a:buChar char="•"/>
              <a:defRPr sz="2800">
                <a:latin typeface="Segoe UI" panose="020B0502040204020203" pitchFamily="34" charset="0"/>
                <a:cs typeface="Segoe UI" panose="020B0502040204020203" pitchFamily="34" charset="0"/>
              </a:defRPr>
            </a:lvl2pPr>
            <a:lvl3pPr marL="1371600" indent="-457200">
              <a:spcAft>
                <a:spcPts val="400"/>
              </a:spcAft>
              <a:buFont typeface="Arial" panose="020B0604020202020204" pitchFamily="34" charset="0"/>
              <a:buChar char="•"/>
              <a:defRPr sz="28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p:txBody>
      </p:sp>
      <p:sp>
        <p:nvSpPr>
          <p:cNvPr id="12" name="Text Placeholder 10"/>
          <p:cNvSpPr>
            <a:spLocks noGrp="1"/>
          </p:cNvSpPr>
          <p:nvPr>
            <p:ph type="body" sz="quarter" idx="11"/>
          </p:nvPr>
        </p:nvSpPr>
        <p:spPr>
          <a:xfrm>
            <a:off x="5410200" y="4719353"/>
            <a:ext cx="4191000" cy="516987"/>
          </a:xfrm>
        </p:spPr>
        <p:txBody>
          <a:bodyPr anchor="ctr">
            <a:noAutofit/>
          </a:bodyPr>
          <a:lstStyle>
            <a:lvl1pPr algn="r">
              <a:spcAft>
                <a:spcPts val="400"/>
              </a:spcAft>
              <a:defRPr sz="1800" b="0" i="0">
                <a:latin typeface="Segoe UI" panose="020B0502040204020203" pitchFamily="34" charset="0"/>
                <a:cs typeface="Segoe UI" panose="020B0502040204020203" pitchFamily="34" charset="0"/>
              </a:defRPr>
            </a:lvl1pPr>
            <a:lvl2pPr marL="914400" indent="-457200">
              <a:spcAft>
                <a:spcPts val="400"/>
              </a:spcAft>
              <a:buFont typeface="Arial" panose="020B0604020202020204" pitchFamily="34" charset="0"/>
              <a:buChar char="•"/>
              <a:defRPr sz="2800">
                <a:latin typeface="Segoe UI" panose="020B0502040204020203" pitchFamily="34" charset="0"/>
                <a:cs typeface="Segoe UI" panose="020B0502040204020203" pitchFamily="34" charset="0"/>
              </a:defRPr>
            </a:lvl2pPr>
            <a:lvl3pPr marL="1371600" indent="-457200">
              <a:spcAft>
                <a:spcPts val="400"/>
              </a:spcAft>
              <a:buFont typeface="Arial" panose="020B0604020202020204" pitchFamily="34" charset="0"/>
              <a:buChar char="•"/>
              <a:defRPr sz="28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p:txBody>
      </p:sp>
    </p:spTree>
    <p:extLst>
      <p:ext uri="{BB962C8B-B14F-4D97-AF65-F5344CB8AC3E}">
        <p14:creationId xmlns:p14="http://schemas.microsoft.com/office/powerpoint/2010/main" val="3049218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olumns of tex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3" name="Text Placeholder 10"/>
          <p:cNvSpPr>
            <a:spLocks noGrp="1"/>
          </p:cNvSpPr>
          <p:nvPr>
            <p:ph type="body" sz="quarter" idx="10"/>
          </p:nvPr>
        </p:nvSpPr>
        <p:spPr>
          <a:xfrm>
            <a:off x="576263" y="1676400"/>
            <a:ext cx="5291137" cy="4114800"/>
          </a:xfrm>
        </p:spPr>
        <p:txBody>
          <a:bodyPr anchor="ctr">
            <a:noAutofit/>
          </a:bodyPr>
          <a:lstStyle>
            <a:lvl1pPr>
              <a:spcAft>
                <a:spcPts val="600"/>
              </a:spcAft>
              <a:defRPr sz="2400">
                <a:latin typeface="Segoe UI" panose="020B0502040204020203" pitchFamily="34" charset="0"/>
                <a:cs typeface="Segoe UI" panose="020B0502040204020203" pitchFamily="34" charset="0"/>
              </a:defRPr>
            </a:lvl1pPr>
            <a:lvl2pPr marL="9144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2pPr>
            <a:lvl3pPr marL="13716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a:p>
            <a:pPr lvl="1"/>
            <a:r>
              <a:rPr lang="en-US" dirty="0"/>
              <a:t>Second level</a:t>
            </a:r>
          </a:p>
          <a:p>
            <a:pPr lvl="2"/>
            <a:r>
              <a:rPr lang="en-US" dirty="0"/>
              <a:t>Third level</a:t>
            </a:r>
          </a:p>
        </p:txBody>
      </p:sp>
      <p:sp>
        <p:nvSpPr>
          <p:cNvPr id="14" name="Text Placeholder 10"/>
          <p:cNvSpPr>
            <a:spLocks noGrp="1"/>
          </p:cNvSpPr>
          <p:nvPr>
            <p:ph type="body" sz="quarter" idx="11"/>
          </p:nvPr>
        </p:nvSpPr>
        <p:spPr>
          <a:xfrm>
            <a:off x="6350359" y="1671876"/>
            <a:ext cx="5291137" cy="4114800"/>
          </a:xfrm>
        </p:spPr>
        <p:txBody>
          <a:bodyPr anchor="ctr">
            <a:noAutofit/>
          </a:bodyPr>
          <a:lstStyle>
            <a:lvl1pPr>
              <a:spcAft>
                <a:spcPts val="600"/>
              </a:spcAft>
              <a:defRPr sz="2400">
                <a:latin typeface="Segoe UI" panose="020B0502040204020203" pitchFamily="34" charset="0"/>
                <a:cs typeface="Segoe UI" panose="020B0502040204020203" pitchFamily="34" charset="0"/>
              </a:defRPr>
            </a:lvl1pPr>
            <a:lvl2pPr marL="9144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2pPr>
            <a:lvl3pPr marL="13716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92216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One circle image and tex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23" name="Text Placeholder 10"/>
          <p:cNvSpPr>
            <a:spLocks noGrp="1"/>
          </p:cNvSpPr>
          <p:nvPr>
            <p:ph type="body" sz="quarter" idx="10"/>
          </p:nvPr>
        </p:nvSpPr>
        <p:spPr>
          <a:xfrm>
            <a:off x="4648200" y="1705200"/>
            <a:ext cx="6993296" cy="4081476"/>
          </a:xfrm>
        </p:spPr>
        <p:txBody>
          <a:bodyPr anchor="ctr">
            <a:noAutofit/>
          </a:bodyPr>
          <a:lstStyle>
            <a:lvl1pPr>
              <a:spcAft>
                <a:spcPts val="600"/>
              </a:spcAft>
              <a:defRPr sz="2400">
                <a:latin typeface="Segoe UI" panose="020B0502040204020203" pitchFamily="34" charset="0"/>
                <a:cs typeface="Segoe UI" panose="020B0502040204020203" pitchFamily="34" charset="0"/>
              </a:defRPr>
            </a:lvl1pPr>
            <a:lvl2pPr marL="9144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2pPr>
            <a:lvl3pPr marL="13716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a:p>
            <a:pPr lvl="1"/>
            <a:r>
              <a:rPr lang="en-US" dirty="0"/>
              <a:t>Second level</a:t>
            </a:r>
          </a:p>
          <a:p>
            <a:pPr lvl="2"/>
            <a:r>
              <a:rPr lang="en-US" dirty="0"/>
              <a:t>Third level</a:t>
            </a:r>
          </a:p>
        </p:txBody>
      </p:sp>
      <p:sp>
        <p:nvSpPr>
          <p:cNvPr id="14" name="Picture Placeholder 13"/>
          <p:cNvSpPr>
            <a:spLocks noGrp="1" noChangeAspect="1"/>
          </p:cNvSpPr>
          <p:nvPr>
            <p:ph type="pic" sz="quarter" idx="11"/>
          </p:nvPr>
        </p:nvSpPr>
        <p:spPr>
          <a:xfrm>
            <a:off x="586054" y="1939388"/>
            <a:ext cx="3600000" cy="3600000"/>
          </a:xfrm>
          <a:prstGeom prst="ellipse">
            <a:avLst/>
          </a:prstGeom>
        </p:spPr>
        <p:txBody>
          <a:bodyPr/>
          <a:lstStyle/>
          <a:p>
            <a:endParaRPr lang="en-NZ"/>
          </a:p>
        </p:txBody>
      </p:sp>
    </p:spTree>
    <p:extLst>
      <p:ext uri="{BB962C8B-B14F-4D97-AF65-F5344CB8AC3E}">
        <p14:creationId xmlns:p14="http://schemas.microsoft.com/office/powerpoint/2010/main" val="3100410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ne circle image, caption &amp; tex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4" name="Picture Placeholder 13"/>
          <p:cNvSpPr>
            <a:spLocks noGrp="1" noChangeAspect="1"/>
          </p:cNvSpPr>
          <p:nvPr>
            <p:ph type="pic" sz="quarter" idx="11"/>
          </p:nvPr>
        </p:nvSpPr>
        <p:spPr>
          <a:xfrm>
            <a:off x="527503" y="1750669"/>
            <a:ext cx="3240000" cy="3240000"/>
          </a:xfrm>
          <a:prstGeom prst="ellipse">
            <a:avLst/>
          </a:prstGeom>
        </p:spPr>
        <p:txBody>
          <a:bodyPr/>
          <a:lstStyle/>
          <a:p>
            <a:endParaRPr lang="en-NZ"/>
          </a:p>
        </p:txBody>
      </p:sp>
      <p:sp>
        <p:nvSpPr>
          <p:cNvPr id="12" name="Text Placeholder 10"/>
          <p:cNvSpPr>
            <a:spLocks noGrp="1"/>
          </p:cNvSpPr>
          <p:nvPr>
            <p:ph type="body" sz="quarter" idx="12"/>
          </p:nvPr>
        </p:nvSpPr>
        <p:spPr>
          <a:xfrm>
            <a:off x="533400" y="5061226"/>
            <a:ext cx="3240001" cy="745489"/>
          </a:xfrm>
        </p:spPr>
        <p:txBody>
          <a:bodyPr anchor="t">
            <a:noAutofit/>
          </a:bodyPr>
          <a:lstStyle>
            <a:lvl1pPr algn="ctr">
              <a:spcAft>
                <a:spcPts val="400"/>
              </a:spcAft>
              <a:defRPr sz="1800" b="1">
                <a:latin typeface="Segoe UI" panose="020B0502040204020203" pitchFamily="34" charset="0"/>
                <a:cs typeface="Segoe UI" panose="020B0502040204020203" pitchFamily="34" charset="0"/>
              </a:defRPr>
            </a:lvl1pPr>
            <a:lvl2pPr marL="457200" indent="0" algn="ctr">
              <a:spcAft>
                <a:spcPts val="400"/>
              </a:spcAft>
              <a:buFont typeface="Arial" panose="020B0604020202020204" pitchFamily="34" charset="0"/>
              <a:buNone/>
              <a:defRPr sz="1800">
                <a:latin typeface="Segoe UI" panose="020B0502040204020203" pitchFamily="34" charset="0"/>
                <a:cs typeface="Segoe UI" panose="020B0502040204020203" pitchFamily="34" charset="0"/>
              </a:defRPr>
            </a:lvl2pPr>
            <a:lvl3pPr marL="1371600" indent="-457200">
              <a:spcAft>
                <a:spcPts val="400"/>
              </a:spcAft>
              <a:buFont typeface="Arial" panose="020B0604020202020204" pitchFamily="34" charset="0"/>
              <a:buChar char="•"/>
              <a:defRPr sz="28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p:txBody>
      </p:sp>
      <p:sp>
        <p:nvSpPr>
          <p:cNvPr id="13" name="Text Placeholder 10"/>
          <p:cNvSpPr>
            <a:spLocks noGrp="1"/>
          </p:cNvSpPr>
          <p:nvPr>
            <p:ph type="body" sz="quarter" idx="13"/>
          </p:nvPr>
        </p:nvSpPr>
        <p:spPr>
          <a:xfrm>
            <a:off x="4648200" y="1705200"/>
            <a:ext cx="6993296" cy="4081476"/>
          </a:xfrm>
        </p:spPr>
        <p:txBody>
          <a:bodyPr anchor="ctr">
            <a:noAutofit/>
          </a:bodyPr>
          <a:lstStyle>
            <a:lvl1pPr>
              <a:spcAft>
                <a:spcPts val="600"/>
              </a:spcAft>
              <a:defRPr sz="2400">
                <a:latin typeface="Segoe UI" panose="020B0502040204020203" pitchFamily="34" charset="0"/>
                <a:cs typeface="Segoe UI" panose="020B0502040204020203" pitchFamily="34" charset="0"/>
              </a:defRPr>
            </a:lvl1pPr>
            <a:lvl2pPr marL="9144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2pPr>
            <a:lvl3pPr marL="13716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02110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wo circle images &amp; captions">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23" name="Text Placeholder 10"/>
          <p:cNvSpPr>
            <a:spLocks noGrp="1"/>
          </p:cNvSpPr>
          <p:nvPr>
            <p:ph type="body" sz="quarter" idx="10"/>
          </p:nvPr>
        </p:nvSpPr>
        <p:spPr>
          <a:xfrm>
            <a:off x="1712999" y="5061226"/>
            <a:ext cx="3240001" cy="745489"/>
          </a:xfrm>
        </p:spPr>
        <p:txBody>
          <a:bodyPr anchor="t">
            <a:noAutofit/>
          </a:bodyPr>
          <a:lstStyle>
            <a:lvl1pPr algn="ctr">
              <a:spcAft>
                <a:spcPts val="400"/>
              </a:spcAft>
              <a:defRPr sz="1800" b="1">
                <a:latin typeface="Segoe UI" panose="020B0502040204020203" pitchFamily="34" charset="0"/>
                <a:cs typeface="Segoe UI" panose="020B0502040204020203" pitchFamily="34" charset="0"/>
              </a:defRPr>
            </a:lvl1pPr>
            <a:lvl2pPr marL="457200" indent="0" algn="ctr">
              <a:spcAft>
                <a:spcPts val="400"/>
              </a:spcAft>
              <a:buFont typeface="Arial" panose="020B0604020202020204" pitchFamily="34" charset="0"/>
              <a:buNone/>
              <a:defRPr sz="1800">
                <a:latin typeface="Segoe UI" panose="020B0502040204020203" pitchFamily="34" charset="0"/>
                <a:cs typeface="Segoe UI" panose="020B0502040204020203" pitchFamily="34" charset="0"/>
              </a:defRPr>
            </a:lvl2pPr>
            <a:lvl3pPr marL="1371600" indent="-457200">
              <a:spcAft>
                <a:spcPts val="400"/>
              </a:spcAft>
              <a:buFont typeface="Arial" panose="020B0604020202020204" pitchFamily="34" charset="0"/>
              <a:buChar char="•"/>
              <a:defRPr sz="28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p:txBody>
      </p:sp>
      <p:sp>
        <p:nvSpPr>
          <p:cNvPr id="26" name="Picture Placeholder 13"/>
          <p:cNvSpPr>
            <a:spLocks noGrp="1" noChangeAspect="1"/>
          </p:cNvSpPr>
          <p:nvPr>
            <p:ph type="pic" sz="quarter" idx="13"/>
          </p:nvPr>
        </p:nvSpPr>
        <p:spPr>
          <a:xfrm>
            <a:off x="1704793" y="1752600"/>
            <a:ext cx="3240000" cy="3240000"/>
          </a:xfrm>
          <a:prstGeom prst="ellipse">
            <a:avLst/>
          </a:prstGeom>
        </p:spPr>
        <p:txBody>
          <a:bodyPr/>
          <a:lstStyle/>
          <a:p>
            <a:endParaRPr lang="en-NZ"/>
          </a:p>
        </p:txBody>
      </p:sp>
      <p:sp>
        <p:nvSpPr>
          <p:cNvPr id="29" name="Text Placeholder 10"/>
          <p:cNvSpPr>
            <a:spLocks noGrp="1"/>
          </p:cNvSpPr>
          <p:nvPr>
            <p:ph type="body" sz="quarter" idx="16"/>
          </p:nvPr>
        </p:nvSpPr>
        <p:spPr>
          <a:xfrm>
            <a:off x="6637606" y="5061226"/>
            <a:ext cx="3240001" cy="745489"/>
          </a:xfrm>
        </p:spPr>
        <p:txBody>
          <a:bodyPr anchor="t">
            <a:noAutofit/>
          </a:bodyPr>
          <a:lstStyle>
            <a:lvl1pPr algn="ctr">
              <a:spcAft>
                <a:spcPts val="400"/>
              </a:spcAft>
              <a:defRPr sz="1800" b="1">
                <a:latin typeface="Segoe UI" panose="020B0502040204020203" pitchFamily="34" charset="0"/>
                <a:cs typeface="Segoe UI" panose="020B0502040204020203" pitchFamily="34" charset="0"/>
              </a:defRPr>
            </a:lvl1pPr>
            <a:lvl2pPr marL="457200" indent="0" algn="ctr">
              <a:spcAft>
                <a:spcPts val="400"/>
              </a:spcAft>
              <a:buFont typeface="Arial" panose="020B0604020202020204" pitchFamily="34" charset="0"/>
              <a:buNone/>
              <a:defRPr sz="1800">
                <a:latin typeface="Segoe UI" panose="020B0502040204020203" pitchFamily="34" charset="0"/>
                <a:cs typeface="Segoe UI" panose="020B0502040204020203" pitchFamily="34" charset="0"/>
              </a:defRPr>
            </a:lvl2pPr>
            <a:lvl3pPr marL="1371600" indent="-457200">
              <a:spcAft>
                <a:spcPts val="400"/>
              </a:spcAft>
              <a:buFont typeface="Arial" panose="020B0604020202020204" pitchFamily="34" charset="0"/>
              <a:buChar char="•"/>
              <a:defRPr sz="28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p:txBody>
      </p:sp>
      <p:sp>
        <p:nvSpPr>
          <p:cNvPr id="30" name="Picture Placeholder 13"/>
          <p:cNvSpPr>
            <a:spLocks noGrp="1" noChangeAspect="1"/>
          </p:cNvSpPr>
          <p:nvPr>
            <p:ph type="pic" sz="quarter" idx="17"/>
          </p:nvPr>
        </p:nvSpPr>
        <p:spPr>
          <a:xfrm>
            <a:off x="6629400" y="1752600"/>
            <a:ext cx="3240000" cy="3240000"/>
          </a:xfrm>
          <a:prstGeom prst="ellipse">
            <a:avLst/>
          </a:prstGeom>
        </p:spPr>
        <p:txBody>
          <a:bodyPr/>
          <a:lstStyle/>
          <a:p>
            <a:endParaRPr lang="en-NZ"/>
          </a:p>
        </p:txBody>
      </p:sp>
    </p:spTree>
    <p:extLst>
      <p:ext uri="{BB962C8B-B14F-4D97-AF65-F5344CB8AC3E}">
        <p14:creationId xmlns:p14="http://schemas.microsoft.com/office/powerpoint/2010/main" val="3293443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wo circle images &amp; tex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4" name="Picture Placeholder 13"/>
          <p:cNvSpPr>
            <a:spLocks noGrp="1" noChangeAspect="1"/>
          </p:cNvSpPr>
          <p:nvPr>
            <p:ph type="pic" sz="quarter" idx="11"/>
          </p:nvPr>
        </p:nvSpPr>
        <p:spPr>
          <a:xfrm>
            <a:off x="586054" y="1939388"/>
            <a:ext cx="3600000" cy="3600000"/>
          </a:xfrm>
          <a:prstGeom prst="ellipse">
            <a:avLst/>
          </a:prstGeom>
        </p:spPr>
        <p:txBody>
          <a:bodyPr/>
          <a:lstStyle/>
          <a:p>
            <a:endParaRPr lang="en-NZ"/>
          </a:p>
        </p:txBody>
      </p:sp>
      <p:sp>
        <p:nvSpPr>
          <p:cNvPr id="13" name="Picture Placeholder 13"/>
          <p:cNvSpPr>
            <a:spLocks noGrp="1" noChangeAspect="1"/>
          </p:cNvSpPr>
          <p:nvPr>
            <p:ph type="pic" sz="quarter" idx="13"/>
          </p:nvPr>
        </p:nvSpPr>
        <p:spPr>
          <a:xfrm>
            <a:off x="4419600" y="1939388"/>
            <a:ext cx="3600000" cy="3600000"/>
          </a:xfrm>
          <a:prstGeom prst="ellipse">
            <a:avLst/>
          </a:prstGeom>
        </p:spPr>
        <p:txBody>
          <a:bodyPr/>
          <a:lstStyle/>
          <a:p>
            <a:endParaRPr lang="en-NZ"/>
          </a:p>
        </p:txBody>
      </p:sp>
      <p:sp>
        <p:nvSpPr>
          <p:cNvPr id="15" name="Text Placeholder 10"/>
          <p:cNvSpPr>
            <a:spLocks noGrp="1"/>
          </p:cNvSpPr>
          <p:nvPr>
            <p:ph type="body" sz="quarter" idx="14"/>
          </p:nvPr>
        </p:nvSpPr>
        <p:spPr>
          <a:xfrm>
            <a:off x="8305800" y="1705200"/>
            <a:ext cx="3335696" cy="4081476"/>
          </a:xfrm>
        </p:spPr>
        <p:txBody>
          <a:bodyPr anchor="ctr">
            <a:noAutofit/>
          </a:bodyPr>
          <a:lstStyle>
            <a:lvl1pPr>
              <a:spcAft>
                <a:spcPts val="600"/>
              </a:spcAft>
              <a:defRPr sz="2400">
                <a:latin typeface="Segoe UI" panose="020B0502040204020203" pitchFamily="34" charset="0"/>
                <a:cs typeface="Segoe UI" panose="020B0502040204020203" pitchFamily="34" charset="0"/>
              </a:defRPr>
            </a:lvl1pPr>
            <a:lvl2pPr marL="9144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2pPr>
            <a:lvl3pPr marL="1371600" indent="-457200">
              <a:spcAft>
                <a:spcPts val="600"/>
              </a:spcAft>
              <a:buFont typeface="Arial" panose="020B0604020202020204" pitchFamily="34" charset="0"/>
              <a:buChar char="•"/>
              <a:defRPr sz="24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48208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o square images with captions">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5" name="Text Placeholder 4"/>
          <p:cNvSpPr>
            <a:spLocks noGrp="1"/>
          </p:cNvSpPr>
          <p:nvPr>
            <p:ph type="body" sz="quarter" idx="10"/>
          </p:nvPr>
        </p:nvSpPr>
        <p:spPr>
          <a:xfrm>
            <a:off x="4648200" y="1784883"/>
            <a:ext cx="2209800" cy="553998"/>
          </a:xfrm>
        </p:spPr>
        <p:txBody>
          <a:bodyPr anchor="t"/>
          <a:lstStyle>
            <a:lvl1pPr algn="l">
              <a:defRPr b="1">
                <a:latin typeface="Segoe UI" panose="020B0502040204020203" pitchFamily="34" charset="0"/>
                <a:cs typeface="Segoe UI" panose="020B0502040204020203" pitchFamily="34" charset="0"/>
              </a:defRPr>
            </a:lvl1pPr>
          </a:lstStyle>
          <a:p>
            <a:pPr lvl="0"/>
            <a:r>
              <a:rPr lang="en-US" dirty="0"/>
              <a:t>Edit Master text styles</a:t>
            </a:r>
          </a:p>
        </p:txBody>
      </p:sp>
      <p:sp>
        <p:nvSpPr>
          <p:cNvPr id="22" name="Text Placeholder 4"/>
          <p:cNvSpPr>
            <a:spLocks noGrp="1"/>
          </p:cNvSpPr>
          <p:nvPr>
            <p:ph type="body" sz="quarter" idx="11"/>
          </p:nvPr>
        </p:nvSpPr>
        <p:spPr>
          <a:xfrm>
            <a:off x="5359127" y="5139896"/>
            <a:ext cx="2209800" cy="553998"/>
          </a:xfrm>
        </p:spPr>
        <p:txBody>
          <a:bodyPr anchor="b"/>
          <a:lstStyle>
            <a:lvl1pPr algn="r">
              <a:defRPr b="1">
                <a:latin typeface="Segoe UI" panose="020B0502040204020203" pitchFamily="34" charset="0"/>
                <a:cs typeface="Segoe UI" panose="020B0502040204020203" pitchFamily="34" charset="0"/>
              </a:defRPr>
            </a:lvl1pPr>
          </a:lstStyle>
          <a:p>
            <a:pPr lvl="0"/>
            <a:r>
              <a:rPr lang="en-US" dirty="0"/>
              <a:t>Edit Master text styles</a:t>
            </a:r>
          </a:p>
        </p:txBody>
      </p:sp>
      <p:sp>
        <p:nvSpPr>
          <p:cNvPr id="5" name="Picture Placeholder 4"/>
          <p:cNvSpPr>
            <a:spLocks noGrp="1" noChangeAspect="1"/>
          </p:cNvSpPr>
          <p:nvPr>
            <p:ph type="pic" sz="quarter" idx="12"/>
          </p:nvPr>
        </p:nvSpPr>
        <p:spPr>
          <a:xfrm>
            <a:off x="576263" y="1784350"/>
            <a:ext cx="3960000" cy="3960000"/>
          </a:xfrm>
        </p:spPr>
        <p:txBody>
          <a:bodyPr/>
          <a:lstStyle/>
          <a:p>
            <a:endParaRPr lang="en-NZ"/>
          </a:p>
        </p:txBody>
      </p:sp>
      <p:sp>
        <p:nvSpPr>
          <p:cNvPr id="23" name="Picture Placeholder 4"/>
          <p:cNvSpPr>
            <a:spLocks noGrp="1" noChangeAspect="1"/>
          </p:cNvSpPr>
          <p:nvPr>
            <p:ph type="pic" sz="quarter" idx="13"/>
          </p:nvPr>
        </p:nvSpPr>
        <p:spPr>
          <a:xfrm>
            <a:off x="7680864" y="1784350"/>
            <a:ext cx="3960000" cy="3960000"/>
          </a:xfrm>
        </p:spPr>
        <p:txBody>
          <a:bodyPr/>
          <a:lstStyle/>
          <a:p>
            <a:endParaRPr lang="en-NZ"/>
          </a:p>
        </p:txBody>
      </p:sp>
    </p:spTree>
    <p:extLst>
      <p:ext uri="{BB962C8B-B14F-4D97-AF65-F5344CB8AC3E}">
        <p14:creationId xmlns:p14="http://schemas.microsoft.com/office/powerpoint/2010/main" val="2224015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ree circle images &amp; captions">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23" name="Text Placeholder 10"/>
          <p:cNvSpPr>
            <a:spLocks noGrp="1"/>
          </p:cNvSpPr>
          <p:nvPr>
            <p:ph type="body" sz="quarter" idx="10"/>
          </p:nvPr>
        </p:nvSpPr>
        <p:spPr>
          <a:xfrm>
            <a:off x="575630" y="5061226"/>
            <a:ext cx="3240001" cy="745489"/>
          </a:xfrm>
        </p:spPr>
        <p:txBody>
          <a:bodyPr anchor="t">
            <a:noAutofit/>
          </a:bodyPr>
          <a:lstStyle>
            <a:lvl1pPr algn="ctr">
              <a:spcAft>
                <a:spcPts val="400"/>
              </a:spcAft>
              <a:defRPr sz="1800" b="1">
                <a:latin typeface="Segoe UI" panose="020B0502040204020203" pitchFamily="34" charset="0"/>
                <a:cs typeface="Segoe UI" panose="020B0502040204020203" pitchFamily="34" charset="0"/>
              </a:defRPr>
            </a:lvl1pPr>
            <a:lvl2pPr marL="457200" indent="0" algn="ctr">
              <a:spcAft>
                <a:spcPts val="400"/>
              </a:spcAft>
              <a:buFont typeface="Arial" panose="020B0604020202020204" pitchFamily="34" charset="0"/>
              <a:buNone/>
              <a:defRPr sz="1800">
                <a:latin typeface="Segoe UI" panose="020B0502040204020203" pitchFamily="34" charset="0"/>
                <a:cs typeface="Segoe UI" panose="020B0502040204020203" pitchFamily="34" charset="0"/>
              </a:defRPr>
            </a:lvl2pPr>
            <a:lvl3pPr marL="1371600" indent="-457200">
              <a:spcAft>
                <a:spcPts val="400"/>
              </a:spcAft>
              <a:buFont typeface="Arial" panose="020B0604020202020204" pitchFamily="34" charset="0"/>
              <a:buChar char="•"/>
              <a:defRPr sz="28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p:txBody>
      </p:sp>
      <p:sp>
        <p:nvSpPr>
          <p:cNvPr id="26" name="Picture Placeholder 13"/>
          <p:cNvSpPr>
            <a:spLocks noGrp="1" noChangeAspect="1"/>
          </p:cNvSpPr>
          <p:nvPr>
            <p:ph type="pic" sz="quarter" idx="13"/>
          </p:nvPr>
        </p:nvSpPr>
        <p:spPr>
          <a:xfrm>
            <a:off x="567424" y="1752600"/>
            <a:ext cx="3240000" cy="3240000"/>
          </a:xfrm>
          <a:prstGeom prst="ellipse">
            <a:avLst/>
          </a:prstGeom>
        </p:spPr>
        <p:txBody>
          <a:bodyPr/>
          <a:lstStyle/>
          <a:p>
            <a:endParaRPr lang="en-NZ"/>
          </a:p>
        </p:txBody>
      </p:sp>
      <p:sp>
        <p:nvSpPr>
          <p:cNvPr id="27" name="Text Placeholder 10"/>
          <p:cNvSpPr>
            <a:spLocks noGrp="1"/>
          </p:cNvSpPr>
          <p:nvPr>
            <p:ph type="body" sz="quarter" idx="14"/>
          </p:nvPr>
        </p:nvSpPr>
        <p:spPr>
          <a:xfrm>
            <a:off x="4656406" y="5061226"/>
            <a:ext cx="3240001" cy="745489"/>
          </a:xfrm>
        </p:spPr>
        <p:txBody>
          <a:bodyPr anchor="t">
            <a:noAutofit/>
          </a:bodyPr>
          <a:lstStyle>
            <a:lvl1pPr algn="ctr">
              <a:spcAft>
                <a:spcPts val="400"/>
              </a:spcAft>
              <a:defRPr sz="1800" b="1">
                <a:latin typeface="Segoe UI" panose="020B0502040204020203" pitchFamily="34" charset="0"/>
                <a:cs typeface="Segoe UI" panose="020B0502040204020203" pitchFamily="34" charset="0"/>
              </a:defRPr>
            </a:lvl1pPr>
            <a:lvl2pPr marL="457200" indent="0" algn="ctr">
              <a:spcAft>
                <a:spcPts val="400"/>
              </a:spcAft>
              <a:buFont typeface="Arial" panose="020B0604020202020204" pitchFamily="34" charset="0"/>
              <a:buNone/>
              <a:defRPr sz="1800">
                <a:latin typeface="Segoe UI" panose="020B0502040204020203" pitchFamily="34" charset="0"/>
                <a:cs typeface="Segoe UI" panose="020B0502040204020203" pitchFamily="34" charset="0"/>
              </a:defRPr>
            </a:lvl2pPr>
            <a:lvl3pPr marL="1371600" indent="-457200">
              <a:spcAft>
                <a:spcPts val="400"/>
              </a:spcAft>
              <a:buFont typeface="Arial" panose="020B0604020202020204" pitchFamily="34" charset="0"/>
              <a:buChar char="•"/>
              <a:defRPr sz="28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p:txBody>
      </p:sp>
      <p:sp>
        <p:nvSpPr>
          <p:cNvPr id="28" name="Picture Placeholder 13"/>
          <p:cNvSpPr>
            <a:spLocks noGrp="1" noChangeAspect="1"/>
          </p:cNvSpPr>
          <p:nvPr>
            <p:ph type="pic" sz="quarter" idx="15"/>
          </p:nvPr>
        </p:nvSpPr>
        <p:spPr>
          <a:xfrm>
            <a:off x="4648200" y="1752600"/>
            <a:ext cx="3240000" cy="3240000"/>
          </a:xfrm>
          <a:prstGeom prst="ellipse">
            <a:avLst/>
          </a:prstGeom>
        </p:spPr>
        <p:txBody>
          <a:bodyPr/>
          <a:lstStyle/>
          <a:p>
            <a:endParaRPr lang="en-NZ"/>
          </a:p>
        </p:txBody>
      </p:sp>
      <p:sp>
        <p:nvSpPr>
          <p:cNvPr id="29" name="Text Placeholder 10"/>
          <p:cNvSpPr>
            <a:spLocks noGrp="1"/>
          </p:cNvSpPr>
          <p:nvPr>
            <p:ph type="body" sz="quarter" idx="16"/>
          </p:nvPr>
        </p:nvSpPr>
        <p:spPr>
          <a:xfrm>
            <a:off x="8737182" y="5061226"/>
            <a:ext cx="3240001" cy="745489"/>
          </a:xfrm>
        </p:spPr>
        <p:txBody>
          <a:bodyPr anchor="t">
            <a:noAutofit/>
          </a:bodyPr>
          <a:lstStyle>
            <a:lvl1pPr algn="ctr">
              <a:spcAft>
                <a:spcPts val="400"/>
              </a:spcAft>
              <a:defRPr sz="1800" b="1">
                <a:latin typeface="Segoe UI" panose="020B0502040204020203" pitchFamily="34" charset="0"/>
                <a:cs typeface="Segoe UI" panose="020B0502040204020203" pitchFamily="34" charset="0"/>
              </a:defRPr>
            </a:lvl1pPr>
            <a:lvl2pPr marL="457200" indent="0" algn="ctr">
              <a:spcAft>
                <a:spcPts val="400"/>
              </a:spcAft>
              <a:buFont typeface="Arial" panose="020B0604020202020204" pitchFamily="34" charset="0"/>
              <a:buNone/>
              <a:defRPr sz="1800">
                <a:latin typeface="Segoe UI" panose="020B0502040204020203" pitchFamily="34" charset="0"/>
                <a:cs typeface="Segoe UI" panose="020B0502040204020203" pitchFamily="34" charset="0"/>
              </a:defRPr>
            </a:lvl2pPr>
            <a:lvl3pPr marL="1371600" indent="-457200">
              <a:spcAft>
                <a:spcPts val="400"/>
              </a:spcAft>
              <a:buFont typeface="Arial" panose="020B0604020202020204" pitchFamily="34" charset="0"/>
              <a:buChar char="•"/>
              <a:defRPr sz="2800">
                <a:latin typeface="Segoe UI" panose="020B0502040204020203" pitchFamily="34" charset="0"/>
                <a:cs typeface="Segoe UI" panose="020B0502040204020203" pitchFamily="34" charset="0"/>
              </a:defRPr>
            </a:lvl3pPr>
            <a:lvl4pPr>
              <a:defRPr sz="2800"/>
            </a:lvl4pPr>
            <a:lvl5pPr>
              <a:defRPr sz="2800"/>
            </a:lvl5pPr>
          </a:lstStyle>
          <a:p>
            <a:pPr lvl="0"/>
            <a:r>
              <a:rPr lang="en-US" dirty="0"/>
              <a:t>Edit Master text styles</a:t>
            </a:r>
          </a:p>
        </p:txBody>
      </p:sp>
      <p:sp>
        <p:nvSpPr>
          <p:cNvPr id="30" name="Picture Placeholder 13"/>
          <p:cNvSpPr>
            <a:spLocks noGrp="1" noChangeAspect="1"/>
          </p:cNvSpPr>
          <p:nvPr>
            <p:ph type="pic" sz="quarter" idx="17"/>
          </p:nvPr>
        </p:nvSpPr>
        <p:spPr>
          <a:xfrm>
            <a:off x="8728976" y="1752600"/>
            <a:ext cx="3240000" cy="3240000"/>
          </a:xfrm>
          <a:prstGeom prst="ellipse">
            <a:avLst/>
          </a:prstGeom>
        </p:spPr>
        <p:txBody>
          <a:bodyPr/>
          <a:lstStyle/>
          <a:p>
            <a:endParaRPr lang="en-NZ"/>
          </a:p>
        </p:txBody>
      </p:sp>
    </p:spTree>
    <p:extLst>
      <p:ext uri="{BB962C8B-B14F-4D97-AF65-F5344CB8AC3E}">
        <p14:creationId xmlns:p14="http://schemas.microsoft.com/office/powerpoint/2010/main" val="2178167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ree circle images - no tex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4" name="Picture Placeholder 13"/>
          <p:cNvSpPr>
            <a:spLocks noGrp="1" noChangeAspect="1"/>
          </p:cNvSpPr>
          <p:nvPr>
            <p:ph type="pic" sz="quarter" idx="11"/>
          </p:nvPr>
        </p:nvSpPr>
        <p:spPr>
          <a:xfrm>
            <a:off x="586054" y="1939388"/>
            <a:ext cx="3600000" cy="3600000"/>
          </a:xfrm>
          <a:prstGeom prst="ellipse">
            <a:avLst/>
          </a:prstGeom>
        </p:spPr>
        <p:txBody>
          <a:bodyPr/>
          <a:lstStyle/>
          <a:p>
            <a:endParaRPr lang="en-NZ"/>
          </a:p>
        </p:txBody>
      </p:sp>
      <p:sp>
        <p:nvSpPr>
          <p:cNvPr id="12" name="Picture Placeholder 13"/>
          <p:cNvSpPr>
            <a:spLocks noGrp="1" noChangeAspect="1"/>
          </p:cNvSpPr>
          <p:nvPr>
            <p:ph type="pic" sz="quarter" idx="12"/>
          </p:nvPr>
        </p:nvSpPr>
        <p:spPr>
          <a:xfrm>
            <a:off x="4324800" y="1940400"/>
            <a:ext cx="3600000" cy="3600000"/>
          </a:xfrm>
          <a:prstGeom prst="ellipse">
            <a:avLst/>
          </a:prstGeom>
        </p:spPr>
        <p:txBody>
          <a:bodyPr/>
          <a:lstStyle/>
          <a:p>
            <a:endParaRPr lang="en-NZ"/>
          </a:p>
        </p:txBody>
      </p:sp>
      <p:sp>
        <p:nvSpPr>
          <p:cNvPr id="13" name="Picture Placeholder 13"/>
          <p:cNvSpPr>
            <a:spLocks noGrp="1" noChangeAspect="1"/>
          </p:cNvSpPr>
          <p:nvPr>
            <p:ph type="pic" sz="quarter" idx="13"/>
          </p:nvPr>
        </p:nvSpPr>
        <p:spPr>
          <a:xfrm>
            <a:off x="8058600" y="1940400"/>
            <a:ext cx="3600000" cy="3600000"/>
          </a:xfrm>
          <a:prstGeom prst="ellipse">
            <a:avLst/>
          </a:prstGeom>
        </p:spPr>
        <p:txBody>
          <a:bodyPr/>
          <a:lstStyle/>
          <a:p>
            <a:endParaRPr lang="en-NZ"/>
          </a:p>
        </p:txBody>
      </p:sp>
    </p:spTree>
    <p:extLst>
      <p:ext uri="{BB962C8B-B14F-4D97-AF65-F5344CB8AC3E}">
        <p14:creationId xmlns:p14="http://schemas.microsoft.com/office/powerpoint/2010/main" val="4132369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arge rectangle image and caption">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Text Placeholder 4"/>
          <p:cNvSpPr>
            <a:spLocks noGrp="1"/>
          </p:cNvSpPr>
          <p:nvPr>
            <p:ph type="body" sz="quarter" idx="10"/>
          </p:nvPr>
        </p:nvSpPr>
        <p:spPr>
          <a:xfrm>
            <a:off x="9372600" y="5018638"/>
            <a:ext cx="2209800" cy="696358"/>
          </a:xfrm>
        </p:spPr>
        <p:txBody>
          <a:bodyPr anchor="b"/>
          <a:lstStyle>
            <a:lvl1pPr algn="l">
              <a:defRPr b="1">
                <a:latin typeface="Segoe UI" panose="020B0502040204020203" pitchFamily="34" charset="0"/>
                <a:cs typeface="Segoe UI" panose="020B0502040204020203" pitchFamily="34" charset="0"/>
              </a:defRPr>
            </a:lvl1pPr>
          </a:lstStyle>
          <a:p>
            <a:pPr lvl="0"/>
            <a:r>
              <a:rPr lang="en-US" dirty="0"/>
              <a:t>Edit Master text styles</a:t>
            </a:r>
          </a:p>
        </p:txBody>
      </p:sp>
      <p:sp>
        <p:nvSpPr>
          <p:cNvPr id="9" name="Picture Placeholder 8"/>
          <p:cNvSpPr>
            <a:spLocks noGrp="1" noChangeAspect="1"/>
          </p:cNvSpPr>
          <p:nvPr>
            <p:ph type="pic" sz="quarter" idx="11"/>
          </p:nvPr>
        </p:nvSpPr>
        <p:spPr>
          <a:xfrm>
            <a:off x="609600" y="1752600"/>
            <a:ext cx="8640000" cy="3960000"/>
          </a:xfrm>
        </p:spPr>
        <p:txBody>
          <a:bodyPr/>
          <a:lstStyle/>
          <a:p>
            <a:endParaRPr lang="en-NZ"/>
          </a:p>
        </p:txBody>
      </p:sp>
    </p:spTree>
    <p:extLst>
      <p:ext uri="{BB962C8B-B14F-4D97-AF65-F5344CB8AC3E}">
        <p14:creationId xmlns:p14="http://schemas.microsoft.com/office/powerpoint/2010/main" val="30356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19" name="Text Placeholder 2"/>
          <p:cNvSpPr>
            <a:spLocks noGrp="1"/>
          </p:cNvSpPr>
          <p:nvPr>
            <p:ph type="body" idx="10"/>
          </p:nvPr>
        </p:nvSpPr>
        <p:spPr>
          <a:xfrm>
            <a:off x="720000" y="5616001"/>
            <a:ext cx="8534400" cy="396000"/>
          </a:xfrm>
          <a:prstGeom prst="rect">
            <a:avLst/>
          </a:prstGeom>
        </p:spPr>
        <p:txBody>
          <a:bodyPr wrap="none" lIns="0" tIns="0" rIns="0" bIns="0" anchor="t"/>
          <a:lstStyle>
            <a:lvl1pPr marL="0" indent="0" algn="l">
              <a:buNone/>
              <a:defRPr sz="1800">
                <a:solidFill>
                  <a:srgbClr val="8D8E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pic>
        <p:nvPicPr>
          <p:cNvPr id="21" name="Picture 20" descr="OMB_PPT_1.png"/>
          <p:cNvPicPr>
            <a:picLocks noChangeAspect="1"/>
          </p:cNvPicPr>
          <p:nvPr userDrawn="1"/>
        </p:nvPicPr>
        <p:blipFill>
          <a:blip r:embed="rId2"/>
          <a:stretch>
            <a:fillRect/>
          </a:stretch>
        </p:blipFill>
        <p:spPr>
          <a:xfrm>
            <a:off x="7947402" y="352800"/>
            <a:ext cx="4244599" cy="5940000"/>
          </a:xfrm>
          <a:prstGeom prst="rect">
            <a:avLst/>
          </a:prstGeom>
        </p:spPr>
      </p:pic>
      <p:sp>
        <p:nvSpPr>
          <p:cNvPr id="9" name="Title 1"/>
          <p:cNvSpPr>
            <a:spLocks noGrp="1"/>
          </p:cNvSpPr>
          <p:nvPr>
            <p:ph type="ctrTitle" hasCustomPrompt="1"/>
          </p:nvPr>
        </p:nvSpPr>
        <p:spPr>
          <a:xfrm>
            <a:off x="720000" y="1882800"/>
            <a:ext cx="10363200" cy="1219200"/>
          </a:xfrm>
        </p:spPr>
        <p:txBody>
          <a:bodyPr wrap="none" lIns="0" tIns="0" rIns="0" bIns="0" anchor="t">
            <a:noAutofit/>
          </a:bodyPr>
          <a:lstStyle>
            <a:lvl1pPr algn="l">
              <a:lnSpc>
                <a:spcPts val="4500"/>
              </a:lnSpc>
              <a:defRPr sz="3900">
                <a:solidFill>
                  <a:srgbClr val="2BB673"/>
                </a:solidFill>
              </a:defRPr>
            </a:lvl1pPr>
          </a:lstStyle>
          <a:p>
            <a:r>
              <a:rPr lang="en-AU" dirty="0"/>
              <a:t>Click to edit Master </a:t>
            </a:r>
            <a:br>
              <a:rPr lang="en-AU" dirty="0"/>
            </a:br>
            <a:r>
              <a:rPr lang="en-AU" dirty="0"/>
              <a:t>title style</a:t>
            </a:r>
            <a:endParaRPr lang="en-US" dirty="0"/>
          </a:p>
        </p:txBody>
      </p:sp>
      <p:sp>
        <p:nvSpPr>
          <p:cNvPr id="10" name="Subtitle 2"/>
          <p:cNvSpPr>
            <a:spLocks noGrp="1"/>
          </p:cNvSpPr>
          <p:nvPr>
            <p:ph type="subTitle" idx="1" hasCustomPrompt="1"/>
          </p:nvPr>
        </p:nvSpPr>
        <p:spPr>
          <a:xfrm>
            <a:off x="720000" y="5040000"/>
            <a:ext cx="8534400" cy="576000"/>
          </a:xfrm>
          <a:prstGeom prst="rect">
            <a:avLst/>
          </a:prstGeom>
        </p:spPr>
        <p:txBody>
          <a:bodyPr wrap="none" lIns="0" tIns="0" rIns="0" bIns="0" anchor="t"/>
          <a:lstStyle>
            <a:lvl1pPr marL="0" indent="0" algn="l">
              <a:lnSpc>
                <a:spcPts val="2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a:t>
            </a:r>
            <a:br>
              <a:rPr lang="en-AU" dirty="0"/>
            </a:br>
            <a:r>
              <a:rPr lang="en-AU" dirty="0"/>
              <a:t>subtitle style</a:t>
            </a:r>
            <a:endParaRPr lang="en-US" dirty="0"/>
          </a:p>
        </p:txBody>
      </p:sp>
      <p:pic>
        <p:nvPicPr>
          <p:cNvPr id="11" name="Picture 10" descr="OMB_strapline_new_RGB_rev.png"/>
          <p:cNvPicPr>
            <a:picLocks noChangeAspect="1"/>
          </p:cNvPicPr>
          <p:nvPr userDrawn="1"/>
        </p:nvPicPr>
        <p:blipFill>
          <a:blip r:embed="rId3"/>
          <a:stretch>
            <a:fillRect/>
          </a:stretch>
        </p:blipFill>
        <p:spPr>
          <a:xfrm>
            <a:off x="374400" y="154802"/>
            <a:ext cx="4572000" cy="1102995"/>
          </a:xfrm>
          <a:prstGeom prst="rect">
            <a:avLst/>
          </a:prstGeom>
        </p:spPr>
      </p:pic>
      <p:cxnSp>
        <p:nvCxnSpPr>
          <p:cNvPr id="12" name="Straight Connector 11"/>
          <p:cNvCxnSpPr/>
          <p:nvPr userDrawn="1"/>
        </p:nvCxnSpPr>
        <p:spPr>
          <a:xfrm>
            <a:off x="720000" y="1792802"/>
            <a:ext cx="15744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720000" y="6012002"/>
            <a:ext cx="5280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1"/>
          </p:nvPr>
        </p:nvSpPr>
        <p:spPr>
          <a:xfrm>
            <a:off x="720000" y="3124202"/>
            <a:ext cx="10363200" cy="1500187"/>
          </a:xfrm>
          <a:prstGeom prst="rect">
            <a:avLst/>
          </a:prstGeom>
        </p:spPr>
        <p:txBody>
          <a:bodyPr lIns="0" tIns="0" rIns="0" bIns="0" anchor="t"/>
          <a:lstStyle>
            <a:lvl1pPr marL="0" indent="0" algn="l">
              <a:lnSpc>
                <a:spcPts val="2900"/>
              </a:lnSpc>
              <a:buNone/>
              <a:defRPr sz="2500">
                <a:solidFill>
                  <a:srgbClr val="A5A6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4" name="TextBox 13"/>
          <p:cNvSpPr txBox="1"/>
          <p:nvPr userDrawn="1"/>
        </p:nvSpPr>
        <p:spPr>
          <a:xfrm>
            <a:off x="720000" y="6138000"/>
            <a:ext cx="3860800" cy="333424"/>
          </a:xfrm>
          <a:prstGeom prst="rect">
            <a:avLst/>
          </a:prstGeom>
          <a:noFill/>
        </p:spPr>
        <p:txBody>
          <a:bodyPr wrap="non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baseline="30000" dirty="0">
                <a:solidFill>
                  <a:srgbClr val="8D8E8D"/>
                </a:solidFill>
                <a:latin typeface="+mn-lt"/>
                <a:ea typeface="+mn-ea"/>
                <a:cs typeface="+mn-cs"/>
              </a:rPr>
              <a:t>Office of the Ombudsman </a:t>
            </a:r>
            <a:br>
              <a:rPr lang="en-US" sz="1400" kern="1200" baseline="30000" dirty="0">
                <a:solidFill>
                  <a:srgbClr val="8D8E8D"/>
                </a:solidFill>
                <a:latin typeface="+mn-lt"/>
                <a:ea typeface="+mn-ea"/>
                <a:cs typeface="+mn-cs"/>
              </a:rPr>
            </a:br>
            <a:r>
              <a:rPr lang="en-US" sz="1400" kern="1200" baseline="30000" dirty="0">
                <a:solidFill>
                  <a:srgbClr val="8D8E8D"/>
                </a:solidFill>
                <a:latin typeface="+mn-lt"/>
                <a:ea typeface="+mn-ea"/>
                <a:cs typeface="+mn-cs"/>
              </a:rPr>
              <a:t>Tari o te Kaitiaki Mana Tangata</a:t>
            </a:r>
            <a:endParaRPr lang="en-US" sz="1400" dirty="0">
              <a:solidFill>
                <a:srgbClr val="8D8E8D"/>
              </a:solidFill>
            </a:endParaRPr>
          </a:p>
        </p:txBody>
      </p:sp>
    </p:spTree>
    <p:extLst>
      <p:ext uri="{BB962C8B-B14F-4D97-AF65-F5344CB8AC3E}">
        <p14:creationId xmlns:p14="http://schemas.microsoft.com/office/powerpoint/2010/main" val="66693542"/>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arge image &amp; heading">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9" name="Picture Placeholder 8"/>
          <p:cNvSpPr>
            <a:spLocks noGrp="1" noChangeAspect="1"/>
          </p:cNvSpPr>
          <p:nvPr>
            <p:ph type="pic" sz="quarter" idx="11"/>
          </p:nvPr>
        </p:nvSpPr>
        <p:spPr>
          <a:xfrm>
            <a:off x="609600" y="1752600"/>
            <a:ext cx="11031896" cy="3960000"/>
          </a:xfrm>
        </p:spPr>
        <p:txBody>
          <a:bodyPr/>
          <a:lstStyle/>
          <a:p>
            <a:endParaRPr lang="en-NZ"/>
          </a:p>
        </p:txBody>
      </p:sp>
    </p:spTree>
    <p:extLst>
      <p:ext uri="{BB962C8B-B14F-4D97-AF65-F5344CB8AC3E}">
        <p14:creationId xmlns:p14="http://schemas.microsoft.com/office/powerpoint/2010/main" val="1253953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rge picture - no heading">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3" name="Picture Placeholder 12"/>
          <p:cNvSpPr>
            <a:spLocks noGrp="1"/>
          </p:cNvSpPr>
          <p:nvPr>
            <p:ph type="pic" sz="quarter" idx="10"/>
          </p:nvPr>
        </p:nvSpPr>
        <p:spPr>
          <a:xfrm>
            <a:off x="575631" y="580572"/>
            <a:ext cx="11006769" cy="5212422"/>
          </a:xfrm>
        </p:spPr>
        <p:txBody>
          <a:bodyPr/>
          <a:lstStyle/>
          <a:p>
            <a:endParaRPr lang="en-NZ"/>
          </a:p>
        </p:txBody>
      </p:sp>
    </p:spTree>
    <p:extLst>
      <p:ext uri="{BB962C8B-B14F-4D97-AF65-F5344CB8AC3E}">
        <p14:creationId xmlns:p14="http://schemas.microsoft.com/office/powerpoint/2010/main" val="3583802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Large image only">
    <p:bg>
      <p:bgPr>
        <a:solidFill>
          <a:schemeClr val="bg1"/>
        </a:solidFill>
        <a:effectLst/>
      </p:bgPr>
    </p:bg>
    <p:spTree>
      <p:nvGrpSpPr>
        <p:cNvPr id="1" name=""/>
        <p:cNvGrpSpPr/>
        <p:nvPr/>
      </p:nvGrpSpPr>
      <p:grpSpPr>
        <a:xfrm>
          <a:off x="0" y="0"/>
          <a:ext cx="0" cy="0"/>
          <a:chOff x="0" y="0"/>
          <a:chExt cx="0" cy="0"/>
        </a:xfrm>
      </p:grpSpPr>
      <p:pic>
        <p:nvPicPr>
          <p:cNvPr id="17" name="bg object 17"/>
          <p:cNvPicPr/>
          <p:nvPr/>
        </p:nvPicPr>
        <p:blipFill>
          <a:blip r:embed="rId2" cstate="print"/>
          <a:stretch>
            <a:fillRect/>
          </a:stretch>
        </p:blipFill>
        <p:spPr>
          <a:xfrm>
            <a:off x="575631" y="6486916"/>
            <a:ext cx="1810423" cy="134340"/>
          </a:xfrm>
          <a:prstGeom prst="rect">
            <a:avLst/>
          </a:prstGeom>
        </p:spPr>
      </p:pic>
      <p:pic>
        <p:nvPicPr>
          <p:cNvPr id="18" name="bg object 18"/>
          <p:cNvPicPr/>
          <p:nvPr/>
        </p:nvPicPr>
        <p:blipFill>
          <a:blip r:embed="rId3" cstate="print"/>
          <a:stretch>
            <a:fillRect/>
          </a:stretch>
        </p:blipFill>
        <p:spPr>
          <a:xfrm>
            <a:off x="581036" y="6318213"/>
            <a:ext cx="1550416" cy="106997"/>
          </a:xfrm>
          <a:prstGeom prst="rect">
            <a:avLst/>
          </a:prstGeom>
        </p:spPr>
      </p:pic>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22" name="bg object 16"/>
          <p:cNvPicPr/>
          <p:nvPr userDrawn="1"/>
        </p:nvPicPr>
        <p:blipFill>
          <a:blip r:embed="rId4" cstate="print"/>
          <a:stretch>
            <a:fillRect/>
          </a:stretch>
        </p:blipFill>
        <p:spPr>
          <a:xfrm>
            <a:off x="10541631" y="0"/>
            <a:ext cx="1650063" cy="2437590"/>
          </a:xfrm>
          <a:prstGeom prst="rect">
            <a:avLst/>
          </a:prstGeom>
        </p:spPr>
      </p:pic>
      <p:sp>
        <p:nvSpPr>
          <p:cNvPr id="8" name="Picture Placeholder 7"/>
          <p:cNvSpPr>
            <a:spLocks noGrp="1"/>
          </p:cNvSpPr>
          <p:nvPr>
            <p:ph type="pic" sz="quarter" idx="10"/>
          </p:nvPr>
        </p:nvSpPr>
        <p:spPr>
          <a:xfrm>
            <a:off x="609600" y="685800"/>
            <a:ext cx="10972800" cy="5486400"/>
          </a:xfrm>
        </p:spPr>
        <p:txBody>
          <a:bodyPr/>
          <a:lstStyle/>
          <a:p>
            <a:endParaRPr lang="en-NZ"/>
          </a:p>
        </p:txBody>
      </p:sp>
    </p:spTree>
    <p:extLst>
      <p:ext uri="{BB962C8B-B14F-4D97-AF65-F5344CB8AC3E}">
        <p14:creationId xmlns:p14="http://schemas.microsoft.com/office/powerpoint/2010/main" val="590901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able - what it should look lik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541631" y="0"/>
            <a:ext cx="1650063" cy="2437590"/>
          </a:xfrm>
          <a:prstGeom prst="rect">
            <a:avLst/>
          </a:prstGeom>
        </p:spPr>
      </p:pic>
      <p:pic>
        <p:nvPicPr>
          <p:cNvPr id="17" name="bg object 17"/>
          <p:cNvPicPr/>
          <p:nvPr/>
        </p:nvPicPr>
        <p:blipFill>
          <a:blip r:embed="rId3" cstate="print"/>
          <a:stretch>
            <a:fillRect/>
          </a:stretch>
        </p:blipFill>
        <p:spPr>
          <a:xfrm>
            <a:off x="575631" y="6486916"/>
            <a:ext cx="1810423" cy="134340"/>
          </a:xfrm>
          <a:prstGeom prst="rect">
            <a:avLst/>
          </a:prstGeom>
        </p:spPr>
      </p:pic>
      <p:pic>
        <p:nvPicPr>
          <p:cNvPr id="18" name="bg object 18"/>
          <p:cNvPicPr/>
          <p:nvPr/>
        </p:nvPicPr>
        <p:blipFill>
          <a:blip r:embed="rId4" cstate="print"/>
          <a:stretch>
            <a:fillRect/>
          </a:stretch>
        </p:blipFill>
        <p:spPr>
          <a:xfrm>
            <a:off x="581036" y="6318213"/>
            <a:ext cx="1550416" cy="106997"/>
          </a:xfrm>
          <a:prstGeom prst="rect">
            <a:avLst/>
          </a:prstGeom>
        </p:spPr>
      </p:pic>
      <p:sp>
        <p:nvSpPr>
          <p:cNvPr id="19" name="bg object 19"/>
          <p:cNvSpPr/>
          <p:nvPr/>
        </p:nvSpPr>
        <p:spPr>
          <a:xfrm>
            <a:off x="182575"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0" name="bg object 20"/>
          <p:cNvSpPr/>
          <p:nvPr/>
        </p:nvSpPr>
        <p:spPr>
          <a:xfrm>
            <a:off x="182575" y="15875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1" name="bg object 21"/>
          <p:cNvSpPr/>
          <p:nvPr/>
        </p:nvSpPr>
        <p:spPr>
          <a:xfrm>
            <a:off x="182575" y="469900"/>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2" name="Holder 2"/>
          <p:cNvSpPr>
            <a:spLocks noGrp="1"/>
          </p:cNvSpPr>
          <p:nvPr>
            <p:ph type="ctrTitle"/>
          </p:nvPr>
        </p:nvSpPr>
        <p:spPr>
          <a:xfrm>
            <a:off x="575631" y="578877"/>
            <a:ext cx="11065865" cy="904024"/>
          </a:xfrm>
          <a:prstGeom prst="rect">
            <a:avLst/>
          </a:prstGeom>
        </p:spPr>
        <p:txBody>
          <a:bodyPr wrap="square" lIns="0" tIns="0" rIns="0" bIns="0" anchor="ctr">
            <a:noAutofit/>
          </a:bodyPr>
          <a:lstStyle>
            <a:lvl1pPr>
              <a:defRPr sz="3600" b="1" i="0">
                <a:solidFill>
                  <a:srgbClr val="00B089"/>
                </a:solidFill>
                <a:latin typeface="Segoe UI" panose="020B0502040204020203" pitchFamily="34" charset="0"/>
                <a:cs typeface="Segoe UI" panose="020B0502040204020203" pitchFamily="34" charset="0"/>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graphicFrame>
        <p:nvGraphicFramePr>
          <p:cNvPr id="7" name="Table 6"/>
          <p:cNvGraphicFramePr>
            <a:graphicFrameLocks noGrp="1"/>
          </p:cNvGraphicFramePr>
          <p:nvPr userDrawn="1"/>
        </p:nvGraphicFramePr>
        <p:xfrm>
          <a:off x="575630" y="1692097"/>
          <a:ext cx="11065865" cy="4094580"/>
        </p:xfrm>
        <a:graphic>
          <a:graphicData uri="http://schemas.openxmlformats.org/drawingml/2006/table">
            <a:tbl>
              <a:tblPr firstRow="1" bandRow="1">
                <a:tableStyleId>{5940675A-B579-460E-94D1-54222C63F5DA}</a:tableStyleId>
              </a:tblPr>
              <a:tblGrid>
                <a:gridCol w="2213173">
                  <a:extLst>
                    <a:ext uri="{9D8B030D-6E8A-4147-A177-3AD203B41FA5}">
                      <a16:colId xmlns:a16="http://schemas.microsoft.com/office/drawing/2014/main" val="3793319654"/>
                    </a:ext>
                  </a:extLst>
                </a:gridCol>
                <a:gridCol w="2213173">
                  <a:extLst>
                    <a:ext uri="{9D8B030D-6E8A-4147-A177-3AD203B41FA5}">
                      <a16:colId xmlns:a16="http://schemas.microsoft.com/office/drawing/2014/main" val="3134945843"/>
                    </a:ext>
                  </a:extLst>
                </a:gridCol>
                <a:gridCol w="2213173">
                  <a:extLst>
                    <a:ext uri="{9D8B030D-6E8A-4147-A177-3AD203B41FA5}">
                      <a16:colId xmlns:a16="http://schemas.microsoft.com/office/drawing/2014/main" val="2313669561"/>
                    </a:ext>
                  </a:extLst>
                </a:gridCol>
                <a:gridCol w="2213173">
                  <a:extLst>
                    <a:ext uri="{9D8B030D-6E8A-4147-A177-3AD203B41FA5}">
                      <a16:colId xmlns:a16="http://schemas.microsoft.com/office/drawing/2014/main" val="927036667"/>
                    </a:ext>
                  </a:extLst>
                </a:gridCol>
                <a:gridCol w="2213173">
                  <a:extLst>
                    <a:ext uri="{9D8B030D-6E8A-4147-A177-3AD203B41FA5}">
                      <a16:colId xmlns:a16="http://schemas.microsoft.com/office/drawing/2014/main" val="2172817377"/>
                    </a:ext>
                  </a:extLst>
                </a:gridCol>
              </a:tblGrid>
              <a:tr h="584940">
                <a:tc>
                  <a:txBody>
                    <a:bodyPr/>
                    <a:lstStyle/>
                    <a:p>
                      <a:r>
                        <a:rPr lang="en-NZ" b="1" dirty="0">
                          <a:solidFill>
                            <a:schemeClr val="tx1"/>
                          </a:solidFill>
                        </a:rPr>
                        <a:t>Table heading</a:t>
                      </a: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NZ" b="1" dirty="0">
                          <a:solidFill>
                            <a:schemeClr val="tx1"/>
                          </a:solidFill>
                        </a:rPr>
                        <a:t>Table heading</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NZ" b="1" dirty="0">
                          <a:solidFill>
                            <a:schemeClr val="tx1"/>
                          </a:solidFill>
                        </a:rPr>
                        <a:t>Table heading</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NZ" b="1" dirty="0">
                          <a:solidFill>
                            <a:schemeClr val="tx1"/>
                          </a:solidFill>
                        </a:rPr>
                        <a:t>Table heading</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NZ" b="1" dirty="0">
                          <a:solidFill>
                            <a:schemeClr val="tx1"/>
                          </a:solidFill>
                        </a:rPr>
                        <a:t>Table heading</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29917793"/>
                  </a:ext>
                </a:extLst>
              </a:tr>
              <a:tr h="584940">
                <a:tc>
                  <a:txBody>
                    <a:bodyPr/>
                    <a:lstStyle/>
                    <a:p>
                      <a:pPr>
                        <a:spcBef>
                          <a:spcPts val="200"/>
                        </a:spcBef>
                        <a:spcAft>
                          <a:spcPts val="200"/>
                        </a:spcAft>
                      </a:pPr>
                      <a:r>
                        <a:rPr lang="en-NZ" dirty="0"/>
                        <a:t>Table copy</a:t>
                      </a: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0647654"/>
                  </a:ext>
                </a:extLst>
              </a:tr>
              <a:tr h="584940">
                <a:tc>
                  <a:txBody>
                    <a:bodyPr/>
                    <a:lstStyle/>
                    <a:p>
                      <a:pPr marL="285750" indent="-285750">
                        <a:spcBef>
                          <a:spcPts val="200"/>
                        </a:spcBef>
                        <a:spcAft>
                          <a:spcPts val="200"/>
                        </a:spcAft>
                        <a:buFont typeface="Arial" panose="020B0604020202020204" pitchFamily="34" charset="0"/>
                        <a:buChar char="•"/>
                      </a:pPr>
                      <a:r>
                        <a:rPr lang="en-NZ" dirty="0"/>
                        <a:t>Table copy</a:t>
                      </a: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1137333"/>
                  </a:ext>
                </a:extLst>
              </a:tr>
              <a:tr h="584940">
                <a:tc>
                  <a:txBody>
                    <a:bodyPr/>
                    <a:lstStyle/>
                    <a:p>
                      <a:pPr marL="742950" lvl="1" indent="-285750">
                        <a:spcBef>
                          <a:spcPts val="200"/>
                        </a:spcBef>
                        <a:spcAft>
                          <a:spcPts val="200"/>
                        </a:spcAft>
                        <a:buFont typeface="Arial" panose="020B0604020202020204" pitchFamily="34" charset="0"/>
                        <a:buChar char="•"/>
                      </a:pPr>
                      <a:r>
                        <a:rPr lang="en-NZ" dirty="0"/>
                        <a:t>Table copy</a:t>
                      </a: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0607060"/>
                  </a:ext>
                </a:extLst>
              </a:tr>
              <a:tr h="584940">
                <a:tc>
                  <a:txBody>
                    <a:bodyPr/>
                    <a:lstStyle/>
                    <a:p>
                      <a:pPr>
                        <a:spcBef>
                          <a:spcPts val="200"/>
                        </a:spcBef>
                        <a:spcAft>
                          <a:spcPts val="200"/>
                        </a:spcAft>
                      </a:pPr>
                      <a:r>
                        <a:rPr lang="en-NZ" dirty="0"/>
                        <a:t>Table copy</a:t>
                      </a: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9630141"/>
                  </a:ext>
                </a:extLst>
              </a:tr>
              <a:tr h="584940">
                <a:tc>
                  <a:txBody>
                    <a:bodyPr/>
                    <a:lstStyle/>
                    <a:p>
                      <a:pPr>
                        <a:spcBef>
                          <a:spcPts val="200"/>
                        </a:spcBef>
                        <a:spcAft>
                          <a:spcPts val="200"/>
                        </a:spcAft>
                      </a:pPr>
                      <a:r>
                        <a:rPr lang="en-NZ" dirty="0"/>
                        <a:t>Table copy</a:t>
                      </a: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12700" cap="flat" cmpd="sng" algn="ctr">
                      <a:solidFill>
                        <a:srgbClr val="00B08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3237371"/>
                  </a:ext>
                </a:extLst>
              </a:tr>
              <a:tr h="584940">
                <a:tc>
                  <a:txBody>
                    <a:bodyPr/>
                    <a:lstStyle/>
                    <a:p>
                      <a:pPr>
                        <a:spcBef>
                          <a:spcPts val="200"/>
                        </a:spcBef>
                        <a:spcAft>
                          <a:spcPts val="200"/>
                        </a:spcAft>
                      </a:pPr>
                      <a:r>
                        <a:rPr lang="en-NZ" dirty="0"/>
                        <a:t>Table copy</a:t>
                      </a:r>
                    </a:p>
                  </a:txBody>
                  <a:tcPr anchor="ctr">
                    <a:lnL w="762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ts val="200"/>
                        </a:spcBef>
                        <a:spcAft>
                          <a:spcPts val="200"/>
                        </a:spcAft>
                      </a:pPr>
                      <a:r>
                        <a:rPr lang="en-NZ" dirty="0"/>
                        <a:t>Table copy</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00B089"/>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991961"/>
                  </a:ext>
                </a:extLst>
              </a:tr>
            </a:tbl>
          </a:graphicData>
        </a:graphic>
      </p:graphicFrame>
    </p:spTree>
    <p:extLst>
      <p:ext uri="{BB962C8B-B14F-4D97-AF65-F5344CB8AC3E}">
        <p14:creationId xmlns:p14="http://schemas.microsoft.com/office/powerpoint/2010/main" val="293542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7" name="object 3"/>
          <p:cNvPicPr/>
          <p:nvPr userDrawn="1"/>
        </p:nvPicPr>
        <p:blipFill>
          <a:blip r:embed="rId2" cstate="print"/>
          <a:stretch>
            <a:fillRect/>
          </a:stretch>
        </p:blipFill>
        <p:spPr>
          <a:xfrm>
            <a:off x="919989" y="6486916"/>
            <a:ext cx="1810423" cy="134340"/>
          </a:xfrm>
          <a:prstGeom prst="rect">
            <a:avLst/>
          </a:prstGeom>
        </p:spPr>
      </p:pic>
      <p:pic>
        <p:nvPicPr>
          <p:cNvPr id="8" name="object 4"/>
          <p:cNvPicPr/>
          <p:nvPr userDrawn="1"/>
        </p:nvPicPr>
        <p:blipFill>
          <a:blip r:embed="rId3" cstate="print"/>
          <a:stretch>
            <a:fillRect/>
          </a:stretch>
        </p:blipFill>
        <p:spPr>
          <a:xfrm>
            <a:off x="925394" y="6318213"/>
            <a:ext cx="1550415" cy="106997"/>
          </a:xfrm>
          <a:prstGeom prst="rect">
            <a:avLst/>
          </a:prstGeom>
        </p:spPr>
      </p:pic>
      <p:sp>
        <p:nvSpPr>
          <p:cNvPr id="9" name="object 5"/>
          <p:cNvSpPr/>
          <p:nvPr userDrawn="1"/>
        </p:nvSpPr>
        <p:spPr>
          <a:xfrm>
            <a:off x="182879"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endParaRPr/>
          </a:p>
        </p:txBody>
      </p:sp>
      <p:sp>
        <p:nvSpPr>
          <p:cNvPr id="10" name="object 6"/>
          <p:cNvSpPr/>
          <p:nvPr userDrawn="1"/>
        </p:nvSpPr>
        <p:spPr>
          <a:xfrm>
            <a:off x="182879" y="3081527"/>
            <a:ext cx="5135880" cy="2707005"/>
          </a:xfrm>
          <a:custGeom>
            <a:avLst/>
            <a:gdLst/>
            <a:ahLst/>
            <a:cxnLst/>
            <a:rect l="l" t="t" r="r" b="b"/>
            <a:pathLst>
              <a:path w="5135880" h="2707004">
                <a:moveTo>
                  <a:pt x="5135727" y="0"/>
                </a:moveTo>
                <a:lnTo>
                  <a:pt x="0" y="0"/>
                </a:lnTo>
                <a:lnTo>
                  <a:pt x="0" y="2706624"/>
                </a:lnTo>
                <a:lnTo>
                  <a:pt x="5135727" y="2706624"/>
                </a:lnTo>
                <a:lnTo>
                  <a:pt x="5135727" y="0"/>
                </a:lnTo>
                <a:close/>
              </a:path>
            </a:pathLst>
          </a:custGeom>
          <a:solidFill>
            <a:srgbClr val="00B089">
              <a:alpha val="89999"/>
            </a:srgbClr>
          </a:solidFill>
        </p:spPr>
        <p:txBody>
          <a:bodyPr wrap="square" lIns="0" tIns="0" rIns="0" bIns="0" rtlCol="0"/>
          <a:lstStyle/>
          <a:p>
            <a:endParaRPr/>
          </a:p>
        </p:txBody>
      </p:sp>
      <p:pic>
        <p:nvPicPr>
          <p:cNvPr id="11" name="object 8"/>
          <p:cNvPicPr/>
          <p:nvPr userDrawn="1"/>
        </p:nvPicPr>
        <p:blipFill>
          <a:blip r:embed="rId4" cstate="print"/>
          <a:stretch>
            <a:fillRect/>
          </a:stretch>
        </p:blipFill>
        <p:spPr>
          <a:xfrm>
            <a:off x="9699891" y="6117336"/>
            <a:ext cx="1891042" cy="490880"/>
          </a:xfrm>
          <a:prstGeom prst="rect">
            <a:avLst/>
          </a:prstGeom>
        </p:spPr>
      </p:pic>
      <p:sp>
        <p:nvSpPr>
          <p:cNvPr id="21" name="Text Placeholder 20"/>
          <p:cNvSpPr>
            <a:spLocks noGrp="1" noChangeAspect="1"/>
          </p:cNvSpPr>
          <p:nvPr>
            <p:ph type="body" sz="quarter" idx="11"/>
          </p:nvPr>
        </p:nvSpPr>
        <p:spPr>
          <a:xfrm>
            <a:off x="907200" y="3962400"/>
            <a:ext cx="3924000" cy="261610"/>
          </a:xfrm>
        </p:spPr>
        <p:txBody>
          <a:bodyPr anchor="b" anchorCtr="0"/>
          <a:lstStyle>
            <a:lvl1pPr>
              <a:defRPr sz="1700" b="1">
                <a:solidFill>
                  <a:schemeClr val="bg1"/>
                </a:solidFill>
                <a:latin typeface="Segoe UI" panose="020B0502040204020203" pitchFamily="34" charset="0"/>
                <a:cs typeface="Segoe UI" panose="020B0502040204020203" pitchFamily="34" charset="0"/>
              </a:defRPr>
            </a:lvl1pPr>
          </a:lstStyle>
          <a:p>
            <a:pPr lvl="0"/>
            <a:r>
              <a:rPr lang="en-US" dirty="0"/>
              <a:t>Edit Master text styles</a:t>
            </a:r>
          </a:p>
        </p:txBody>
      </p:sp>
      <p:sp>
        <p:nvSpPr>
          <p:cNvPr id="22" name="Text Placeholder 20"/>
          <p:cNvSpPr>
            <a:spLocks noGrp="1" noChangeAspect="1"/>
          </p:cNvSpPr>
          <p:nvPr>
            <p:ph type="body" sz="quarter" idx="12"/>
          </p:nvPr>
        </p:nvSpPr>
        <p:spPr>
          <a:xfrm>
            <a:off x="905143" y="4267200"/>
            <a:ext cx="3924000" cy="702627"/>
          </a:xfrm>
        </p:spPr>
        <p:txBody>
          <a:bodyPr anchor="b" anchorCtr="0">
            <a:noAutofit/>
          </a:bodyPr>
          <a:lstStyle>
            <a:lvl1pPr>
              <a:defRPr sz="2300" b="1">
                <a:solidFill>
                  <a:schemeClr val="bg1"/>
                </a:solidFill>
                <a:latin typeface="Segoe UI" panose="020B0502040204020203" pitchFamily="34" charset="0"/>
                <a:cs typeface="Segoe UI" panose="020B0502040204020203" pitchFamily="34" charset="0"/>
              </a:defRPr>
            </a:lvl1pPr>
          </a:lstStyle>
          <a:p>
            <a:pPr lvl="0"/>
            <a:r>
              <a:rPr lang="en-US" dirty="0"/>
              <a:t>Edit Master text styles</a:t>
            </a:r>
          </a:p>
        </p:txBody>
      </p:sp>
      <p:sp>
        <p:nvSpPr>
          <p:cNvPr id="23" name="Text Placeholder 20"/>
          <p:cNvSpPr>
            <a:spLocks noGrp="1" noChangeAspect="1"/>
          </p:cNvSpPr>
          <p:nvPr>
            <p:ph type="body" sz="quarter" idx="13"/>
          </p:nvPr>
        </p:nvSpPr>
        <p:spPr>
          <a:xfrm>
            <a:off x="907200" y="5058590"/>
            <a:ext cx="3924000" cy="261610"/>
          </a:xfrm>
        </p:spPr>
        <p:txBody>
          <a:bodyPr anchor="b" anchorCtr="0"/>
          <a:lstStyle>
            <a:lvl1pPr>
              <a:defRPr sz="1700" b="0">
                <a:solidFill>
                  <a:schemeClr val="bg1"/>
                </a:solidFill>
                <a:latin typeface="Segoe UI" panose="020B0502040204020203" pitchFamily="34" charset="0"/>
                <a:cs typeface="Segoe UI" panose="020B0502040204020203" pitchFamily="34" charset="0"/>
              </a:defRPr>
            </a:lvl1pPr>
          </a:lstStyle>
          <a:p>
            <a:pPr lvl="0"/>
            <a:r>
              <a:rPr lang="en-US" dirty="0"/>
              <a:t>Edit Master text styles</a:t>
            </a:r>
          </a:p>
        </p:txBody>
      </p:sp>
      <p:sp>
        <p:nvSpPr>
          <p:cNvPr id="24" name="TextBox 23"/>
          <p:cNvSpPr txBox="1"/>
          <p:nvPr userDrawn="1"/>
        </p:nvSpPr>
        <p:spPr>
          <a:xfrm>
            <a:off x="8305800" y="1072883"/>
            <a:ext cx="2529841" cy="4247317"/>
          </a:xfrm>
          <a:prstGeom prst="rect">
            <a:avLst/>
          </a:prstGeom>
          <a:noFill/>
        </p:spPr>
        <p:txBody>
          <a:bodyPr wrap="square" rtlCol="0">
            <a:spAutoFit/>
          </a:bodyPr>
          <a:lstStyle/>
          <a:p>
            <a:r>
              <a:rPr lang="en-NZ" sz="1000" dirty="0"/>
              <a:t>Insert photo</a:t>
            </a:r>
            <a:r>
              <a:rPr lang="en-NZ" sz="1000" baseline="0" dirty="0"/>
              <a:t> (preferably with people in it)</a:t>
            </a:r>
            <a:endParaRPr lang="en-NZ" sz="1000" dirty="0"/>
          </a:p>
          <a:p>
            <a:r>
              <a:rPr lang="en-NZ" sz="1000" dirty="0"/>
              <a:t>Height:</a:t>
            </a:r>
            <a:r>
              <a:rPr lang="en-NZ" sz="1000" baseline="0" dirty="0"/>
              <a:t> </a:t>
            </a:r>
            <a:r>
              <a:rPr lang="en-NZ" sz="1000" dirty="0"/>
              <a:t>15.57  cm</a:t>
            </a:r>
          </a:p>
          <a:p>
            <a:r>
              <a:rPr lang="en-NZ" sz="1000" dirty="0"/>
              <a:t>Width 32.85</a:t>
            </a:r>
          </a:p>
          <a:p>
            <a:r>
              <a:rPr lang="en-NZ" sz="1000" dirty="0"/>
              <a:t>Scale height 100%</a:t>
            </a:r>
          </a:p>
          <a:p>
            <a:r>
              <a:rPr lang="en-NZ" sz="1000" dirty="0"/>
              <a:t>Scale</a:t>
            </a:r>
            <a:r>
              <a:rPr lang="en-NZ" sz="1000" baseline="0" dirty="0"/>
              <a:t> width 100%</a:t>
            </a:r>
            <a:endParaRPr lang="en-NZ" sz="1000" dirty="0"/>
          </a:p>
          <a:p>
            <a:r>
              <a:rPr lang="en-NZ" sz="1000" dirty="0"/>
              <a:t>Horizontal</a:t>
            </a:r>
            <a:r>
              <a:rPr lang="en-NZ" sz="1000" baseline="0" dirty="0"/>
              <a:t> position 0.51 from top left corner</a:t>
            </a:r>
          </a:p>
          <a:p>
            <a:r>
              <a:rPr lang="en-NZ" sz="1000" baseline="0" dirty="0"/>
              <a:t>Vertical position 0.51 from top left corner.</a:t>
            </a:r>
          </a:p>
          <a:p>
            <a:endParaRPr lang="en-NZ" sz="1000" baseline="0" dirty="0"/>
          </a:p>
          <a:p>
            <a:r>
              <a:rPr lang="en-NZ" sz="1000" baseline="0" dirty="0"/>
              <a:t>Arrange: Photo to back so green box, and white text, are in front. </a:t>
            </a:r>
          </a:p>
          <a:p>
            <a:endParaRPr lang="en-NZ" sz="1000" baseline="0" dirty="0"/>
          </a:p>
          <a:p>
            <a:r>
              <a:rPr lang="en-NZ" sz="1000" baseline="0" dirty="0"/>
              <a:t>You may need to create green box:</a:t>
            </a:r>
          </a:p>
          <a:p>
            <a:r>
              <a:rPr lang="en-NZ" sz="1000" baseline="0" dirty="0"/>
              <a:t>Height: 6.67cm</a:t>
            </a:r>
          </a:p>
          <a:p>
            <a:r>
              <a:rPr lang="en-NZ" sz="1000" baseline="0" dirty="0"/>
              <a:t>Width: 7.03</a:t>
            </a:r>
          </a:p>
          <a:p>
            <a:r>
              <a:rPr lang="en-NZ" sz="1000" baseline="0" dirty="0"/>
              <a:t>Horizontal position: 17.78</a:t>
            </a:r>
          </a:p>
          <a:p>
            <a:r>
              <a:rPr lang="en-NZ" sz="1000" baseline="0" dirty="0"/>
              <a:t>Vertical: 4.66</a:t>
            </a:r>
          </a:p>
          <a:p>
            <a:endParaRPr lang="en-NZ" sz="1000" baseline="0" dirty="0"/>
          </a:p>
          <a:p>
            <a:r>
              <a:rPr lang="en-NZ" sz="1000" baseline="0" dirty="0"/>
              <a:t>Shape fill:</a:t>
            </a:r>
          </a:p>
          <a:p>
            <a:r>
              <a:rPr lang="en-NZ" sz="1000" baseline="0" dirty="0"/>
              <a:t>Red 0</a:t>
            </a:r>
            <a:br>
              <a:rPr lang="en-NZ" sz="1000" baseline="0" dirty="0"/>
            </a:br>
            <a:r>
              <a:rPr lang="en-NZ" sz="1000" baseline="0" dirty="0"/>
              <a:t>Green 176</a:t>
            </a:r>
          </a:p>
          <a:p>
            <a:r>
              <a:rPr lang="en-NZ" sz="1000" baseline="0" dirty="0"/>
              <a:t>Blue 137</a:t>
            </a:r>
          </a:p>
          <a:p>
            <a:r>
              <a:rPr lang="en-NZ" sz="1000" baseline="0" dirty="0"/>
              <a:t>(10 % transparency)</a:t>
            </a:r>
          </a:p>
          <a:p>
            <a:r>
              <a:rPr lang="en-NZ" sz="1000" baseline="0" dirty="0"/>
              <a:t>No outline</a:t>
            </a:r>
          </a:p>
          <a:p>
            <a:endParaRPr lang="en-NZ" sz="1000" baseline="0" dirty="0"/>
          </a:p>
          <a:p>
            <a:endParaRPr lang="en-NZ" sz="1000" baseline="0" dirty="0"/>
          </a:p>
          <a:p>
            <a:endParaRPr lang="en-NZ" sz="1000" dirty="0"/>
          </a:p>
          <a:p>
            <a:endParaRPr lang="en-NZ" sz="1000" dirty="0"/>
          </a:p>
        </p:txBody>
      </p:sp>
      <p:sp>
        <p:nvSpPr>
          <p:cNvPr id="25" name="TextBox 24"/>
          <p:cNvSpPr txBox="1"/>
          <p:nvPr userDrawn="1"/>
        </p:nvSpPr>
        <p:spPr>
          <a:xfrm>
            <a:off x="5569130" y="1072883"/>
            <a:ext cx="2529841" cy="1631216"/>
          </a:xfrm>
          <a:prstGeom prst="rect">
            <a:avLst/>
          </a:prstGeom>
          <a:noFill/>
        </p:spPr>
        <p:txBody>
          <a:bodyPr wrap="square" rtlCol="0">
            <a:spAutoFit/>
          </a:bodyPr>
          <a:lstStyle/>
          <a:p>
            <a:r>
              <a:rPr lang="en-NZ" sz="1000" baseline="0" dirty="0"/>
              <a:t>Title page contents:</a:t>
            </a:r>
          </a:p>
          <a:p>
            <a:r>
              <a:rPr lang="en-NZ" sz="1000" baseline="0" dirty="0"/>
              <a:t>Top row (17pt bold) – 1-2 lines: The event or the date (</a:t>
            </a:r>
            <a:r>
              <a:rPr lang="en-NZ" sz="1000" baseline="0" dirty="0" err="1"/>
              <a:t>dd</a:t>
            </a:r>
            <a:r>
              <a:rPr lang="en-NZ" sz="1000" baseline="0" dirty="0"/>
              <a:t> mm </a:t>
            </a:r>
            <a:r>
              <a:rPr lang="en-NZ" sz="1000" baseline="0" dirty="0" err="1"/>
              <a:t>yyyy</a:t>
            </a:r>
            <a:r>
              <a:rPr lang="en-NZ" sz="1000" baseline="0" dirty="0"/>
              <a:t>)</a:t>
            </a:r>
          </a:p>
          <a:p>
            <a:r>
              <a:rPr lang="en-NZ" sz="1000" baseline="0" dirty="0"/>
              <a:t>Middle row (23 </a:t>
            </a:r>
            <a:r>
              <a:rPr lang="en-NZ" sz="1000" baseline="0" dirty="0" err="1"/>
              <a:t>pt</a:t>
            </a:r>
            <a:r>
              <a:rPr lang="en-NZ" sz="1000" baseline="0" dirty="0"/>
              <a:t> bold) 2 lines: The subject</a:t>
            </a:r>
          </a:p>
          <a:p>
            <a:r>
              <a:rPr lang="en-NZ" sz="1000" baseline="0" dirty="0"/>
              <a:t>Bottom row (17pt) – 1 line: The speaker’s name (and job title, if required)</a:t>
            </a:r>
          </a:p>
          <a:p>
            <a:endParaRPr lang="en-NZ" sz="1000" baseline="0" dirty="0"/>
          </a:p>
          <a:p>
            <a:endParaRPr lang="en-NZ" sz="1000" baseline="0" dirty="0"/>
          </a:p>
          <a:p>
            <a:endParaRPr lang="en-NZ" sz="1000" dirty="0"/>
          </a:p>
          <a:p>
            <a:endParaRPr lang="en-NZ" sz="1000" dirty="0"/>
          </a:p>
        </p:txBody>
      </p:sp>
    </p:spTree>
    <p:extLst>
      <p:ext uri="{BB962C8B-B14F-4D97-AF65-F5344CB8AC3E}">
        <p14:creationId xmlns:p14="http://schemas.microsoft.com/office/powerpoint/2010/main" val="2876472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Don;t use">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5198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Don't use">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10/24/2023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60443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Don't use 2">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10/24/2023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17266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design 6">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F0974BD-C6E2-45A4-8149-B284E42DB5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Te Kawa Mataaho logo in white">
            <a:extLst>
              <a:ext uri="{FF2B5EF4-FFF2-40B4-BE49-F238E27FC236}">
                <a16:creationId xmlns:a16="http://schemas.microsoft.com/office/drawing/2014/main" id="{3C5D530D-B26C-4996-8ED9-4C1673184B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603" y="453151"/>
            <a:ext cx="2653878" cy="788033"/>
          </a:xfrm>
          <a:prstGeom prst="rect">
            <a:avLst/>
          </a:prstGeom>
        </p:spPr>
      </p:pic>
      <p:sp>
        <p:nvSpPr>
          <p:cNvPr id="7" name="Title 1">
            <a:extLst>
              <a:ext uri="{FF2B5EF4-FFF2-40B4-BE49-F238E27FC236}">
                <a16:creationId xmlns:a16="http://schemas.microsoft.com/office/drawing/2014/main" id="{EF4FD94E-90EE-4345-9FDF-66C7E2BC324E}"/>
              </a:ext>
            </a:extLst>
          </p:cNvPr>
          <p:cNvSpPr>
            <a:spLocks noGrp="1"/>
          </p:cNvSpPr>
          <p:nvPr>
            <p:ph type="title" hasCustomPrompt="1"/>
          </p:nvPr>
        </p:nvSpPr>
        <p:spPr>
          <a:xfrm>
            <a:off x="5788154" y="458627"/>
            <a:ext cx="4859823" cy="799794"/>
          </a:xfrm>
          <a:prstGeom prst="rect">
            <a:avLst/>
          </a:prstGeom>
        </p:spPr>
        <p:txBody>
          <a:bodyPr anchor="b"/>
          <a:lstStyle>
            <a:lvl1pPr>
              <a:defRPr sz="3600" b="1">
                <a:solidFill>
                  <a:schemeClr val="bg1"/>
                </a:solidFill>
                <a:latin typeface="Source Sans Pro" panose="020B0503030403020204" pitchFamily="34" charset="0"/>
                <a:ea typeface="Source Sans Pro" panose="020B0503030403020204" pitchFamily="34" charset="0"/>
              </a:defRPr>
            </a:lvl1pPr>
          </a:lstStyle>
          <a:p>
            <a:r>
              <a:rPr lang="en-US" dirty="0"/>
              <a:t>Presentation title</a:t>
            </a:r>
            <a:endParaRPr lang="en-NZ" dirty="0"/>
          </a:p>
        </p:txBody>
      </p:sp>
      <p:sp>
        <p:nvSpPr>
          <p:cNvPr id="8" name="Text Placeholder 2">
            <a:extLst>
              <a:ext uri="{FF2B5EF4-FFF2-40B4-BE49-F238E27FC236}">
                <a16:creationId xmlns:a16="http://schemas.microsoft.com/office/drawing/2014/main" id="{4953EE03-D4E5-47A5-B729-EAADA8168588}"/>
              </a:ext>
            </a:extLst>
          </p:cNvPr>
          <p:cNvSpPr>
            <a:spLocks noGrp="1"/>
          </p:cNvSpPr>
          <p:nvPr>
            <p:ph type="body" idx="1" hasCustomPrompt="1"/>
          </p:nvPr>
        </p:nvSpPr>
        <p:spPr>
          <a:xfrm>
            <a:off x="5788154" y="1524199"/>
            <a:ext cx="3206750" cy="1500187"/>
          </a:xfrm>
          <a:prstGeom prst="rect">
            <a:avLst/>
          </a:prstGeom>
        </p:spPr>
        <p:txBody>
          <a:bodyPr/>
          <a:lstStyle>
            <a:lvl1pPr marL="0" indent="0">
              <a:buNone/>
              <a:defRPr sz="1800">
                <a:solidFill>
                  <a:schemeClr val="bg1"/>
                </a:solidFill>
                <a:latin typeface="Source Sans Pro" panose="020B0503030403020204" pitchFamily="34" charset="0"/>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 here</a:t>
            </a:r>
          </a:p>
          <a:p>
            <a:pPr lvl="0"/>
            <a:r>
              <a:rPr lang="en-US" dirty="0"/>
              <a:t>Business unit here</a:t>
            </a:r>
          </a:p>
        </p:txBody>
      </p:sp>
    </p:spTree>
    <p:extLst>
      <p:ext uri="{BB962C8B-B14F-4D97-AF65-F5344CB8AC3E}">
        <p14:creationId xmlns:p14="http://schemas.microsoft.com/office/powerpoint/2010/main" val="4559881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Slid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E997-4C30-4816-8D4E-807F9ED604E6}"/>
              </a:ext>
            </a:extLst>
          </p:cNvPr>
          <p:cNvSpPr>
            <a:spLocks noGrp="1"/>
          </p:cNvSpPr>
          <p:nvPr>
            <p:ph type="title" hasCustomPrompt="1"/>
          </p:nvPr>
        </p:nvSpPr>
        <p:spPr>
          <a:xfrm>
            <a:off x="831850" y="1468198"/>
            <a:ext cx="10515600" cy="558799"/>
          </a:xfrm>
          <a:prstGeom prst="rect">
            <a:avLst/>
          </a:prstGeom>
        </p:spPr>
        <p:txBody>
          <a:bodyPr anchor="b"/>
          <a:lstStyle>
            <a:lvl1pPr>
              <a:defRPr sz="3600" b="0">
                <a:solidFill>
                  <a:srgbClr val="3A4A5A"/>
                </a:solidFill>
                <a:latin typeface="Source Sans Pro" panose="020B0503030403020204" pitchFamily="34" charset="0"/>
                <a:ea typeface="Source Sans Pro" panose="020B0503030403020204" pitchFamily="34" charset="0"/>
              </a:defRPr>
            </a:lvl1pPr>
          </a:lstStyle>
          <a:p>
            <a:r>
              <a:rPr lang="en-US" dirty="0"/>
              <a:t>Header</a:t>
            </a:r>
            <a:endParaRPr lang="en-NZ" dirty="0"/>
          </a:p>
        </p:txBody>
      </p:sp>
      <p:sp>
        <p:nvSpPr>
          <p:cNvPr id="3" name="Text Placeholder 2">
            <a:extLst>
              <a:ext uri="{FF2B5EF4-FFF2-40B4-BE49-F238E27FC236}">
                <a16:creationId xmlns:a16="http://schemas.microsoft.com/office/drawing/2014/main" id="{DEAA413A-3C45-44C2-8CE1-8E41035A7926}"/>
              </a:ext>
            </a:extLst>
          </p:cNvPr>
          <p:cNvSpPr>
            <a:spLocks noGrp="1"/>
          </p:cNvSpPr>
          <p:nvPr>
            <p:ph type="body" idx="1"/>
          </p:nvPr>
        </p:nvSpPr>
        <p:spPr>
          <a:xfrm>
            <a:off x="831850" y="2467367"/>
            <a:ext cx="3206750" cy="1500187"/>
          </a:xfrm>
          <a:prstGeom prst="rect">
            <a:avLst/>
          </a:prstGeom>
        </p:spPr>
        <p:txBody>
          <a:bodyPr/>
          <a:lstStyle>
            <a:lvl1pPr marL="0" indent="0">
              <a:buNone/>
              <a:defRPr sz="1800">
                <a:solidFill>
                  <a:schemeClr val="tx1">
                    <a:lumMod val="85000"/>
                    <a:lumOff val="15000"/>
                  </a:schemeClr>
                </a:solidFill>
                <a:latin typeface="Source Sans Pro" panose="020B0503030403020204" pitchFamily="34" charset="0"/>
                <a:ea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a:extLst>
              <a:ext uri="{FF2B5EF4-FFF2-40B4-BE49-F238E27FC236}">
                <a16:creationId xmlns:a16="http://schemas.microsoft.com/office/drawing/2014/main" id="{53E9ECFB-5815-4AA8-81CF-29F5B2E54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34050"/>
            <a:ext cx="12192000" cy="1123950"/>
          </a:xfrm>
          <a:prstGeom prst="rect">
            <a:avLst/>
          </a:prstGeom>
        </p:spPr>
      </p:pic>
    </p:spTree>
    <p:extLst>
      <p:ext uri="{BB962C8B-B14F-4D97-AF65-F5344CB8AC3E}">
        <p14:creationId xmlns:p14="http://schemas.microsoft.com/office/powerpoint/2010/main" val="11757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10" name="Text Placeholder 2"/>
          <p:cNvSpPr>
            <a:spLocks noGrp="1"/>
          </p:cNvSpPr>
          <p:nvPr>
            <p:ph type="body" idx="10"/>
          </p:nvPr>
        </p:nvSpPr>
        <p:spPr>
          <a:xfrm>
            <a:off x="720000" y="5616001"/>
            <a:ext cx="8534400" cy="396000"/>
          </a:xfrm>
          <a:prstGeom prst="rect">
            <a:avLst/>
          </a:prstGeom>
        </p:spPr>
        <p:txBody>
          <a:bodyPr wrap="none" lIns="0" tIns="0" rIns="0" bIns="0" anchor="t"/>
          <a:lstStyle>
            <a:lvl1pPr marL="0" indent="0" algn="l">
              <a:buNone/>
              <a:defRPr sz="1800">
                <a:solidFill>
                  <a:srgbClr val="8D8E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pic>
        <p:nvPicPr>
          <p:cNvPr id="13" name="Picture 12" descr="OMB_PPT_2.png"/>
          <p:cNvPicPr>
            <a:picLocks noChangeAspect="1"/>
          </p:cNvPicPr>
          <p:nvPr userDrawn="1"/>
        </p:nvPicPr>
        <p:blipFill>
          <a:blip r:embed="rId2"/>
          <a:stretch>
            <a:fillRect/>
          </a:stretch>
        </p:blipFill>
        <p:spPr>
          <a:xfrm>
            <a:off x="7949184" y="352800"/>
            <a:ext cx="4242816" cy="5937504"/>
          </a:xfrm>
          <a:prstGeom prst="rect">
            <a:avLst/>
          </a:prstGeom>
        </p:spPr>
      </p:pic>
      <p:sp>
        <p:nvSpPr>
          <p:cNvPr id="4" name="Title 1"/>
          <p:cNvSpPr>
            <a:spLocks noGrp="1"/>
          </p:cNvSpPr>
          <p:nvPr>
            <p:ph type="ctrTitle" hasCustomPrompt="1"/>
          </p:nvPr>
        </p:nvSpPr>
        <p:spPr>
          <a:xfrm>
            <a:off x="720000" y="1882800"/>
            <a:ext cx="10363200" cy="1219200"/>
          </a:xfrm>
        </p:spPr>
        <p:txBody>
          <a:bodyPr wrap="none" lIns="0" tIns="0" rIns="0" bIns="0" anchor="t">
            <a:noAutofit/>
          </a:bodyPr>
          <a:lstStyle>
            <a:lvl1pPr algn="l">
              <a:lnSpc>
                <a:spcPts val="4500"/>
              </a:lnSpc>
              <a:defRPr sz="3900">
                <a:solidFill>
                  <a:srgbClr val="2BB673"/>
                </a:solidFill>
              </a:defRPr>
            </a:lvl1pPr>
          </a:lstStyle>
          <a:p>
            <a:r>
              <a:rPr lang="en-AU" dirty="0"/>
              <a:t>Click to edit Master </a:t>
            </a:r>
            <a:br>
              <a:rPr lang="en-AU" dirty="0"/>
            </a:br>
            <a:r>
              <a:rPr lang="en-AU" dirty="0"/>
              <a:t>title style</a:t>
            </a:r>
            <a:endParaRPr lang="en-US" dirty="0"/>
          </a:p>
        </p:txBody>
      </p:sp>
      <p:sp>
        <p:nvSpPr>
          <p:cNvPr id="5" name="Subtitle 2"/>
          <p:cNvSpPr>
            <a:spLocks noGrp="1"/>
          </p:cNvSpPr>
          <p:nvPr>
            <p:ph type="subTitle" idx="1" hasCustomPrompt="1"/>
          </p:nvPr>
        </p:nvSpPr>
        <p:spPr>
          <a:xfrm>
            <a:off x="720000" y="5040000"/>
            <a:ext cx="8534400" cy="576000"/>
          </a:xfrm>
          <a:prstGeom prst="rect">
            <a:avLst/>
          </a:prstGeom>
        </p:spPr>
        <p:txBody>
          <a:bodyPr wrap="none" lIns="0" tIns="0" rIns="0" bIns="0" anchor="t"/>
          <a:lstStyle>
            <a:lvl1pPr marL="0" indent="0" algn="l">
              <a:lnSpc>
                <a:spcPts val="2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a:t>
            </a:r>
            <a:br>
              <a:rPr lang="en-AU" dirty="0"/>
            </a:br>
            <a:r>
              <a:rPr lang="en-AU" dirty="0"/>
              <a:t>subtitle style</a:t>
            </a:r>
            <a:endParaRPr lang="en-US" dirty="0"/>
          </a:p>
        </p:txBody>
      </p:sp>
      <p:pic>
        <p:nvPicPr>
          <p:cNvPr id="6" name="Picture 5" descr="OMB_strapline_new_RGB_rev.png"/>
          <p:cNvPicPr>
            <a:picLocks noChangeAspect="1"/>
          </p:cNvPicPr>
          <p:nvPr userDrawn="1"/>
        </p:nvPicPr>
        <p:blipFill>
          <a:blip r:embed="rId3"/>
          <a:stretch>
            <a:fillRect/>
          </a:stretch>
        </p:blipFill>
        <p:spPr>
          <a:xfrm>
            <a:off x="374400" y="154802"/>
            <a:ext cx="4572000" cy="1102995"/>
          </a:xfrm>
          <a:prstGeom prst="rect">
            <a:avLst/>
          </a:prstGeom>
        </p:spPr>
      </p:pic>
      <p:cxnSp>
        <p:nvCxnSpPr>
          <p:cNvPr id="7" name="Straight Connector 6"/>
          <p:cNvCxnSpPr/>
          <p:nvPr userDrawn="1"/>
        </p:nvCxnSpPr>
        <p:spPr>
          <a:xfrm>
            <a:off x="720000" y="1792802"/>
            <a:ext cx="15744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20000" y="6012002"/>
            <a:ext cx="5280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Text Placeholder 2"/>
          <p:cNvSpPr>
            <a:spLocks noGrp="1"/>
          </p:cNvSpPr>
          <p:nvPr>
            <p:ph type="body" idx="11"/>
          </p:nvPr>
        </p:nvSpPr>
        <p:spPr>
          <a:xfrm>
            <a:off x="720000" y="3124202"/>
            <a:ext cx="10363200" cy="1500187"/>
          </a:xfrm>
          <a:prstGeom prst="rect">
            <a:avLst/>
          </a:prstGeom>
        </p:spPr>
        <p:txBody>
          <a:bodyPr lIns="0" tIns="0" rIns="0" bIns="0" anchor="t"/>
          <a:lstStyle>
            <a:lvl1pPr marL="0" indent="0" algn="l">
              <a:lnSpc>
                <a:spcPts val="2900"/>
              </a:lnSpc>
              <a:buNone/>
              <a:defRPr sz="2500">
                <a:solidFill>
                  <a:srgbClr val="A5A6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1" name="TextBox 10"/>
          <p:cNvSpPr txBox="1"/>
          <p:nvPr userDrawn="1"/>
        </p:nvSpPr>
        <p:spPr>
          <a:xfrm>
            <a:off x="720000" y="6138000"/>
            <a:ext cx="3860800" cy="333424"/>
          </a:xfrm>
          <a:prstGeom prst="rect">
            <a:avLst/>
          </a:prstGeom>
          <a:noFill/>
        </p:spPr>
        <p:txBody>
          <a:bodyPr wrap="non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baseline="30000" dirty="0">
                <a:solidFill>
                  <a:srgbClr val="8D8E8D"/>
                </a:solidFill>
                <a:latin typeface="+mn-lt"/>
                <a:ea typeface="+mn-ea"/>
                <a:cs typeface="+mn-cs"/>
              </a:rPr>
              <a:t>Office of the Ombudsman </a:t>
            </a:r>
            <a:br>
              <a:rPr lang="en-US" sz="1400" kern="1200" baseline="30000" dirty="0">
                <a:solidFill>
                  <a:srgbClr val="8D8E8D"/>
                </a:solidFill>
                <a:latin typeface="+mn-lt"/>
                <a:ea typeface="+mn-ea"/>
                <a:cs typeface="+mn-cs"/>
              </a:rPr>
            </a:br>
            <a:r>
              <a:rPr lang="en-US" sz="1400" kern="1200" baseline="30000" dirty="0">
                <a:solidFill>
                  <a:srgbClr val="8D8E8D"/>
                </a:solidFill>
                <a:latin typeface="+mn-lt"/>
                <a:ea typeface="+mn-ea"/>
                <a:cs typeface="+mn-cs"/>
              </a:rPr>
              <a:t>Tari o te Kaitiaki Mana Tangata</a:t>
            </a:r>
            <a:endParaRPr lang="en-US" sz="1400" dirty="0">
              <a:solidFill>
                <a:srgbClr val="8D8E8D"/>
              </a:solidFill>
            </a:endParaRPr>
          </a:p>
        </p:txBody>
      </p:sp>
    </p:spTree>
    <p:extLst>
      <p:ext uri="{BB962C8B-B14F-4D97-AF65-F5344CB8AC3E}">
        <p14:creationId xmlns:p14="http://schemas.microsoft.com/office/powerpoint/2010/main" val="131924788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682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10" name="Text Placeholder 2"/>
          <p:cNvSpPr>
            <a:spLocks noGrp="1"/>
          </p:cNvSpPr>
          <p:nvPr>
            <p:ph type="body" idx="10"/>
          </p:nvPr>
        </p:nvSpPr>
        <p:spPr>
          <a:xfrm>
            <a:off x="720000" y="5616001"/>
            <a:ext cx="8534400" cy="396000"/>
          </a:xfrm>
          <a:prstGeom prst="rect">
            <a:avLst/>
          </a:prstGeom>
        </p:spPr>
        <p:txBody>
          <a:bodyPr wrap="none" lIns="0" tIns="0" rIns="0" bIns="0" anchor="t"/>
          <a:lstStyle>
            <a:lvl1pPr marL="0" indent="0" algn="l">
              <a:buNone/>
              <a:defRPr sz="1800">
                <a:solidFill>
                  <a:srgbClr val="8D8E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pic>
        <p:nvPicPr>
          <p:cNvPr id="13" name="Picture 12" descr="OMB_PPT_3.png"/>
          <p:cNvPicPr>
            <a:picLocks noChangeAspect="1"/>
          </p:cNvPicPr>
          <p:nvPr userDrawn="1"/>
        </p:nvPicPr>
        <p:blipFill>
          <a:blip r:embed="rId2"/>
          <a:stretch>
            <a:fillRect/>
          </a:stretch>
        </p:blipFill>
        <p:spPr>
          <a:xfrm>
            <a:off x="7949184" y="352800"/>
            <a:ext cx="4242816" cy="5937504"/>
          </a:xfrm>
          <a:prstGeom prst="rect">
            <a:avLst/>
          </a:prstGeom>
        </p:spPr>
      </p:pic>
      <p:sp>
        <p:nvSpPr>
          <p:cNvPr id="4" name="Title 1"/>
          <p:cNvSpPr>
            <a:spLocks noGrp="1"/>
          </p:cNvSpPr>
          <p:nvPr>
            <p:ph type="ctrTitle" hasCustomPrompt="1"/>
          </p:nvPr>
        </p:nvSpPr>
        <p:spPr>
          <a:xfrm>
            <a:off x="720000" y="1882800"/>
            <a:ext cx="10363200" cy="1219200"/>
          </a:xfrm>
        </p:spPr>
        <p:txBody>
          <a:bodyPr wrap="none" lIns="0" tIns="0" rIns="0" bIns="0" anchor="t">
            <a:noAutofit/>
          </a:bodyPr>
          <a:lstStyle>
            <a:lvl1pPr algn="l">
              <a:lnSpc>
                <a:spcPts val="4500"/>
              </a:lnSpc>
              <a:defRPr sz="3900">
                <a:solidFill>
                  <a:srgbClr val="2BB673"/>
                </a:solidFill>
              </a:defRPr>
            </a:lvl1pPr>
          </a:lstStyle>
          <a:p>
            <a:r>
              <a:rPr lang="en-AU" dirty="0"/>
              <a:t>Click to edit Master </a:t>
            </a:r>
            <a:br>
              <a:rPr lang="en-AU" dirty="0"/>
            </a:br>
            <a:r>
              <a:rPr lang="en-AU" dirty="0"/>
              <a:t>title style</a:t>
            </a:r>
            <a:endParaRPr lang="en-US" dirty="0"/>
          </a:p>
        </p:txBody>
      </p:sp>
      <p:sp>
        <p:nvSpPr>
          <p:cNvPr id="5" name="Subtitle 2"/>
          <p:cNvSpPr>
            <a:spLocks noGrp="1"/>
          </p:cNvSpPr>
          <p:nvPr>
            <p:ph type="subTitle" idx="1" hasCustomPrompt="1"/>
          </p:nvPr>
        </p:nvSpPr>
        <p:spPr>
          <a:xfrm>
            <a:off x="720000" y="5040000"/>
            <a:ext cx="8534400" cy="576000"/>
          </a:xfrm>
          <a:prstGeom prst="rect">
            <a:avLst/>
          </a:prstGeom>
        </p:spPr>
        <p:txBody>
          <a:bodyPr wrap="none" lIns="0" tIns="0" rIns="0" bIns="0" anchor="t"/>
          <a:lstStyle>
            <a:lvl1pPr marL="0" indent="0" algn="l">
              <a:lnSpc>
                <a:spcPts val="2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a:t>
            </a:r>
            <a:br>
              <a:rPr lang="en-AU" dirty="0"/>
            </a:br>
            <a:r>
              <a:rPr lang="en-AU" dirty="0"/>
              <a:t>subtitle style</a:t>
            </a:r>
            <a:endParaRPr lang="en-US" dirty="0"/>
          </a:p>
        </p:txBody>
      </p:sp>
      <p:pic>
        <p:nvPicPr>
          <p:cNvPr id="6" name="Picture 5" descr="OMB_strapline_new_RGB_rev.png"/>
          <p:cNvPicPr>
            <a:picLocks noChangeAspect="1"/>
          </p:cNvPicPr>
          <p:nvPr userDrawn="1"/>
        </p:nvPicPr>
        <p:blipFill>
          <a:blip r:embed="rId3"/>
          <a:stretch>
            <a:fillRect/>
          </a:stretch>
        </p:blipFill>
        <p:spPr>
          <a:xfrm>
            <a:off x="374400" y="154802"/>
            <a:ext cx="4572000" cy="1102995"/>
          </a:xfrm>
          <a:prstGeom prst="rect">
            <a:avLst/>
          </a:prstGeom>
        </p:spPr>
      </p:pic>
      <p:cxnSp>
        <p:nvCxnSpPr>
          <p:cNvPr id="7" name="Straight Connector 6"/>
          <p:cNvCxnSpPr/>
          <p:nvPr userDrawn="1"/>
        </p:nvCxnSpPr>
        <p:spPr>
          <a:xfrm>
            <a:off x="720000" y="1792802"/>
            <a:ext cx="15744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20000" y="6012002"/>
            <a:ext cx="5280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Text Placeholder 2"/>
          <p:cNvSpPr>
            <a:spLocks noGrp="1"/>
          </p:cNvSpPr>
          <p:nvPr>
            <p:ph type="body" idx="11"/>
          </p:nvPr>
        </p:nvSpPr>
        <p:spPr>
          <a:xfrm>
            <a:off x="720000" y="3124202"/>
            <a:ext cx="10363200" cy="1500187"/>
          </a:xfrm>
          <a:prstGeom prst="rect">
            <a:avLst/>
          </a:prstGeom>
        </p:spPr>
        <p:txBody>
          <a:bodyPr lIns="0" tIns="0" rIns="0" bIns="0" anchor="t"/>
          <a:lstStyle>
            <a:lvl1pPr marL="0" indent="0" algn="l">
              <a:lnSpc>
                <a:spcPts val="2900"/>
              </a:lnSpc>
              <a:buNone/>
              <a:defRPr sz="2500">
                <a:solidFill>
                  <a:srgbClr val="A5A6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1" name="TextBox 10"/>
          <p:cNvSpPr txBox="1"/>
          <p:nvPr userDrawn="1"/>
        </p:nvSpPr>
        <p:spPr>
          <a:xfrm>
            <a:off x="720000" y="6138000"/>
            <a:ext cx="3860800" cy="333424"/>
          </a:xfrm>
          <a:prstGeom prst="rect">
            <a:avLst/>
          </a:prstGeom>
          <a:noFill/>
        </p:spPr>
        <p:txBody>
          <a:bodyPr wrap="non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baseline="30000" dirty="0">
                <a:solidFill>
                  <a:srgbClr val="8D8E8D"/>
                </a:solidFill>
                <a:latin typeface="+mn-lt"/>
                <a:ea typeface="+mn-ea"/>
                <a:cs typeface="+mn-cs"/>
              </a:rPr>
              <a:t>Office of the Ombudsman </a:t>
            </a:r>
            <a:br>
              <a:rPr lang="en-US" sz="1400" kern="1200" baseline="30000" dirty="0">
                <a:solidFill>
                  <a:srgbClr val="8D8E8D"/>
                </a:solidFill>
                <a:latin typeface="+mn-lt"/>
                <a:ea typeface="+mn-ea"/>
                <a:cs typeface="+mn-cs"/>
              </a:rPr>
            </a:br>
            <a:r>
              <a:rPr lang="en-US" sz="1400" kern="1200" baseline="30000" dirty="0">
                <a:solidFill>
                  <a:srgbClr val="8D8E8D"/>
                </a:solidFill>
                <a:latin typeface="+mn-lt"/>
                <a:ea typeface="+mn-ea"/>
                <a:cs typeface="+mn-cs"/>
              </a:rPr>
              <a:t>Tari o te Kaitiaki Mana Tangata</a:t>
            </a:r>
            <a:endParaRPr lang="en-US" sz="1400" dirty="0">
              <a:solidFill>
                <a:srgbClr val="8D8E8D"/>
              </a:solidFill>
            </a:endParaRPr>
          </a:p>
        </p:txBody>
      </p:sp>
    </p:spTree>
    <p:extLst>
      <p:ext uri="{BB962C8B-B14F-4D97-AF65-F5344CB8AC3E}">
        <p14:creationId xmlns:p14="http://schemas.microsoft.com/office/powerpoint/2010/main" val="267589719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
        <p:nvSpPr>
          <p:cNvPr id="10" name="Text Placeholder 2"/>
          <p:cNvSpPr>
            <a:spLocks noGrp="1"/>
          </p:cNvSpPr>
          <p:nvPr>
            <p:ph type="body" idx="10"/>
          </p:nvPr>
        </p:nvSpPr>
        <p:spPr>
          <a:xfrm>
            <a:off x="720000" y="5616001"/>
            <a:ext cx="8534400" cy="396000"/>
          </a:xfrm>
          <a:prstGeom prst="rect">
            <a:avLst/>
          </a:prstGeom>
        </p:spPr>
        <p:txBody>
          <a:bodyPr wrap="none" lIns="0" tIns="0" rIns="0" bIns="0" anchor="t"/>
          <a:lstStyle>
            <a:lvl1pPr marL="0" indent="0" algn="l">
              <a:buNone/>
              <a:defRPr sz="1800">
                <a:solidFill>
                  <a:srgbClr val="8D8E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pic>
        <p:nvPicPr>
          <p:cNvPr id="13" name="Picture 12" descr="OMB_PPT_4.png"/>
          <p:cNvPicPr>
            <a:picLocks noChangeAspect="1"/>
          </p:cNvPicPr>
          <p:nvPr userDrawn="1"/>
        </p:nvPicPr>
        <p:blipFill>
          <a:blip r:embed="rId2"/>
          <a:stretch>
            <a:fillRect/>
          </a:stretch>
        </p:blipFill>
        <p:spPr>
          <a:xfrm>
            <a:off x="7949184" y="352800"/>
            <a:ext cx="4242816" cy="5937504"/>
          </a:xfrm>
          <a:prstGeom prst="rect">
            <a:avLst/>
          </a:prstGeom>
        </p:spPr>
      </p:pic>
      <p:sp>
        <p:nvSpPr>
          <p:cNvPr id="4" name="Title 1"/>
          <p:cNvSpPr>
            <a:spLocks noGrp="1"/>
          </p:cNvSpPr>
          <p:nvPr>
            <p:ph type="ctrTitle" hasCustomPrompt="1"/>
          </p:nvPr>
        </p:nvSpPr>
        <p:spPr>
          <a:xfrm>
            <a:off x="720000" y="1882800"/>
            <a:ext cx="10363200" cy="1219200"/>
          </a:xfrm>
        </p:spPr>
        <p:txBody>
          <a:bodyPr wrap="none" lIns="0" tIns="0" rIns="0" bIns="0" anchor="t">
            <a:noAutofit/>
          </a:bodyPr>
          <a:lstStyle>
            <a:lvl1pPr algn="l">
              <a:lnSpc>
                <a:spcPts val="4500"/>
              </a:lnSpc>
              <a:defRPr sz="3900">
                <a:solidFill>
                  <a:srgbClr val="2BB673"/>
                </a:solidFill>
              </a:defRPr>
            </a:lvl1pPr>
          </a:lstStyle>
          <a:p>
            <a:r>
              <a:rPr lang="en-AU" dirty="0"/>
              <a:t>Click to edit Master </a:t>
            </a:r>
            <a:br>
              <a:rPr lang="en-AU" dirty="0"/>
            </a:br>
            <a:r>
              <a:rPr lang="en-AU" dirty="0"/>
              <a:t>title style</a:t>
            </a:r>
            <a:endParaRPr lang="en-US" dirty="0"/>
          </a:p>
        </p:txBody>
      </p:sp>
      <p:sp>
        <p:nvSpPr>
          <p:cNvPr id="5" name="Subtitle 2"/>
          <p:cNvSpPr>
            <a:spLocks noGrp="1"/>
          </p:cNvSpPr>
          <p:nvPr>
            <p:ph type="subTitle" idx="1" hasCustomPrompt="1"/>
          </p:nvPr>
        </p:nvSpPr>
        <p:spPr>
          <a:xfrm>
            <a:off x="720000" y="5040000"/>
            <a:ext cx="8534400" cy="576000"/>
          </a:xfrm>
          <a:prstGeom prst="rect">
            <a:avLst/>
          </a:prstGeom>
        </p:spPr>
        <p:txBody>
          <a:bodyPr wrap="none" lIns="0" tIns="0" rIns="0" bIns="0" anchor="t"/>
          <a:lstStyle>
            <a:lvl1pPr marL="0" indent="0" algn="l">
              <a:lnSpc>
                <a:spcPts val="2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a:t>
            </a:r>
            <a:br>
              <a:rPr lang="en-AU" dirty="0"/>
            </a:br>
            <a:r>
              <a:rPr lang="en-AU" dirty="0"/>
              <a:t>subtitle style</a:t>
            </a:r>
            <a:endParaRPr lang="en-US" dirty="0"/>
          </a:p>
        </p:txBody>
      </p:sp>
      <p:pic>
        <p:nvPicPr>
          <p:cNvPr id="6" name="Picture 5" descr="OMB_strapline_new_RGB_rev.png"/>
          <p:cNvPicPr>
            <a:picLocks noChangeAspect="1"/>
          </p:cNvPicPr>
          <p:nvPr userDrawn="1"/>
        </p:nvPicPr>
        <p:blipFill>
          <a:blip r:embed="rId3"/>
          <a:stretch>
            <a:fillRect/>
          </a:stretch>
        </p:blipFill>
        <p:spPr>
          <a:xfrm>
            <a:off x="374400" y="154802"/>
            <a:ext cx="4572000" cy="1102995"/>
          </a:xfrm>
          <a:prstGeom prst="rect">
            <a:avLst/>
          </a:prstGeom>
        </p:spPr>
      </p:pic>
      <p:cxnSp>
        <p:nvCxnSpPr>
          <p:cNvPr id="7" name="Straight Connector 6"/>
          <p:cNvCxnSpPr/>
          <p:nvPr userDrawn="1"/>
        </p:nvCxnSpPr>
        <p:spPr>
          <a:xfrm>
            <a:off x="720000" y="1792802"/>
            <a:ext cx="15744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20000" y="6012002"/>
            <a:ext cx="5280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Text Placeholder 2"/>
          <p:cNvSpPr>
            <a:spLocks noGrp="1"/>
          </p:cNvSpPr>
          <p:nvPr>
            <p:ph type="body" idx="11"/>
          </p:nvPr>
        </p:nvSpPr>
        <p:spPr>
          <a:xfrm>
            <a:off x="720000" y="3124202"/>
            <a:ext cx="10363200" cy="1500187"/>
          </a:xfrm>
          <a:prstGeom prst="rect">
            <a:avLst/>
          </a:prstGeom>
        </p:spPr>
        <p:txBody>
          <a:bodyPr lIns="0" tIns="0" rIns="0" bIns="0" anchor="t"/>
          <a:lstStyle>
            <a:lvl1pPr marL="0" indent="0" algn="l">
              <a:lnSpc>
                <a:spcPts val="2900"/>
              </a:lnSpc>
              <a:buNone/>
              <a:defRPr sz="2500">
                <a:solidFill>
                  <a:srgbClr val="A5A6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1" name="TextBox 10"/>
          <p:cNvSpPr txBox="1"/>
          <p:nvPr userDrawn="1"/>
        </p:nvSpPr>
        <p:spPr>
          <a:xfrm>
            <a:off x="720000" y="6138000"/>
            <a:ext cx="3860800" cy="333424"/>
          </a:xfrm>
          <a:prstGeom prst="rect">
            <a:avLst/>
          </a:prstGeom>
          <a:noFill/>
        </p:spPr>
        <p:txBody>
          <a:bodyPr wrap="non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baseline="30000" dirty="0">
                <a:solidFill>
                  <a:srgbClr val="8D8E8D"/>
                </a:solidFill>
                <a:latin typeface="+mn-lt"/>
                <a:ea typeface="+mn-ea"/>
                <a:cs typeface="+mn-cs"/>
              </a:rPr>
              <a:t>Office of the Ombudsman </a:t>
            </a:r>
            <a:br>
              <a:rPr lang="en-US" sz="1400" kern="1200" baseline="30000" dirty="0">
                <a:solidFill>
                  <a:srgbClr val="8D8E8D"/>
                </a:solidFill>
                <a:latin typeface="+mn-lt"/>
                <a:ea typeface="+mn-ea"/>
                <a:cs typeface="+mn-cs"/>
              </a:rPr>
            </a:br>
            <a:r>
              <a:rPr lang="en-US" sz="1400" kern="1200" baseline="30000" dirty="0">
                <a:solidFill>
                  <a:srgbClr val="8D8E8D"/>
                </a:solidFill>
                <a:latin typeface="+mn-lt"/>
                <a:ea typeface="+mn-ea"/>
                <a:cs typeface="+mn-cs"/>
              </a:rPr>
              <a:t>Tari o te Kaitiaki Mana Tangata</a:t>
            </a:r>
            <a:endParaRPr lang="en-US" sz="1400" dirty="0">
              <a:solidFill>
                <a:srgbClr val="8D8E8D"/>
              </a:solidFill>
            </a:endParaRPr>
          </a:p>
        </p:txBody>
      </p:sp>
    </p:spTree>
    <p:extLst>
      <p:ext uri="{BB962C8B-B14F-4D97-AF65-F5344CB8AC3E}">
        <p14:creationId xmlns:p14="http://schemas.microsoft.com/office/powerpoint/2010/main" val="258695941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10" name="Text Placeholder 2"/>
          <p:cNvSpPr>
            <a:spLocks noGrp="1"/>
          </p:cNvSpPr>
          <p:nvPr>
            <p:ph type="body" idx="10"/>
          </p:nvPr>
        </p:nvSpPr>
        <p:spPr>
          <a:xfrm>
            <a:off x="720000" y="5616001"/>
            <a:ext cx="8534400" cy="396000"/>
          </a:xfrm>
          <a:prstGeom prst="rect">
            <a:avLst/>
          </a:prstGeom>
        </p:spPr>
        <p:txBody>
          <a:bodyPr wrap="none" lIns="0" tIns="0" rIns="0" bIns="0" anchor="t"/>
          <a:lstStyle>
            <a:lvl1pPr marL="0" indent="0" algn="l">
              <a:buNone/>
              <a:defRPr sz="1800">
                <a:solidFill>
                  <a:srgbClr val="8D8E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pic>
        <p:nvPicPr>
          <p:cNvPr id="13" name="Picture 12" descr="OMB_PPT_5.png"/>
          <p:cNvPicPr>
            <a:picLocks noChangeAspect="1"/>
          </p:cNvPicPr>
          <p:nvPr userDrawn="1"/>
        </p:nvPicPr>
        <p:blipFill>
          <a:blip r:embed="rId2"/>
          <a:stretch>
            <a:fillRect/>
          </a:stretch>
        </p:blipFill>
        <p:spPr>
          <a:xfrm>
            <a:off x="7949184" y="352800"/>
            <a:ext cx="4242816" cy="5937504"/>
          </a:xfrm>
          <a:prstGeom prst="rect">
            <a:avLst/>
          </a:prstGeom>
        </p:spPr>
      </p:pic>
      <p:sp>
        <p:nvSpPr>
          <p:cNvPr id="4" name="Title 1"/>
          <p:cNvSpPr>
            <a:spLocks noGrp="1"/>
          </p:cNvSpPr>
          <p:nvPr>
            <p:ph type="ctrTitle" hasCustomPrompt="1"/>
          </p:nvPr>
        </p:nvSpPr>
        <p:spPr>
          <a:xfrm>
            <a:off x="720000" y="1882800"/>
            <a:ext cx="10363200" cy="1219200"/>
          </a:xfrm>
        </p:spPr>
        <p:txBody>
          <a:bodyPr wrap="none" lIns="0" tIns="0" rIns="0" bIns="0" anchor="t">
            <a:noAutofit/>
          </a:bodyPr>
          <a:lstStyle>
            <a:lvl1pPr algn="l">
              <a:lnSpc>
                <a:spcPts val="4500"/>
              </a:lnSpc>
              <a:defRPr sz="3900">
                <a:solidFill>
                  <a:srgbClr val="2BB673"/>
                </a:solidFill>
              </a:defRPr>
            </a:lvl1pPr>
          </a:lstStyle>
          <a:p>
            <a:r>
              <a:rPr lang="en-AU" dirty="0"/>
              <a:t>Click to edit Master </a:t>
            </a:r>
            <a:br>
              <a:rPr lang="en-AU" dirty="0"/>
            </a:br>
            <a:r>
              <a:rPr lang="en-AU" dirty="0"/>
              <a:t>title style</a:t>
            </a:r>
            <a:endParaRPr lang="en-US" dirty="0"/>
          </a:p>
        </p:txBody>
      </p:sp>
      <p:sp>
        <p:nvSpPr>
          <p:cNvPr id="5" name="Subtitle 2"/>
          <p:cNvSpPr>
            <a:spLocks noGrp="1"/>
          </p:cNvSpPr>
          <p:nvPr>
            <p:ph type="subTitle" idx="1" hasCustomPrompt="1"/>
          </p:nvPr>
        </p:nvSpPr>
        <p:spPr>
          <a:xfrm>
            <a:off x="720000" y="5040000"/>
            <a:ext cx="8534400" cy="576000"/>
          </a:xfrm>
          <a:prstGeom prst="rect">
            <a:avLst/>
          </a:prstGeom>
        </p:spPr>
        <p:txBody>
          <a:bodyPr wrap="none" lIns="0" tIns="0" rIns="0" bIns="0" anchor="t"/>
          <a:lstStyle>
            <a:lvl1pPr marL="0" indent="0" algn="l">
              <a:lnSpc>
                <a:spcPts val="2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a:t>
            </a:r>
            <a:br>
              <a:rPr lang="en-AU" dirty="0"/>
            </a:br>
            <a:r>
              <a:rPr lang="en-AU" dirty="0"/>
              <a:t>subtitle style</a:t>
            </a:r>
            <a:endParaRPr lang="en-US" dirty="0"/>
          </a:p>
        </p:txBody>
      </p:sp>
      <p:pic>
        <p:nvPicPr>
          <p:cNvPr id="6" name="Picture 5" descr="OMB_strapline_new_RGB_rev.png"/>
          <p:cNvPicPr>
            <a:picLocks noChangeAspect="1"/>
          </p:cNvPicPr>
          <p:nvPr userDrawn="1"/>
        </p:nvPicPr>
        <p:blipFill>
          <a:blip r:embed="rId3"/>
          <a:stretch>
            <a:fillRect/>
          </a:stretch>
        </p:blipFill>
        <p:spPr>
          <a:xfrm>
            <a:off x="374400" y="154802"/>
            <a:ext cx="4572000" cy="1102995"/>
          </a:xfrm>
          <a:prstGeom prst="rect">
            <a:avLst/>
          </a:prstGeom>
        </p:spPr>
      </p:pic>
      <p:cxnSp>
        <p:nvCxnSpPr>
          <p:cNvPr id="7" name="Straight Connector 6"/>
          <p:cNvCxnSpPr/>
          <p:nvPr userDrawn="1"/>
        </p:nvCxnSpPr>
        <p:spPr>
          <a:xfrm>
            <a:off x="720000" y="1792802"/>
            <a:ext cx="15744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20000" y="6012002"/>
            <a:ext cx="5280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Text Placeholder 2"/>
          <p:cNvSpPr>
            <a:spLocks noGrp="1"/>
          </p:cNvSpPr>
          <p:nvPr>
            <p:ph type="body" idx="11"/>
          </p:nvPr>
        </p:nvSpPr>
        <p:spPr>
          <a:xfrm>
            <a:off x="720000" y="3124202"/>
            <a:ext cx="10363200" cy="1500187"/>
          </a:xfrm>
          <a:prstGeom prst="rect">
            <a:avLst/>
          </a:prstGeom>
        </p:spPr>
        <p:txBody>
          <a:bodyPr lIns="0" tIns="0" rIns="0" bIns="0" anchor="t"/>
          <a:lstStyle>
            <a:lvl1pPr marL="0" indent="0" algn="l">
              <a:lnSpc>
                <a:spcPts val="2900"/>
              </a:lnSpc>
              <a:buNone/>
              <a:defRPr sz="2500">
                <a:solidFill>
                  <a:srgbClr val="A5A6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1" name="TextBox 10"/>
          <p:cNvSpPr txBox="1"/>
          <p:nvPr userDrawn="1"/>
        </p:nvSpPr>
        <p:spPr>
          <a:xfrm>
            <a:off x="720000" y="6138000"/>
            <a:ext cx="3860800" cy="333424"/>
          </a:xfrm>
          <a:prstGeom prst="rect">
            <a:avLst/>
          </a:prstGeom>
          <a:noFill/>
        </p:spPr>
        <p:txBody>
          <a:bodyPr wrap="non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baseline="30000" dirty="0">
                <a:solidFill>
                  <a:srgbClr val="8D8E8D"/>
                </a:solidFill>
                <a:latin typeface="+mn-lt"/>
                <a:ea typeface="+mn-ea"/>
                <a:cs typeface="+mn-cs"/>
              </a:rPr>
              <a:t>Office of the Ombudsman </a:t>
            </a:r>
            <a:br>
              <a:rPr lang="en-US" sz="1400" kern="1200" baseline="30000" dirty="0">
                <a:solidFill>
                  <a:srgbClr val="8D8E8D"/>
                </a:solidFill>
                <a:latin typeface="+mn-lt"/>
                <a:ea typeface="+mn-ea"/>
                <a:cs typeface="+mn-cs"/>
              </a:rPr>
            </a:br>
            <a:r>
              <a:rPr lang="en-US" sz="1400" kern="1200" baseline="30000" dirty="0">
                <a:solidFill>
                  <a:srgbClr val="8D8E8D"/>
                </a:solidFill>
                <a:latin typeface="+mn-lt"/>
                <a:ea typeface="+mn-ea"/>
                <a:cs typeface="+mn-cs"/>
              </a:rPr>
              <a:t>Tari o te Kaitiaki Mana Tangata</a:t>
            </a:r>
            <a:endParaRPr lang="en-US" sz="1400" dirty="0">
              <a:solidFill>
                <a:srgbClr val="8D8E8D"/>
              </a:solidFill>
            </a:endParaRPr>
          </a:p>
        </p:txBody>
      </p:sp>
    </p:spTree>
    <p:extLst>
      <p:ext uri="{BB962C8B-B14F-4D97-AF65-F5344CB8AC3E}">
        <p14:creationId xmlns:p14="http://schemas.microsoft.com/office/powerpoint/2010/main" val="122475836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1">
        <a:schemeClr val="bg1"/>
      </p:bgRef>
    </p:bg>
    <p:spTree>
      <p:nvGrpSpPr>
        <p:cNvPr id="1" name=""/>
        <p:cNvGrpSpPr/>
        <p:nvPr/>
      </p:nvGrpSpPr>
      <p:grpSpPr>
        <a:xfrm>
          <a:off x="0" y="0"/>
          <a:ext cx="0" cy="0"/>
          <a:chOff x="0" y="0"/>
          <a:chExt cx="0" cy="0"/>
        </a:xfrm>
      </p:grpSpPr>
      <p:sp>
        <p:nvSpPr>
          <p:cNvPr id="10" name="Text Placeholder 2"/>
          <p:cNvSpPr>
            <a:spLocks noGrp="1"/>
          </p:cNvSpPr>
          <p:nvPr>
            <p:ph type="body" idx="10"/>
          </p:nvPr>
        </p:nvSpPr>
        <p:spPr>
          <a:xfrm>
            <a:off x="720000" y="5616001"/>
            <a:ext cx="8534400" cy="396000"/>
          </a:xfrm>
          <a:prstGeom prst="rect">
            <a:avLst/>
          </a:prstGeom>
        </p:spPr>
        <p:txBody>
          <a:bodyPr wrap="square" lIns="0" tIns="0" rIns="0" bIns="0" anchor="t"/>
          <a:lstStyle>
            <a:lvl1pPr marL="0" indent="0" algn="l">
              <a:buNone/>
              <a:defRPr sz="1800">
                <a:solidFill>
                  <a:srgbClr val="8D8E8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pic>
        <p:nvPicPr>
          <p:cNvPr id="13" name="Picture 12" descr="OMB_PPT_6.png"/>
          <p:cNvPicPr>
            <a:picLocks noChangeAspect="1"/>
          </p:cNvPicPr>
          <p:nvPr userDrawn="1"/>
        </p:nvPicPr>
        <p:blipFill>
          <a:blip r:embed="rId2"/>
          <a:stretch>
            <a:fillRect/>
          </a:stretch>
        </p:blipFill>
        <p:spPr>
          <a:xfrm>
            <a:off x="7949184" y="352800"/>
            <a:ext cx="4242816" cy="5937504"/>
          </a:xfrm>
          <a:prstGeom prst="rect">
            <a:avLst/>
          </a:prstGeom>
        </p:spPr>
      </p:pic>
      <p:sp>
        <p:nvSpPr>
          <p:cNvPr id="4" name="Title 1"/>
          <p:cNvSpPr>
            <a:spLocks noGrp="1"/>
          </p:cNvSpPr>
          <p:nvPr>
            <p:ph type="ctrTitle" hasCustomPrompt="1"/>
          </p:nvPr>
        </p:nvSpPr>
        <p:spPr>
          <a:xfrm>
            <a:off x="720000" y="1882800"/>
            <a:ext cx="10363200" cy="1219200"/>
          </a:xfrm>
        </p:spPr>
        <p:txBody>
          <a:bodyPr wrap="square" lIns="0" tIns="0" rIns="0" bIns="0" anchor="t">
            <a:noAutofit/>
          </a:bodyPr>
          <a:lstStyle>
            <a:lvl1pPr algn="l">
              <a:lnSpc>
                <a:spcPts val="4500"/>
              </a:lnSpc>
              <a:defRPr sz="3900">
                <a:solidFill>
                  <a:srgbClr val="2BB673"/>
                </a:solidFill>
              </a:defRPr>
            </a:lvl1pPr>
          </a:lstStyle>
          <a:p>
            <a:r>
              <a:rPr lang="en-AU" dirty="0"/>
              <a:t>Click to edit Master </a:t>
            </a:r>
            <a:br>
              <a:rPr lang="en-AU" dirty="0"/>
            </a:br>
            <a:r>
              <a:rPr lang="en-AU" dirty="0"/>
              <a:t>title style</a:t>
            </a:r>
            <a:endParaRPr lang="en-US" dirty="0"/>
          </a:p>
        </p:txBody>
      </p:sp>
      <p:sp>
        <p:nvSpPr>
          <p:cNvPr id="5" name="Subtitle 2"/>
          <p:cNvSpPr>
            <a:spLocks noGrp="1"/>
          </p:cNvSpPr>
          <p:nvPr>
            <p:ph type="subTitle" idx="1" hasCustomPrompt="1"/>
          </p:nvPr>
        </p:nvSpPr>
        <p:spPr>
          <a:xfrm>
            <a:off x="720000" y="5040000"/>
            <a:ext cx="8534400" cy="576000"/>
          </a:xfrm>
          <a:prstGeom prst="rect">
            <a:avLst/>
          </a:prstGeom>
        </p:spPr>
        <p:txBody>
          <a:bodyPr wrap="none" lIns="0" tIns="0" rIns="0" bIns="0" anchor="t"/>
          <a:lstStyle>
            <a:lvl1pPr marL="0" indent="0" algn="l">
              <a:lnSpc>
                <a:spcPts val="2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a:t>
            </a:r>
            <a:br>
              <a:rPr lang="en-AU" dirty="0"/>
            </a:br>
            <a:r>
              <a:rPr lang="en-AU" dirty="0"/>
              <a:t>subtitle style</a:t>
            </a:r>
            <a:endParaRPr lang="en-US" dirty="0"/>
          </a:p>
        </p:txBody>
      </p:sp>
      <p:pic>
        <p:nvPicPr>
          <p:cNvPr id="6" name="Picture 5" descr="OMB_strapline_new_RGB_rev.png"/>
          <p:cNvPicPr>
            <a:picLocks noChangeAspect="1"/>
          </p:cNvPicPr>
          <p:nvPr userDrawn="1"/>
        </p:nvPicPr>
        <p:blipFill>
          <a:blip r:embed="rId3"/>
          <a:stretch>
            <a:fillRect/>
          </a:stretch>
        </p:blipFill>
        <p:spPr>
          <a:xfrm>
            <a:off x="374400" y="154802"/>
            <a:ext cx="4572000" cy="1102995"/>
          </a:xfrm>
          <a:prstGeom prst="rect">
            <a:avLst/>
          </a:prstGeom>
        </p:spPr>
      </p:pic>
      <p:cxnSp>
        <p:nvCxnSpPr>
          <p:cNvPr id="7" name="Straight Connector 6"/>
          <p:cNvCxnSpPr/>
          <p:nvPr userDrawn="1"/>
        </p:nvCxnSpPr>
        <p:spPr>
          <a:xfrm>
            <a:off x="720000" y="1792802"/>
            <a:ext cx="15744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20000" y="6012002"/>
            <a:ext cx="528000" cy="1588"/>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Text Placeholder 2"/>
          <p:cNvSpPr>
            <a:spLocks noGrp="1"/>
          </p:cNvSpPr>
          <p:nvPr>
            <p:ph type="body" idx="11"/>
          </p:nvPr>
        </p:nvSpPr>
        <p:spPr>
          <a:xfrm>
            <a:off x="720000" y="3124202"/>
            <a:ext cx="10363200" cy="1500187"/>
          </a:xfrm>
          <a:prstGeom prst="rect">
            <a:avLst/>
          </a:prstGeom>
        </p:spPr>
        <p:txBody>
          <a:bodyPr lIns="0" tIns="0" rIns="0" bIns="0" anchor="t"/>
          <a:lstStyle>
            <a:lvl1pPr marL="0" indent="0" algn="l">
              <a:lnSpc>
                <a:spcPts val="2900"/>
              </a:lnSpc>
              <a:buNone/>
              <a:defRPr sz="2500">
                <a:solidFill>
                  <a:srgbClr val="A5A6A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dirty="0"/>
              <a:t>Click to edit Master text styles</a:t>
            </a:r>
          </a:p>
        </p:txBody>
      </p:sp>
      <p:sp>
        <p:nvSpPr>
          <p:cNvPr id="11" name="TextBox 10"/>
          <p:cNvSpPr txBox="1"/>
          <p:nvPr userDrawn="1"/>
        </p:nvSpPr>
        <p:spPr>
          <a:xfrm>
            <a:off x="720000" y="6138000"/>
            <a:ext cx="3860800" cy="333424"/>
          </a:xfrm>
          <a:prstGeom prst="rect">
            <a:avLst/>
          </a:prstGeom>
          <a:noFill/>
        </p:spPr>
        <p:txBody>
          <a:bodyPr wrap="none" lIns="0" tIns="0" rIns="0" bIns="0" rtlCol="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baseline="30000" dirty="0">
                <a:solidFill>
                  <a:srgbClr val="8D8E8D"/>
                </a:solidFill>
                <a:latin typeface="+mn-lt"/>
                <a:ea typeface="+mn-ea"/>
                <a:cs typeface="+mn-cs"/>
              </a:rPr>
              <a:t>Office of the Ombudsman </a:t>
            </a:r>
            <a:br>
              <a:rPr lang="en-US" sz="1400" kern="1200" baseline="30000" dirty="0">
                <a:solidFill>
                  <a:srgbClr val="8D8E8D"/>
                </a:solidFill>
                <a:latin typeface="+mn-lt"/>
                <a:ea typeface="+mn-ea"/>
                <a:cs typeface="+mn-cs"/>
              </a:rPr>
            </a:br>
            <a:r>
              <a:rPr lang="en-US" sz="1400" kern="1200" baseline="30000" dirty="0">
                <a:solidFill>
                  <a:srgbClr val="8D8E8D"/>
                </a:solidFill>
                <a:latin typeface="+mn-lt"/>
                <a:ea typeface="+mn-ea"/>
                <a:cs typeface="+mn-cs"/>
              </a:rPr>
              <a:t>Tari o te Kaitiaki Mana Tangata</a:t>
            </a:r>
            <a:endParaRPr lang="en-US" sz="1400" dirty="0">
              <a:solidFill>
                <a:srgbClr val="8D8E8D"/>
              </a:solidFill>
            </a:endParaRPr>
          </a:p>
        </p:txBody>
      </p:sp>
    </p:spTree>
    <p:extLst>
      <p:ext uri="{BB962C8B-B14F-4D97-AF65-F5344CB8AC3E}">
        <p14:creationId xmlns:p14="http://schemas.microsoft.com/office/powerpoint/2010/main" val="207424522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AU"/>
              <a:t>Click to edit Master title style</a:t>
            </a:r>
            <a:endParaRPr lang="en-US"/>
          </a:p>
        </p:txBody>
      </p:sp>
    </p:spTree>
    <p:extLst>
      <p:ext uri="{BB962C8B-B14F-4D97-AF65-F5344CB8AC3E}">
        <p14:creationId xmlns:p14="http://schemas.microsoft.com/office/powerpoint/2010/main" val="86416468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61" r:id="rId25"/>
    <p:sldLayoutId id="2147483819" r:id="rId26"/>
    <p:sldLayoutId id="2147483820" r:id="rId27"/>
    <p:sldLayoutId id="2147483821" r:id="rId28"/>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4874005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816" r:id="rId20"/>
    <p:sldLayoutId id="2147483817" r:id="rId21"/>
    <p:sldLayoutId id="2147483818" r:id="rId2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2.mp4"/><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5" Type="http://schemas.openxmlformats.org/officeDocument/2006/relationships/slideLayout" Target="../slideLayouts/slideLayout29.xml"/><Relationship Id="rId10" Type="http://schemas.openxmlformats.org/officeDocument/2006/relationships/image" Target="../media/image37.png"/><Relationship Id="rId4" Type="http://schemas.openxmlformats.org/officeDocument/2006/relationships/video" Target="../media/media2.mp4"/><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18.xml"/><Relationship Id="rId16" Type="http://schemas.openxmlformats.org/officeDocument/2006/relationships/image" Target="../media/image58.png"/><Relationship Id="rId1" Type="http://schemas.openxmlformats.org/officeDocument/2006/relationships/slideLayout" Target="../slideLayouts/slideLayout29.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s://www.ombudsman.parliament.nz/agency-assistance/resources-agencies/chief-ombudsmans-oia-self-assessment-tool" TargetMode="External"/><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hyperlink" Target="mailto:info@ombudsman.parliament.nz"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hyperlink" Target="http://www.ombudsman.parliament.nz/"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8.xml"/><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78.emf"/></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hyperlink" Target="mailto:OIAForum@publicservice.govt.nz" TargetMode="External"/><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hyperlink" Target="http://publicservice.govt.nz/official-information"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46.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CE36-BA47-4B6F-98E4-FE013BFDFCDE}"/>
              </a:ext>
            </a:extLst>
          </p:cNvPr>
          <p:cNvSpPr>
            <a:spLocks noGrp="1"/>
          </p:cNvSpPr>
          <p:nvPr>
            <p:ph type="title"/>
          </p:nvPr>
        </p:nvSpPr>
        <p:spPr>
          <a:xfrm>
            <a:off x="4439816" y="228856"/>
            <a:ext cx="7284584" cy="1661993"/>
          </a:xfrm>
        </p:spPr>
        <p:txBody>
          <a:bodyPr/>
          <a:lstStyle/>
          <a:p>
            <a:pPr algn="ctr"/>
            <a:r>
              <a:rPr lang="en-NZ" altLang="en-US" dirty="0"/>
              <a:t>Official Information Forum</a:t>
            </a:r>
            <a:br>
              <a:rPr lang="en-NZ" altLang="en-US" dirty="0"/>
            </a:br>
            <a:r>
              <a:rPr lang="en-NZ" altLang="en-US" dirty="0"/>
              <a:t>25 October 2023:</a:t>
            </a:r>
            <a:br>
              <a:rPr lang="en-NZ" altLang="en-US" dirty="0"/>
            </a:br>
            <a:r>
              <a:rPr lang="en-NZ" altLang="en-US" dirty="0">
                <a:solidFill>
                  <a:prstClr val="white"/>
                </a:solidFill>
                <a:latin typeface="Source Sans Pro"/>
                <a:ea typeface="Source Sans Pro"/>
              </a:rPr>
              <a:t>OIA New Practitioners</a:t>
            </a:r>
            <a:endParaRPr lang="en-NZ" dirty="0"/>
          </a:p>
        </p:txBody>
      </p:sp>
      <p:sp>
        <p:nvSpPr>
          <p:cNvPr id="3" name="Text Placeholder 2">
            <a:extLst>
              <a:ext uri="{FF2B5EF4-FFF2-40B4-BE49-F238E27FC236}">
                <a16:creationId xmlns:a16="http://schemas.microsoft.com/office/drawing/2014/main" id="{009D7435-7067-4B5F-85EE-8285252DCCA2}"/>
              </a:ext>
            </a:extLst>
          </p:cNvPr>
          <p:cNvSpPr>
            <a:spLocks noGrp="1"/>
          </p:cNvSpPr>
          <p:nvPr>
            <p:ph type="body" idx="1"/>
          </p:nvPr>
        </p:nvSpPr>
        <p:spPr>
          <a:xfrm>
            <a:off x="6384032" y="1988840"/>
            <a:ext cx="3206750" cy="667430"/>
          </a:xfrm>
        </p:spPr>
        <p:txBody>
          <a:bodyPr/>
          <a:lstStyle/>
          <a:p>
            <a:pPr algn="ctr"/>
            <a:r>
              <a:rPr lang="en-NZ" altLang="en-US" sz="2400" i="1" dirty="0">
                <a:solidFill>
                  <a:prstClr val="white"/>
                </a:solidFill>
                <a:latin typeface="Source Sans Pro"/>
                <a:ea typeface="Source Sans Pro"/>
              </a:rPr>
              <a:t>Microphones off please, cameras optional</a:t>
            </a:r>
          </a:p>
          <a:p>
            <a:pPr algn="ctr"/>
            <a:endParaRPr lang="en-NZ" dirty="0"/>
          </a:p>
        </p:txBody>
      </p:sp>
    </p:spTree>
    <p:extLst>
      <p:ext uri="{BB962C8B-B14F-4D97-AF65-F5344CB8AC3E}">
        <p14:creationId xmlns:p14="http://schemas.microsoft.com/office/powerpoint/2010/main" val="3808106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b="1" dirty="0"/>
              <a:t>Refusing requests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957" y="1676400"/>
            <a:ext cx="7060873" cy="4107800"/>
          </a:xfrm>
          <a:prstGeom prst="rect">
            <a:avLst/>
          </a:prstGeom>
        </p:spPr>
      </p:pic>
      <p:sp>
        <p:nvSpPr>
          <p:cNvPr id="4" name="Rectangle 3"/>
          <p:cNvSpPr/>
          <p:nvPr/>
        </p:nvSpPr>
        <p:spPr>
          <a:xfrm>
            <a:off x="7968343" y="1576324"/>
            <a:ext cx="3439886" cy="4330990"/>
          </a:xfrm>
          <a:prstGeom prst="rect">
            <a:avLst/>
          </a:prstGeom>
        </p:spPr>
        <p:txBody>
          <a:bodyPr wrap="square" anchor="ctr">
            <a:noAutofit/>
          </a:bodyPr>
          <a:lstStyle/>
          <a:p>
            <a:r>
              <a:rPr lang="en-NZ" dirty="0">
                <a:latin typeface="+mj-lt"/>
                <a:cs typeface="Segoe UI" panose="020B0502040204020203" pitchFamily="34" charset="0"/>
              </a:rPr>
              <a:t>Whenever you refuse a request for official information you must advise the requester of:</a:t>
            </a:r>
          </a:p>
          <a:p>
            <a:endParaRPr lang="en-NZ" dirty="0">
              <a:latin typeface="+mj-lt"/>
              <a:cs typeface="Segoe UI" panose="020B0502040204020203" pitchFamily="34" charset="0"/>
            </a:endParaRPr>
          </a:p>
          <a:p>
            <a:pPr marL="358775" indent="-358775">
              <a:buFont typeface="Arial" panose="020B0604020202020204" pitchFamily="34" charset="0"/>
              <a:buChar char="•"/>
            </a:pPr>
            <a:r>
              <a:rPr lang="en-NZ" dirty="0">
                <a:latin typeface="+mj-lt"/>
                <a:cs typeface="Segoe UI" panose="020B0502040204020203" pitchFamily="34" charset="0"/>
              </a:rPr>
              <a:t>The </a:t>
            </a:r>
            <a:r>
              <a:rPr lang="en-NZ" b="1" i="1" dirty="0">
                <a:solidFill>
                  <a:srgbClr val="279F5C"/>
                </a:solidFill>
                <a:latin typeface="+mj-lt"/>
                <a:cs typeface="Segoe UI" panose="020B0502040204020203" pitchFamily="34" charset="0"/>
              </a:rPr>
              <a:t>reasons</a:t>
            </a:r>
            <a:r>
              <a:rPr lang="en-NZ" dirty="0">
                <a:latin typeface="+mj-lt"/>
                <a:cs typeface="Segoe UI" panose="020B0502040204020203" pitchFamily="34" charset="0"/>
              </a:rPr>
              <a:t> for the refusal</a:t>
            </a:r>
          </a:p>
          <a:p>
            <a:pPr marL="358775" indent="-358775">
              <a:buFont typeface="Arial" panose="020B0604020202020204" pitchFamily="34" charset="0"/>
              <a:buChar char="•"/>
            </a:pPr>
            <a:endParaRPr lang="en-NZ" dirty="0">
              <a:latin typeface="+mj-lt"/>
              <a:cs typeface="Segoe UI" panose="020B0502040204020203" pitchFamily="34" charset="0"/>
            </a:endParaRPr>
          </a:p>
          <a:p>
            <a:pPr marL="358775" indent="-358775">
              <a:buFont typeface="Arial" panose="020B0604020202020204" pitchFamily="34" charset="0"/>
              <a:buChar char="•"/>
            </a:pPr>
            <a:r>
              <a:rPr lang="en-NZ" dirty="0">
                <a:latin typeface="+mj-lt"/>
                <a:cs typeface="Segoe UI" panose="020B0502040204020203" pitchFamily="34" charset="0"/>
              </a:rPr>
              <a:t>The grounds in support of those reasons (if requested) </a:t>
            </a:r>
          </a:p>
          <a:p>
            <a:pPr marL="358775" indent="-358775">
              <a:buFont typeface="Arial" panose="020B0604020202020204" pitchFamily="34" charset="0"/>
              <a:buChar char="•"/>
            </a:pPr>
            <a:endParaRPr lang="en-NZ" dirty="0">
              <a:latin typeface="+mj-lt"/>
              <a:cs typeface="Segoe UI" panose="020B0502040204020203" pitchFamily="34" charset="0"/>
            </a:endParaRPr>
          </a:p>
          <a:p>
            <a:pPr marL="358775" indent="-358775">
              <a:buFont typeface="Arial" panose="020B0604020202020204" pitchFamily="34" charset="0"/>
              <a:buChar char="•"/>
            </a:pPr>
            <a:r>
              <a:rPr lang="en-NZ" dirty="0">
                <a:latin typeface="+mj-lt"/>
                <a:cs typeface="Segoe UI" panose="020B0502040204020203" pitchFamily="34" charset="0"/>
              </a:rPr>
              <a:t>The requester’s </a:t>
            </a:r>
            <a:r>
              <a:rPr lang="en-NZ" b="1" i="1" dirty="0">
                <a:solidFill>
                  <a:srgbClr val="279F5C"/>
                </a:solidFill>
                <a:latin typeface="+mj-lt"/>
                <a:cs typeface="Segoe UI" panose="020B0502040204020203" pitchFamily="34" charset="0"/>
              </a:rPr>
              <a:t>right to complain </a:t>
            </a:r>
            <a:r>
              <a:rPr lang="en-NZ" dirty="0">
                <a:latin typeface="+mj-lt"/>
                <a:cs typeface="Segoe UI" panose="020B0502040204020203" pitchFamily="34" charset="0"/>
              </a:rPr>
              <a:t>to the Ombudsman and seek an investigation and review of the refusal</a:t>
            </a:r>
          </a:p>
        </p:txBody>
      </p:sp>
    </p:spTree>
    <p:extLst>
      <p:ext uri="{BB962C8B-B14F-4D97-AF65-F5344CB8AC3E}">
        <p14:creationId xmlns:p14="http://schemas.microsoft.com/office/powerpoint/2010/main" val="3122248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783632" y="1616122"/>
            <a:ext cx="6135216" cy="4171947"/>
            <a:chOff x="2438278" y="452611"/>
            <a:chExt cx="7700881" cy="5658497"/>
          </a:xfrm>
        </p:grpSpPr>
        <p:pic>
          <p:nvPicPr>
            <p:cNvPr id="7" name="Picture 6"/>
            <p:cNvPicPr>
              <a:picLocks noChangeAspect="1"/>
            </p:cNvPicPr>
            <p:nvPr/>
          </p:nvPicPr>
          <p:blipFill rotWithShape="1">
            <a:blip r:embed="rId7"/>
            <a:srcRect t="54996"/>
            <a:stretch/>
          </p:blipFill>
          <p:spPr>
            <a:xfrm>
              <a:off x="2438278" y="2435161"/>
              <a:ext cx="7700641" cy="1730374"/>
            </a:xfrm>
            <a:prstGeom prst="rect">
              <a:avLst/>
            </a:prstGeom>
          </p:spPr>
        </p:pic>
        <p:pic>
          <p:nvPicPr>
            <p:cNvPr id="8" name="Picture 7"/>
            <p:cNvPicPr>
              <a:picLocks noChangeAspect="1"/>
            </p:cNvPicPr>
            <p:nvPr/>
          </p:nvPicPr>
          <p:blipFill>
            <a:blip r:embed="rId8"/>
            <a:stretch>
              <a:fillRect/>
            </a:stretch>
          </p:blipFill>
          <p:spPr>
            <a:xfrm>
              <a:off x="2438519" y="4357497"/>
              <a:ext cx="7700640" cy="1753611"/>
            </a:xfrm>
            <a:prstGeom prst="rect">
              <a:avLst/>
            </a:prstGeom>
          </p:spPr>
        </p:pic>
        <p:pic>
          <p:nvPicPr>
            <p:cNvPr id="9" name="Picture 8"/>
            <p:cNvPicPr>
              <a:picLocks noChangeAspect="1"/>
            </p:cNvPicPr>
            <p:nvPr/>
          </p:nvPicPr>
          <p:blipFill rotWithShape="1">
            <a:blip r:embed="rId7"/>
            <a:srcRect t="831" b="52597"/>
            <a:stretch/>
          </p:blipFill>
          <p:spPr>
            <a:xfrm>
              <a:off x="2438519" y="452611"/>
              <a:ext cx="7700400" cy="1790588"/>
            </a:xfrm>
            <a:prstGeom prst="rect">
              <a:avLst/>
            </a:prstGeom>
          </p:spPr>
        </p:pic>
      </p:grpSp>
      <p:pic>
        <p:nvPicPr>
          <p:cNvPr id="10" name="Reasons for refusal_MASTER_V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r="34794"/>
          <a:stretch>
            <a:fillRect/>
          </a:stretch>
        </p:blipFill>
        <p:spPr>
          <a:xfrm>
            <a:off x="4439816" y="1612283"/>
            <a:ext cx="4840546" cy="4175786"/>
          </a:xfrm>
          <a:prstGeom prst="rect">
            <a:avLst/>
          </a:prstGeom>
        </p:spPr>
      </p:pic>
      <p:pic>
        <p:nvPicPr>
          <p:cNvPr id="5" name="Reasons for refusal_MASTER_V1.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r="34794"/>
          <a:stretch>
            <a:fillRect/>
          </a:stretch>
        </p:blipFill>
        <p:spPr>
          <a:xfrm>
            <a:off x="4439816" y="1627834"/>
            <a:ext cx="4840546" cy="4175786"/>
          </a:xfrm>
          <a:prstGeom prst="rect">
            <a:avLst/>
          </a:prstGeom>
        </p:spPr>
      </p:pic>
      <p:sp>
        <p:nvSpPr>
          <p:cNvPr id="2" name="Title 1"/>
          <p:cNvSpPr>
            <a:spLocks noGrp="1"/>
          </p:cNvSpPr>
          <p:nvPr>
            <p:ph type="ctrTitle"/>
          </p:nvPr>
        </p:nvSpPr>
        <p:spPr/>
        <p:txBody>
          <a:bodyPr/>
          <a:lstStyle/>
          <a:p>
            <a:r>
              <a:rPr lang="en-NZ" dirty="0"/>
              <a:t>Balancing competing public interests</a:t>
            </a:r>
          </a:p>
        </p:txBody>
      </p:sp>
    </p:spTree>
    <p:extLst>
      <p:ext uri="{BB962C8B-B14F-4D97-AF65-F5344CB8AC3E}">
        <p14:creationId xmlns:p14="http://schemas.microsoft.com/office/powerpoint/2010/main" val="3483799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66" fill="hold"/>
                                        <p:tgtEl>
                                          <p:spTgt spid="5"/>
                                        </p:tgtEl>
                                      </p:cBhvr>
                                    </p:cmd>
                                  </p:childTnLst>
                                </p:cTn>
                              </p:par>
                            </p:childTnLst>
                          </p:cTn>
                        </p:par>
                        <p:par>
                          <p:cTn id="7" fill="hold">
                            <p:stCondLst>
                              <p:cond delay="38666"/>
                            </p:stCondLst>
                            <p:childTnLst>
                              <p:par>
                                <p:cTn id="8" presetID="1" presetClass="exit" presetSubtype="0" fill="hold" nodeType="afterEffect">
                                  <p:stCondLst>
                                    <p:cond delay="1280"/>
                                  </p:stCondLst>
                                  <p:childTnLst>
                                    <p:set>
                                      <p:cBhvr>
                                        <p:cTn id="9" dur="1" fill="hold">
                                          <p:stCondLst>
                                            <p:cond delay="0"/>
                                          </p:stCondLst>
                                        </p:cTn>
                                        <p:tgtEl>
                                          <p:spTgt spid="5"/>
                                        </p:tgtEl>
                                        <p:attrNameLst>
                                          <p:attrName>style.visibility</p:attrName>
                                        </p:attrNameLst>
                                      </p:cBhvr>
                                      <p:to>
                                        <p:strVal val="hidden"/>
                                      </p:to>
                                    </p:set>
                                    <p:cmd type="call" cmd="stop">
                                      <p:cBhvr>
                                        <p:cTn id="10" dur="1">
                                          <p:stCondLst>
                                            <p:cond delay="0"/>
                                          </p:stCondLst>
                                        </p:cTn>
                                        <p:tgtEl>
                                          <p:spTgt spid="5"/>
                                        </p:tgtEl>
                                      </p:cBhvr>
                                    </p:cmd>
                                  </p:childTnLst>
                                </p:cTn>
                              </p:par>
                            </p:childTnLst>
                          </p:cTn>
                        </p:par>
                        <p:par>
                          <p:cTn id="11" fill="hold">
                            <p:stCondLst>
                              <p:cond delay="39946"/>
                            </p:stCondLst>
                            <p:childTnLst>
                              <p:par>
                                <p:cTn id="12" presetID="1" presetClass="mediacall" presetSubtype="0" fill="hold" nodeType="afterEffect">
                                  <p:stCondLst>
                                    <p:cond delay="0"/>
                                  </p:stCondLst>
                                  <p:childTnLst>
                                    <p:cmd type="call" cmd="playFrom(0.0)">
                                      <p:cBhvr>
                                        <p:cTn id="13" dur="70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showWhenStopped="0">
                <p:cTn id="14" fill="hold" display="0">
                  <p:stCondLst>
                    <p:cond delay="indefinite"/>
                  </p:stCondLst>
                </p:cTn>
                <p:tgtEl>
                  <p:spTgt spid="5"/>
                </p:tgtEl>
              </p:cMediaNode>
            </p:video>
            <p:video>
              <p:cMediaNode vol="80000" mute="1">
                <p:cTn id="15" repeatCount="indefinite"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b="1" dirty="0"/>
              <a:t>Ombudsman’s review role under the OIA</a:t>
            </a:r>
          </a:p>
        </p:txBody>
      </p:sp>
      <p:sp>
        <p:nvSpPr>
          <p:cNvPr id="3" name="Text Placeholder 2"/>
          <p:cNvSpPr>
            <a:spLocks noGrp="1"/>
          </p:cNvSpPr>
          <p:nvPr>
            <p:ph type="body" sz="quarter" idx="10"/>
          </p:nvPr>
        </p:nvSpPr>
        <p:spPr>
          <a:xfrm>
            <a:off x="1054250" y="1676400"/>
            <a:ext cx="10112998" cy="4114800"/>
          </a:xfrm>
        </p:spPr>
        <p:txBody>
          <a:bodyPr/>
          <a:lstStyle/>
          <a:p>
            <a:pPr marL="355600" marR="0" lvl="0" indent="-355600" algn="l" defTabSz="457200" rtl="0" eaLnBrk="1" fontAlgn="auto" latinLnBrk="0" hangingPunct="1">
              <a:lnSpc>
                <a:spcPct val="100000"/>
              </a:lnSpc>
              <a:spcBef>
                <a:spcPts val="600"/>
              </a:spcBef>
              <a:buClrTx/>
              <a:buSzTx/>
              <a:buFontTx/>
              <a:buNone/>
              <a:tabLst/>
              <a:defRPr/>
            </a:pPr>
            <a:r>
              <a:rPr lang="en-NZ" kern="1200" dirty="0">
                <a:solidFill>
                  <a:srgbClr val="000000"/>
                </a:solidFill>
                <a:latin typeface="+mn-lt"/>
              </a:rPr>
              <a:t>The OIA grants the Ombudsmen authority to investigate:</a:t>
            </a:r>
          </a:p>
          <a:p>
            <a:pPr marL="457200" marR="0" lvl="0" indent="-457200" algn="l" defTabSz="457200" rtl="0" eaLnBrk="1" fontAlgn="auto" latinLnBrk="0" hangingPunct="1">
              <a:lnSpc>
                <a:spcPct val="100000"/>
              </a:lnSpc>
              <a:spcBef>
                <a:spcPts val="600"/>
              </a:spcBef>
              <a:buClr>
                <a:srgbClr val="00B050"/>
              </a:buClr>
              <a:buSzTx/>
              <a:buFont typeface="Arial" panose="020B0604020202020204" pitchFamily="34" charset="0"/>
              <a:buChar char="•"/>
              <a:tabLst/>
              <a:defRPr/>
            </a:pPr>
            <a:r>
              <a:rPr lang="en-NZ" b="1" dirty="0">
                <a:solidFill>
                  <a:prstClr val="black"/>
                </a:solidFill>
                <a:latin typeface="+mn-lt"/>
              </a:rPr>
              <a:t>refusals</a:t>
            </a:r>
            <a:r>
              <a:rPr lang="en-NZ" dirty="0">
                <a:solidFill>
                  <a:prstClr val="black"/>
                </a:solidFill>
                <a:latin typeface="+mn-lt"/>
              </a:rPr>
              <a:t> of requests</a:t>
            </a:r>
          </a:p>
          <a:p>
            <a:pPr marL="457200" marR="0" lvl="0" indent="-457200" algn="l" defTabSz="457200" rtl="0" eaLnBrk="1" fontAlgn="auto" latinLnBrk="0" hangingPunct="1">
              <a:lnSpc>
                <a:spcPct val="100000"/>
              </a:lnSpc>
              <a:spcBef>
                <a:spcPts val="600"/>
              </a:spcBef>
              <a:buClr>
                <a:srgbClr val="00B050"/>
              </a:buClr>
              <a:buSzTx/>
              <a:buFont typeface="Arial" panose="020B0604020202020204" pitchFamily="34" charset="0"/>
              <a:buChar char="•"/>
              <a:tabLst/>
              <a:defRPr/>
            </a:pPr>
            <a:r>
              <a:rPr lang="en-NZ" b="1" dirty="0">
                <a:solidFill>
                  <a:prstClr val="black"/>
                </a:solidFill>
                <a:latin typeface="+mn-lt"/>
              </a:rPr>
              <a:t>delays</a:t>
            </a:r>
            <a:r>
              <a:rPr lang="en-NZ" dirty="0">
                <a:solidFill>
                  <a:prstClr val="black"/>
                </a:solidFill>
                <a:latin typeface="+mn-lt"/>
              </a:rPr>
              <a:t> (which are deemed to be refusals) </a:t>
            </a:r>
          </a:p>
          <a:p>
            <a:pPr marL="457200" marR="0" lvl="0" indent="-457200" algn="l" defTabSz="457200" rtl="0" eaLnBrk="1" fontAlgn="auto" latinLnBrk="0" hangingPunct="1">
              <a:lnSpc>
                <a:spcPct val="100000"/>
              </a:lnSpc>
              <a:spcBef>
                <a:spcPts val="600"/>
              </a:spcBef>
              <a:buClr>
                <a:srgbClr val="00B050"/>
              </a:buClr>
              <a:buSzTx/>
              <a:buFont typeface="Arial" panose="020B0604020202020204" pitchFamily="34" charset="0"/>
              <a:buChar char="•"/>
              <a:tabLst/>
              <a:defRPr/>
            </a:pPr>
            <a:r>
              <a:rPr lang="en-NZ" b="1" dirty="0">
                <a:solidFill>
                  <a:prstClr val="black"/>
                </a:solidFill>
                <a:latin typeface="+mn-lt"/>
              </a:rPr>
              <a:t>extensions</a:t>
            </a:r>
            <a:r>
              <a:rPr lang="en-NZ" dirty="0">
                <a:solidFill>
                  <a:prstClr val="black"/>
                </a:solidFill>
                <a:latin typeface="+mn-lt"/>
              </a:rPr>
              <a:t>  </a:t>
            </a:r>
          </a:p>
          <a:p>
            <a:pPr marL="457200" marR="0" lvl="0" indent="-457200" algn="l" defTabSz="457200" rtl="0" eaLnBrk="1" fontAlgn="auto" latinLnBrk="0" hangingPunct="1">
              <a:lnSpc>
                <a:spcPct val="100000"/>
              </a:lnSpc>
              <a:spcBef>
                <a:spcPts val="600"/>
              </a:spcBef>
              <a:buClr>
                <a:srgbClr val="00B050"/>
              </a:buClr>
              <a:buSzTx/>
              <a:buFont typeface="Arial" panose="020B0604020202020204" pitchFamily="34" charset="0"/>
              <a:buChar char="•"/>
              <a:tabLst/>
              <a:defRPr/>
            </a:pPr>
            <a:r>
              <a:rPr lang="en-NZ" b="1" dirty="0">
                <a:solidFill>
                  <a:prstClr val="black"/>
                </a:solidFill>
                <a:latin typeface="+mn-lt"/>
              </a:rPr>
              <a:t>charges</a:t>
            </a:r>
            <a:r>
              <a:rPr lang="en-NZ" dirty="0">
                <a:solidFill>
                  <a:prstClr val="black"/>
                </a:solidFill>
                <a:latin typeface="+mn-lt"/>
              </a:rPr>
              <a:t> for supply</a:t>
            </a:r>
          </a:p>
          <a:p>
            <a:pPr marL="457200" marR="0" lvl="0" indent="-457200" algn="l" defTabSz="457200" rtl="0" eaLnBrk="1" fontAlgn="auto" latinLnBrk="0" hangingPunct="1">
              <a:lnSpc>
                <a:spcPct val="100000"/>
              </a:lnSpc>
              <a:spcBef>
                <a:spcPts val="600"/>
              </a:spcBef>
              <a:buClr>
                <a:srgbClr val="00B050"/>
              </a:buClr>
              <a:buSzTx/>
              <a:buFont typeface="Arial" panose="020B0604020202020204" pitchFamily="34" charset="0"/>
              <a:buChar char="•"/>
              <a:tabLst/>
              <a:defRPr/>
            </a:pPr>
            <a:r>
              <a:rPr lang="en-NZ" b="1" dirty="0">
                <a:solidFill>
                  <a:prstClr val="black"/>
                </a:solidFill>
                <a:latin typeface="+mn-lt"/>
              </a:rPr>
              <a:t>manner of release</a:t>
            </a:r>
            <a:r>
              <a:rPr lang="en-NZ" dirty="0">
                <a:solidFill>
                  <a:prstClr val="black"/>
                </a:solidFill>
                <a:latin typeface="+mn-lt"/>
              </a:rPr>
              <a:t>; and </a:t>
            </a:r>
          </a:p>
          <a:p>
            <a:pPr marL="457200" marR="0" lvl="0" indent="-457200" algn="l" defTabSz="457200" rtl="0" eaLnBrk="1" fontAlgn="auto" latinLnBrk="0" hangingPunct="1">
              <a:lnSpc>
                <a:spcPct val="100000"/>
              </a:lnSpc>
              <a:spcBef>
                <a:spcPts val="600"/>
              </a:spcBef>
              <a:buClr>
                <a:srgbClr val="00B050"/>
              </a:buClr>
              <a:buSzTx/>
              <a:buFont typeface="Arial" panose="020B0604020202020204" pitchFamily="34" charset="0"/>
              <a:buChar char="•"/>
              <a:tabLst/>
              <a:defRPr/>
            </a:pPr>
            <a:r>
              <a:rPr lang="en-NZ" b="1" dirty="0">
                <a:solidFill>
                  <a:prstClr val="black"/>
                </a:solidFill>
                <a:latin typeface="+mn-lt"/>
              </a:rPr>
              <a:t>conditions</a:t>
            </a:r>
            <a:r>
              <a:rPr lang="en-NZ" dirty="0">
                <a:solidFill>
                  <a:prstClr val="black"/>
                </a:solidFill>
                <a:latin typeface="+mn-lt"/>
              </a:rPr>
              <a:t> on use, communication, publication of information</a:t>
            </a:r>
          </a:p>
          <a:p>
            <a:pPr lvl="0" algn="l" defTabSz="457200" rtl="0">
              <a:spcBef>
                <a:spcPts val="600"/>
              </a:spcBef>
              <a:defRPr/>
            </a:pPr>
            <a:r>
              <a:rPr lang="en-NZ" kern="1200" dirty="0">
                <a:solidFill>
                  <a:srgbClr val="000000"/>
                </a:solidFill>
                <a:latin typeface="+mn-lt"/>
              </a:rPr>
              <a:t>Other procedural issues may be looked at under the OA (</a:t>
            </a:r>
            <a:r>
              <a:rPr lang="en-NZ" b="1" kern="1200" dirty="0">
                <a:solidFill>
                  <a:srgbClr val="000000"/>
                </a:solidFill>
                <a:latin typeface="+mn-lt"/>
              </a:rPr>
              <a:t>transfers</a:t>
            </a:r>
            <a:r>
              <a:rPr lang="en-NZ" kern="1200" dirty="0">
                <a:solidFill>
                  <a:srgbClr val="000000"/>
                </a:solidFill>
                <a:latin typeface="+mn-lt"/>
              </a:rPr>
              <a: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9625" y="2249161"/>
            <a:ext cx="3901871" cy="2517457"/>
          </a:xfrm>
          <a:prstGeom prst="rect">
            <a:avLst/>
          </a:prstGeom>
        </p:spPr>
      </p:pic>
    </p:spTree>
    <p:extLst>
      <p:ext uri="{BB962C8B-B14F-4D97-AF65-F5344CB8AC3E}">
        <p14:creationId xmlns:p14="http://schemas.microsoft.com/office/powerpoint/2010/main" val="2409843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a:t>Ombudsman approach to OIA complaints</a:t>
            </a:r>
          </a:p>
        </p:txBody>
      </p:sp>
      <p:sp>
        <p:nvSpPr>
          <p:cNvPr id="4" name="Text Placeholder 3"/>
          <p:cNvSpPr>
            <a:spLocks noGrp="1"/>
          </p:cNvSpPr>
          <p:nvPr>
            <p:ph type="body" sz="quarter" idx="10"/>
          </p:nvPr>
        </p:nvSpPr>
        <p:spPr>
          <a:xfrm>
            <a:off x="1032734" y="1676400"/>
            <a:ext cx="10101431" cy="4114800"/>
          </a:xfrm>
        </p:spPr>
        <p:txBody>
          <a:bodyPr/>
          <a:lstStyle/>
          <a:p>
            <a:pPr marL="457200" indent="-457200">
              <a:buClr>
                <a:srgbClr val="00B050"/>
              </a:buClr>
              <a:buFont typeface="Arial" panose="020B0604020202020204" pitchFamily="34" charset="0"/>
              <a:buChar char="•"/>
            </a:pPr>
            <a:r>
              <a:rPr lang="en-NZ" dirty="0">
                <a:solidFill>
                  <a:prstClr val="black"/>
                </a:solidFill>
                <a:latin typeface="+mn-lt"/>
              </a:rPr>
              <a:t>Ombudsman provides independent investigation and review</a:t>
            </a:r>
          </a:p>
          <a:p>
            <a:pPr marL="457200" indent="-457200">
              <a:buClr>
                <a:srgbClr val="00B050"/>
              </a:buClr>
              <a:buFont typeface="Arial" panose="020B0604020202020204" pitchFamily="34" charset="0"/>
              <a:buChar char="•"/>
            </a:pPr>
            <a:r>
              <a:rPr lang="en-NZ" dirty="0">
                <a:solidFill>
                  <a:prstClr val="black"/>
                </a:solidFill>
                <a:latin typeface="+mn-lt"/>
              </a:rPr>
              <a:t>Look at the agencies decisions on request and its handling</a:t>
            </a:r>
          </a:p>
          <a:p>
            <a:pPr marL="457200" indent="-457200">
              <a:buClr>
                <a:srgbClr val="00B050"/>
              </a:buClr>
              <a:buFont typeface="Arial" panose="020B0604020202020204" pitchFamily="34" charset="0"/>
              <a:buChar char="•"/>
            </a:pPr>
            <a:r>
              <a:rPr lang="en-NZ" dirty="0">
                <a:solidFill>
                  <a:prstClr val="black"/>
                </a:solidFill>
                <a:latin typeface="+mn-lt"/>
              </a:rPr>
              <a:t>Take an early resolution approach where possible – may ask an agency to reconsider its approach</a:t>
            </a:r>
          </a:p>
          <a:p>
            <a:pPr marL="457200" indent="-457200">
              <a:buClr>
                <a:srgbClr val="00B050"/>
              </a:buClr>
              <a:buFont typeface="Arial" panose="020B0604020202020204" pitchFamily="34" charset="0"/>
              <a:buChar char="•"/>
            </a:pPr>
            <a:r>
              <a:rPr lang="en-NZ" dirty="0">
                <a:solidFill>
                  <a:prstClr val="black"/>
                </a:solidFill>
                <a:latin typeface="+mn-lt"/>
              </a:rPr>
              <a:t>Investigation not “adversarial’ process </a:t>
            </a:r>
            <a:r>
              <a:rPr lang="en-NZ" dirty="0">
                <a:solidFill>
                  <a:prstClr val="black"/>
                </a:solidFill>
              </a:rPr>
              <a:t>– </a:t>
            </a:r>
            <a:r>
              <a:rPr lang="en-NZ" dirty="0">
                <a:solidFill>
                  <a:prstClr val="black"/>
                </a:solidFill>
                <a:latin typeface="+mn-lt"/>
              </a:rPr>
              <a:t>opportunity to improve practices and processes. </a:t>
            </a:r>
          </a:p>
          <a:p>
            <a:pPr marL="457200" indent="-457200">
              <a:buClr>
                <a:srgbClr val="00B050"/>
              </a:buClr>
              <a:buFont typeface="Arial" panose="020B0604020202020204" pitchFamily="34" charset="0"/>
              <a:buChar char="•"/>
            </a:pPr>
            <a:r>
              <a:rPr lang="en-NZ" dirty="0">
                <a:solidFill>
                  <a:prstClr val="black"/>
                </a:solidFill>
                <a:latin typeface="+mn-lt"/>
              </a:rPr>
              <a:t>Final opinion and recommendation/s</a:t>
            </a:r>
          </a:p>
        </p:txBody>
      </p:sp>
      <p:sp>
        <p:nvSpPr>
          <p:cNvPr id="5" name="Title 1"/>
          <p:cNvSpPr>
            <a:spLocks noGrp="1"/>
          </p:cNvSpPr>
          <p:nvPr/>
        </p:nvSpPr>
        <p:spPr>
          <a:xfrm>
            <a:off x="947738" y="628167"/>
            <a:ext cx="8064000" cy="702000"/>
          </a:xfrm>
          <a:prstGeom prst="rect">
            <a:avLst/>
          </a:prstGeom>
        </p:spPr>
        <p:txBody>
          <a:bodyPr vert="horz" wrap="none" lIns="0" tIns="0" rIns="0" bIns="0" rtlCol="0" anchor="t">
            <a:noAutofit/>
          </a:bodyPr>
          <a:lstStyle>
            <a:lvl1pPr algn="l" defTabSz="457200" rtl="0" eaLnBrk="1" latinLnBrk="0" hangingPunct="1">
              <a:spcBef>
                <a:spcPct val="0"/>
              </a:spcBef>
              <a:buNone/>
              <a:defRPr sz="3200" kern="1200">
                <a:solidFill>
                  <a:srgbClr val="2BB673"/>
                </a:solidFill>
                <a:latin typeface="+mj-lt"/>
                <a:ea typeface="+mj-ea"/>
                <a:cs typeface="+mj-cs"/>
              </a:defRPr>
            </a:lvl1pPr>
          </a:lstStyle>
          <a:p>
            <a:endParaRPr lang="en-NZ" b="1" dirty="0">
              <a:solidFill>
                <a:schemeClr val="bg1"/>
              </a:solidFill>
              <a:latin typeface="+mn-lt"/>
              <a:ea typeface="+mn-ea"/>
              <a:cs typeface="+mn-cs"/>
            </a:endParaRPr>
          </a:p>
        </p:txBody>
      </p:sp>
    </p:spTree>
    <p:extLst>
      <p:ext uri="{BB962C8B-B14F-4D97-AF65-F5344CB8AC3E}">
        <p14:creationId xmlns:p14="http://schemas.microsoft.com/office/powerpoint/2010/main" val="790373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a:t>OIA and M</a:t>
            </a:r>
            <a:r>
              <a:rPr lang="en-NZ" b="1" dirty="0"/>
              <a:t>edia requests </a:t>
            </a:r>
          </a:p>
        </p:txBody>
      </p:sp>
      <p:sp>
        <p:nvSpPr>
          <p:cNvPr id="5" name="Text Placeholder 4"/>
          <p:cNvSpPr>
            <a:spLocks noGrp="1"/>
          </p:cNvSpPr>
          <p:nvPr>
            <p:ph type="body" sz="quarter" idx="10"/>
          </p:nvPr>
        </p:nvSpPr>
        <p:spPr/>
        <p:txBody>
          <a:bodyPr/>
          <a:lstStyle/>
          <a:p>
            <a:pPr marL="457200" indent="-457200">
              <a:spcBef>
                <a:spcPct val="20000"/>
              </a:spcBef>
              <a:buClr>
                <a:srgbClr val="2BB673"/>
              </a:buClr>
              <a:buFont typeface="Arial" panose="020B0604020202020204" pitchFamily="34" charset="0"/>
              <a:buChar char="•"/>
            </a:pPr>
            <a:r>
              <a:rPr lang="en-NZ" dirty="0">
                <a:solidFill>
                  <a:prstClr val="black"/>
                </a:solidFill>
                <a:latin typeface="+mn-lt"/>
              </a:rPr>
              <a:t>The OIA covers all OI requests to Agencies – including media requests </a:t>
            </a:r>
          </a:p>
          <a:p>
            <a:pPr marL="457200" indent="-457200">
              <a:spcBef>
                <a:spcPct val="20000"/>
              </a:spcBef>
              <a:buClr>
                <a:srgbClr val="2BB673"/>
              </a:buClr>
              <a:buFont typeface="Arial" panose="020B0604020202020204" pitchFamily="34" charset="0"/>
              <a:buChar char="•"/>
            </a:pPr>
            <a:r>
              <a:rPr lang="en-NZ" dirty="0">
                <a:solidFill>
                  <a:prstClr val="black"/>
                </a:solidFill>
                <a:latin typeface="+mn-lt"/>
              </a:rPr>
              <a:t>Be mindful of responding too quickly – ensure you have allowed time to collate and to review the information before making a decision, but there is no reason to delay in responding to a straightforward request </a:t>
            </a:r>
          </a:p>
          <a:p>
            <a:pPr marL="457200" indent="-457200">
              <a:spcBef>
                <a:spcPct val="20000"/>
              </a:spcBef>
              <a:buClr>
                <a:srgbClr val="2BB673"/>
              </a:buClr>
              <a:buFont typeface="Arial" panose="020B0604020202020204" pitchFamily="34" charset="0"/>
              <a:buChar char="•"/>
            </a:pPr>
            <a:r>
              <a:rPr lang="en-NZ" dirty="0">
                <a:solidFill>
                  <a:prstClr val="black"/>
                </a:solidFill>
                <a:latin typeface="+mn-lt"/>
              </a:rPr>
              <a:t>Media and OIA processes need to be aligned </a:t>
            </a:r>
          </a:p>
          <a:p>
            <a:pPr marL="457200" indent="-457200">
              <a:spcBef>
                <a:spcPct val="20000"/>
              </a:spcBef>
              <a:buClr>
                <a:srgbClr val="2BB673"/>
              </a:buClr>
              <a:buFont typeface="Arial" panose="020B0604020202020204" pitchFamily="34" charset="0"/>
              <a:buChar char="•"/>
            </a:pPr>
            <a:r>
              <a:rPr lang="en-NZ" dirty="0">
                <a:solidFill>
                  <a:prstClr val="black"/>
                </a:solidFill>
                <a:latin typeface="+mn-lt"/>
              </a:rPr>
              <a:t>Ombudsman encourages agencies to log/report quick-fire requests – and will improve timeliness figures </a:t>
            </a:r>
          </a:p>
        </p:txBody>
      </p:sp>
    </p:spTree>
    <p:extLst>
      <p:ext uri="{BB962C8B-B14F-4D97-AF65-F5344CB8AC3E}">
        <p14:creationId xmlns:p14="http://schemas.microsoft.com/office/powerpoint/2010/main" val="1558649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a:t>Maximum time limits </a:t>
            </a:r>
          </a:p>
        </p:txBody>
      </p:sp>
      <p:sp>
        <p:nvSpPr>
          <p:cNvPr id="3" name="Text Placeholder 2"/>
          <p:cNvSpPr>
            <a:spLocks noGrp="1"/>
          </p:cNvSpPr>
          <p:nvPr>
            <p:ph type="body" sz="quarter" idx="10"/>
          </p:nvPr>
        </p:nvSpPr>
        <p:spPr>
          <a:xfrm>
            <a:off x="1055689" y="1647497"/>
            <a:ext cx="8492352" cy="847210"/>
          </a:xfrm>
          <a:ln w="19050">
            <a:noFill/>
          </a:ln>
        </p:spPr>
        <p:txBody>
          <a:bodyPr/>
          <a:lstStyle/>
          <a:p>
            <a:r>
              <a:rPr lang="en-NZ" sz="1800" b="1" dirty="0">
                <a:latin typeface="+mj-lt"/>
              </a:rPr>
              <a:t>Section 15 of the OIA </a:t>
            </a:r>
            <a:r>
              <a:rPr lang="en-NZ" sz="1800" dirty="0">
                <a:latin typeface="+mj-lt"/>
              </a:rPr>
              <a:t>indicates that a request should be answered - </a:t>
            </a:r>
          </a:p>
          <a:p>
            <a:r>
              <a:rPr lang="en-NZ" sz="1800" i="1" dirty="0">
                <a:solidFill>
                  <a:srgbClr val="00B089"/>
                </a:solidFill>
                <a:latin typeface="+mj-lt"/>
              </a:rPr>
              <a:t>‘</a:t>
            </a:r>
            <a:r>
              <a:rPr lang="en-NZ" sz="1800" i="1" u="sng" dirty="0">
                <a:solidFill>
                  <a:srgbClr val="00B089"/>
                </a:solidFill>
                <a:latin typeface="+mj-lt"/>
              </a:rPr>
              <a:t>As soon as reasonably practicable</a:t>
            </a:r>
            <a:r>
              <a:rPr lang="en-NZ" sz="1800" i="1" dirty="0">
                <a:solidFill>
                  <a:srgbClr val="00B089"/>
                </a:solidFill>
                <a:latin typeface="+mj-lt"/>
              </a:rPr>
              <a:t>, </a:t>
            </a:r>
            <a:r>
              <a:rPr lang="en-NZ" sz="1800" i="1" dirty="0">
                <a:latin typeface="+mj-lt"/>
              </a:rPr>
              <a:t>or at the latest within 20 working days, after receiving the request’.</a:t>
            </a:r>
          </a:p>
        </p:txBody>
      </p:sp>
      <p:sp>
        <p:nvSpPr>
          <p:cNvPr id="5" name="TextBox 4"/>
          <p:cNvSpPr txBox="1"/>
          <p:nvPr/>
        </p:nvSpPr>
        <p:spPr>
          <a:xfrm>
            <a:off x="1055688" y="4724400"/>
            <a:ext cx="8492351" cy="1077218"/>
          </a:xfrm>
          <a:prstGeom prst="rect">
            <a:avLst/>
          </a:prstGeom>
          <a:noFill/>
          <a:ln w="19050">
            <a:noFill/>
          </a:ln>
        </p:spPr>
        <p:txBody>
          <a:bodyPr wrap="square" rtlCol="0">
            <a:spAutoFit/>
          </a:bodyPr>
          <a:lstStyle/>
          <a:p>
            <a:r>
              <a:rPr lang="en-NZ" sz="1600" b="1" dirty="0">
                <a:latin typeface="+mj-lt"/>
                <a:cs typeface="Segoe UI" panose="020B0502040204020203" pitchFamily="34" charset="0"/>
              </a:rPr>
              <a:t>Time limits start </a:t>
            </a:r>
            <a:r>
              <a:rPr lang="en-NZ" sz="1600" dirty="0">
                <a:latin typeface="+mj-lt"/>
                <a:cs typeface="Segoe UI" panose="020B0502040204020203" pitchFamily="34" charset="0"/>
              </a:rPr>
              <a:t>the day after the request is received.</a:t>
            </a:r>
          </a:p>
          <a:p>
            <a:r>
              <a:rPr lang="en-NZ" sz="1600" dirty="0">
                <a:latin typeface="+mj-lt"/>
                <a:cs typeface="Segoe UI" panose="020B0502040204020203" pitchFamily="34" charset="0"/>
              </a:rPr>
              <a:t>In the OIA a </a:t>
            </a:r>
            <a:r>
              <a:rPr lang="en-NZ" sz="1600" b="1" dirty="0">
                <a:latin typeface="+mj-lt"/>
                <a:cs typeface="Segoe UI" panose="020B0502040204020203" pitchFamily="34" charset="0"/>
              </a:rPr>
              <a:t>working day</a:t>
            </a:r>
            <a:r>
              <a:rPr lang="en-NZ" sz="1600" dirty="0">
                <a:latin typeface="+mj-lt"/>
                <a:cs typeface="Segoe UI" panose="020B0502040204020203" pitchFamily="34" charset="0"/>
              </a:rPr>
              <a:t> does not include weekends/public holidays or any days between 20 December to 10 January.</a:t>
            </a:r>
          </a:p>
          <a:p>
            <a:r>
              <a:rPr lang="en-NZ" sz="1600" dirty="0">
                <a:latin typeface="+mj-lt"/>
                <a:cs typeface="Segoe UI" panose="020B0502040204020203" pitchFamily="34" charset="0"/>
              </a:rPr>
              <a:t>Note: a requester can ask for the request to be treated urgently, if they give reason for this.</a:t>
            </a:r>
          </a:p>
        </p:txBody>
      </p:sp>
      <p:pic>
        <p:nvPicPr>
          <p:cNvPr id="6" name="Picture 2"/>
          <p:cNvPicPr>
            <a:picLocks noChangeAspect="1" noChangeArrowheads="1"/>
          </p:cNvPicPr>
          <p:nvPr/>
        </p:nvPicPr>
        <p:blipFill>
          <a:blip r:embed="rId3"/>
          <a:srcRect l="5364" r="5747"/>
          <a:stretch>
            <a:fillRect/>
          </a:stretch>
        </p:blipFill>
        <p:spPr bwMode="auto">
          <a:xfrm>
            <a:off x="1055689" y="2613087"/>
            <a:ext cx="8351267" cy="1992933"/>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9548040" y="1647497"/>
            <a:ext cx="2261887" cy="4159276"/>
          </a:xfrm>
          <a:prstGeom prst="rect">
            <a:avLst/>
          </a:prstGeom>
          <a:effectLst/>
        </p:spPr>
      </p:pic>
    </p:spTree>
    <p:extLst>
      <p:ext uri="{BB962C8B-B14F-4D97-AF65-F5344CB8AC3E}">
        <p14:creationId xmlns:p14="http://schemas.microsoft.com/office/powerpoint/2010/main" val="4122492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a:t>Ombudsman approach to Delay Deemed Refusals </a:t>
            </a:r>
          </a:p>
        </p:txBody>
      </p:sp>
      <p:sp>
        <p:nvSpPr>
          <p:cNvPr id="4" name="Text Placeholder 3"/>
          <p:cNvSpPr>
            <a:spLocks noGrp="1"/>
          </p:cNvSpPr>
          <p:nvPr>
            <p:ph type="body" sz="quarter" idx="10"/>
          </p:nvPr>
        </p:nvSpPr>
        <p:spPr/>
        <p:txBody>
          <a:bodyPr/>
          <a:lstStyle/>
          <a:p>
            <a:r>
              <a:rPr lang="en-NZ" dirty="0">
                <a:latin typeface="+mj-lt"/>
              </a:rPr>
              <a:t>The approach to Delay Deemed Refusals (DDRs) focuses on legal obligations in terms of statutory timeframes – encourage better agency performance:</a:t>
            </a:r>
          </a:p>
          <a:p>
            <a:pPr marL="720725" indent="-452438">
              <a:spcBef>
                <a:spcPct val="20000"/>
              </a:spcBef>
              <a:buClr>
                <a:srgbClr val="2BB673"/>
              </a:buClr>
              <a:buFont typeface="Arial" panose="020B0604020202020204" pitchFamily="34" charset="0"/>
              <a:buChar char="•"/>
            </a:pPr>
            <a:r>
              <a:rPr lang="en-NZ" dirty="0">
                <a:solidFill>
                  <a:prstClr val="black"/>
                </a:solidFill>
                <a:latin typeface="+mj-lt"/>
              </a:rPr>
              <a:t>Ombudsman more inclined to investigate and form final opinions in this particular area. </a:t>
            </a:r>
          </a:p>
          <a:p>
            <a:pPr marL="720725" indent="-452438">
              <a:spcBef>
                <a:spcPct val="20000"/>
              </a:spcBef>
              <a:buClr>
                <a:srgbClr val="2BB673"/>
              </a:buClr>
              <a:buFont typeface="Arial" panose="020B0604020202020204" pitchFamily="34" charset="0"/>
              <a:buChar char="•"/>
            </a:pPr>
            <a:r>
              <a:rPr lang="en-NZ" dirty="0">
                <a:solidFill>
                  <a:prstClr val="black"/>
                </a:solidFill>
                <a:latin typeface="+mj-lt"/>
              </a:rPr>
              <a:t>Lack of resources is not an excuse for non-compliance with statutory timeframes – need for contingency planning</a:t>
            </a:r>
          </a:p>
          <a:p>
            <a:pPr marL="720725" indent="-452438">
              <a:spcBef>
                <a:spcPct val="20000"/>
              </a:spcBef>
              <a:buClr>
                <a:srgbClr val="2BB673"/>
              </a:buClr>
              <a:buFont typeface="Arial" panose="020B0604020202020204" pitchFamily="34" charset="0"/>
              <a:buChar char="•"/>
            </a:pPr>
            <a:r>
              <a:rPr lang="en-NZ" dirty="0">
                <a:solidFill>
                  <a:prstClr val="black"/>
                </a:solidFill>
                <a:latin typeface="+mj-lt"/>
              </a:rPr>
              <a:t>Also utilise the mechanism in the OIA (extensions)</a:t>
            </a:r>
          </a:p>
          <a:p>
            <a:pPr marL="720725" indent="-452438">
              <a:spcBef>
                <a:spcPct val="20000"/>
              </a:spcBef>
              <a:buClr>
                <a:srgbClr val="2BB673"/>
              </a:buClr>
              <a:buFont typeface="Arial" panose="020B0604020202020204" pitchFamily="34" charset="0"/>
              <a:buChar char="•"/>
            </a:pPr>
            <a:r>
              <a:rPr lang="en-NZ" dirty="0">
                <a:solidFill>
                  <a:prstClr val="black"/>
                </a:solidFill>
                <a:latin typeface="+mj-lt"/>
              </a:rPr>
              <a:t>Effective and </a:t>
            </a:r>
            <a:r>
              <a:rPr lang="en-NZ" dirty="0">
                <a:latin typeface="+mj-lt"/>
              </a:rPr>
              <a:t>adequately resourced OIA systems and processes. </a:t>
            </a:r>
          </a:p>
        </p:txBody>
      </p:sp>
      <p:sp>
        <p:nvSpPr>
          <p:cNvPr id="5" name="Title 1"/>
          <p:cNvSpPr>
            <a:spLocks noGrp="1"/>
          </p:cNvSpPr>
          <p:nvPr/>
        </p:nvSpPr>
        <p:spPr>
          <a:xfrm>
            <a:off x="947738" y="628167"/>
            <a:ext cx="8064000" cy="702000"/>
          </a:xfrm>
          <a:prstGeom prst="rect">
            <a:avLst/>
          </a:prstGeom>
        </p:spPr>
        <p:txBody>
          <a:bodyPr vert="horz" wrap="none" lIns="0" tIns="0" rIns="0" bIns="0" rtlCol="0" anchor="t">
            <a:noAutofit/>
          </a:bodyPr>
          <a:lstStyle>
            <a:lvl1pPr algn="l" defTabSz="457200" rtl="0" eaLnBrk="1" latinLnBrk="0" hangingPunct="1">
              <a:spcBef>
                <a:spcPct val="0"/>
              </a:spcBef>
              <a:buNone/>
              <a:defRPr sz="3200" kern="1200">
                <a:solidFill>
                  <a:srgbClr val="2BB673"/>
                </a:solidFill>
                <a:latin typeface="+mj-lt"/>
                <a:ea typeface="+mj-ea"/>
                <a:cs typeface="+mj-cs"/>
              </a:defRPr>
            </a:lvl1pPr>
          </a:lstStyle>
          <a:p>
            <a:endParaRPr lang="en-NZ" b="1" dirty="0">
              <a:solidFill>
                <a:schemeClr val="bg1"/>
              </a:solidFill>
              <a:latin typeface="+mn-lt"/>
              <a:ea typeface="+mn-ea"/>
              <a:cs typeface="+mn-cs"/>
            </a:endParaRPr>
          </a:p>
        </p:txBody>
      </p:sp>
    </p:spTree>
    <p:extLst>
      <p:ext uri="{BB962C8B-B14F-4D97-AF65-F5344CB8AC3E}">
        <p14:creationId xmlns:p14="http://schemas.microsoft.com/office/powerpoint/2010/main" val="3527868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NZ" dirty="0"/>
              <a:t>OIA ‘Own Motion’ Investigation</a:t>
            </a:r>
          </a:p>
        </p:txBody>
      </p:sp>
      <p:sp>
        <p:nvSpPr>
          <p:cNvPr id="2" name="Text Placeholder 1"/>
          <p:cNvSpPr>
            <a:spLocks noGrp="1"/>
          </p:cNvSpPr>
          <p:nvPr>
            <p:ph type="body" sz="quarter" idx="10"/>
          </p:nvPr>
        </p:nvSpPr>
        <p:spPr>
          <a:xfrm>
            <a:off x="1059256" y="3924886"/>
            <a:ext cx="10124560" cy="1866314"/>
          </a:xfrm>
        </p:spPr>
        <p:txBody>
          <a:bodyPr/>
          <a:lstStyle/>
          <a:p>
            <a:r>
              <a:rPr lang="en-NZ" sz="2000" dirty="0">
                <a:latin typeface="+mj-lt"/>
              </a:rPr>
              <a:t>“Ready or not” revisited the original 12 agencies from Not a Game of Hide and Seek</a:t>
            </a:r>
          </a:p>
          <a:p>
            <a:r>
              <a:rPr lang="en-NZ" sz="2000" dirty="0">
                <a:latin typeface="+mj-lt"/>
              </a:rPr>
              <a:t>Overall, core public service is increasingly transparent and open -proactive release BAU</a:t>
            </a:r>
          </a:p>
          <a:p>
            <a:r>
              <a:rPr lang="en-NZ" sz="2000" dirty="0">
                <a:latin typeface="+mj-lt"/>
              </a:rPr>
              <a:t>Improvement areas (resourcing, media requests, training, ministerial notifications and “reasonably practical”, record-keeping in general). </a:t>
            </a:r>
          </a:p>
        </p:txBody>
      </p:sp>
      <p:sp>
        <p:nvSpPr>
          <p:cNvPr id="7" name="Title 1"/>
          <p:cNvSpPr>
            <a:spLocks noGrp="1"/>
          </p:cNvSpPr>
          <p:nvPr/>
        </p:nvSpPr>
        <p:spPr>
          <a:xfrm>
            <a:off x="839585" y="603097"/>
            <a:ext cx="8064000" cy="702000"/>
          </a:xfrm>
          <a:prstGeom prst="rect">
            <a:avLst/>
          </a:prstGeom>
        </p:spPr>
        <p:txBody>
          <a:bodyPr vert="horz" wrap="none" lIns="0" tIns="0" rIns="0" bIns="0" rtlCol="0" anchor="t">
            <a:noAutofit/>
          </a:bodyPr>
          <a:lstStyle>
            <a:lvl1pPr algn="l" defTabSz="457200" rtl="0" eaLnBrk="1" latinLnBrk="0" hangingPunct="1">
              <a:spcBef>
                <a:spcPct val="0"/>
              </a:spcBef>
              <a:buNone/>
              <a:defRPr sz="3200" kern="1200">
                <a:solidFill>
                  <a:srgbClr val="2BB673"/>
                </a:solidFill>
                <a:latin typeface="+mj-lt"/>
                <a:ea typeface="+mj-ea"/>
                <a:cs typeface="+mj-cs"/>
              </a:defRPr>
            </a:lvl1pPr>
          </a:lstStyle>
          <a:p>
            <a:endParaRPr lang="en-NZ" b="1" dirty="0">
              <a:solidFill>
                <a:schemeClr val="bg1"/>
              </a:solidFill>
            </a:endParaRPr>
          </a:p>
        </p:txBody>
      </p:sp>
      <p:grpSp>
        <p:nvGrpSpPr>
          <p:cNvPr id="8" name="Group 7"/>
          <p:cNvGrpSpPr/>
          <p:nvPr/>
        </p:nvGrpSpPr>
        <p:grpSpPr>
          <a:xfrm>
            <a:off x="1190642" y="1776911"/>
            <a:ext cx="9079197" cy="2147975"/>
            <a:chOff x="1055688" y="1376363"/>
            <a:chExt cx="9079197" cy="2147975"/>
          </a:xfrm>
        </p:grpSpPr>
        <p:pic>
          <p:nvPicPr>
            <p:cNvPr id="5" name="Content Placeholder 4" descr="Review-of-OIA-practices.jpg"/>
            <p:cNvPicPr preferRelativeResize="0">
              <a:picLocks/>
            </p:cNvPicPr>
            <p:nvPr/>
          </p:nvPicPr>
          <p:blipFill>
            <a:blip r:embed="rId3" cstate="print"/>
            <a:stretch>
              <a:fillRect/>
            </a:stretch>
          </p:blipFill>
          <p:spPr>
            <a:xfrm>
              <a:off x="1055688" y="1376363"/>
              <a:ext cx="7560392" cy="2133024"/>
            </a:xfrm>
            <a:prstGeom prst="rect">
              <a:avLst/>
            </a:prstGeom>
            <a:noFill/>
            <a:ln>
              <a:noFill/>
            </a:ln>
            <a:effectLst>
              <a:outerShdw dist="22997" dir="5400000" algn="tl">
                <a:srgbClr val="000000">
                  <a:alpha val="35000"/>
                </a:srgbClr>
              </a:outerShdw>
            </a:effectLst>
          </p:spPr>
        </p:pic>
        <p:pic>
          <p:nvPicPr>
            <p:cNvPr id="6" name="Picture 5"/>
            <p:cNvPicPr>
              <a:picLocks noChangeAspect="1"/>
            </p:cNvPicPr>
            <p:nvPr/>
          </p:nvPicPr>
          <p:blipFill rotWithShape="1">
            <a:blip r:embed="rId4"/>
            <a:srcRect t="439" b="658"/>
            <a:stretch/>
          </p:blipFill>
          <p:spPr>
            <a:xfrm>
              <a:off x="8616080" y="1385621"/>
              <a:ext cx="1518805" cy="2138717"/>
            </a:xfrm>
            <a:prstGeom prst="rect">
              <a:avLst/>
            </a:prstGeom>
          </p:spPr>
        </p:pic>
      </p:grpSp>
    </p:spTree>
    <p:extLst>
      <p:ext uri="{BB962C8B-B14F-4D97-AF65-F5344CB8AC3E}">
        <p14:creationId xmlns:p14="http://schemas.microsoft.com/office/powerpoint/2010/main" val="1076501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NZ" dirty="0"/>
              <a:t>The Ombudsman and their role</a:t>
            </a:r>
            <a:br>
              <a:rPr lang="en-NZ" dirty="0"/>
            </a:br>
            <a:r>
              <a:rPr lang="en-NZ" sz="2400" i="1" dirty="0" err="1"/>
              <a:t>Ko</a:t>
            </a:r>
            <a:r>
              <a:rPr lang="en-NZ" sz="2400" i="1" dirty="0"/>
              <a:t> </a:t>
            </a:r>
            <a:r>
              <a:rPr lang="en-NZ" sz="2400" i="1" dirty="0" err="1"/>
              <a:t>Te</a:t>
            </a:r>
            <a:r>
              <a:rPr lang="en-NZ" sz="2400" i="1" dirty="0"/>
              <a:t> </a:t>
            </a:r>
            <a:r>
              <a:rPr lang="en-NZ" sz="2400" i="1" dirty="0" err="1"/>
              <a:t>Kaitiaki</a:t>
            </a:r>
            <a:r>
              <a:rPr lang="en-NZ" sz="2400" i="1" dirty="0"/>
              <a:t> Mana </a:t>
            </a:r>
            <a:r>
              <a:rPr lang="en-NZ" sz="2400" i="1" dirty="0" err="1"/>
              <a:t>Tangata</a:t>
            </a:r>
            <a:r>
              <a:rPr lang="en-NZ" sz="2400" i="1" dirty="0"/>
              <a:t> me </a:t>
            </a:r>
            <a:r>
              <a:rPr lang="en-NZ" sz="2400" i="1" dirty="0" err="1"/>
              <a:t>tāna</a:t>
            </a:r>
            <a:r>
              <a:rPr lang="en-NZ" sz="2400" i="1" dirty="0"/>
              <a:t> </a:t>
            </a:r>
            <a:r>
              <a:rPr lang="en-NZ" sz="2400" i="1" dirty="0" err="1"/>
              <a:t>mahi</a:t>
            </a:r>
            <a:endParaRPr lang="en-NZ" sz="2400" i="1" dirty="0"/>
          </a:p>
        </p:txBody>
      </p:sp>
      <p:sp>
        <p:nvSpPr>
          <p:cNvPr id="5" name="Content Placeholder 4"/>
          <p:cNvSpPr>
            <a:spLocks noGrp="1"/>
          </p:cNvSpPr>
          <p:nvPr>
            <p:ph sz="half" idx="4294967295"/>
          </p:nvPr>
        </p:nvSpPr>
        <p:spPr>
          <a:xfrm>
            <a:off x="1055440" y="1591488"/>
            <a:ext cx="10081120" cy="912319"/>
          </a:xfrm>
        </p:spPr>
        <p:txBody>
          <a:bodyPr anchor="ctr"/>
          <a:lstStyle/>
          <a:p>
            <a:r>
              <a:rPr lang="en-NZ" sz="2400" dirty="0">
                <a:latin typeface="Segoe UI" panose="020B0502040204020203" pitchFamily="34" charset="0"/>
                <a:cs typeface="Segoe UI" panose="020B0502040204020203" pitchFamily="34" charset="0"/>
              </a:rPr>
              <a:t>The Ombudsman’s compliance role – investigation and review</a:t>
            </a:r>
          </a:p>
          <a:p>
            <a:r>
              <a:rPr lang="en-NZ" sz="2400" dirty="0">
                <a:latin typeface="Segoe UI" panose="020B0502040204020203" pitchFamily="34" charset="0"/>
                <a:cs typeface="Segoe UI" panose="020B0502040204020203" pitchFamily="34" charset="0"/>
              </a:rPr>
              <a:t>Ombudsman’s training and guidance functions</a:t>
            </a:r>
          </a:p>
        </p:txBody>
      </p:sp>
      <p:grpSp>
        <p:nvGrpSpPr>
          <p:cNvPr id="3" name="Group 2"/>
          <p:cNvGrpSpPr/>
          <p:nvPr/>
        </p:nvGrpSpPr>
        <p:grpSpPr>
          <a:xfrm>
            <a:off x="1440113" y="2503806"/>
            <a:ext cx="9311775" cy="3285850"/>
            <a:chOff x="1221043" y="2503806"/>
            <a:chExt cx="9311775" cy="328585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1043" y="2503806"/>
              <a:ext cx="4646358" cy="3285849"/>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67401" y="2503807"/>
              <a:ext cx="4665417" cy="3285849"/>
            </a:xfrm>
            <a:prstGeom prst="rect">
              <a:avLst/>
            </a:prstGeom>
          </p:spPr>
        </p:pic>
      </p:grpSp>
    </p:spTree>
    <p:extLst>
      <p:ext uri="{BB962C8B-B14F-4D97-AF65-F5344CB8AC3E}">
        <p14:creationId xmlns:p14="http://schemas.microsoft.com/office/powerpoint/2010/main" val="405448068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726130" y="1676399"/>
            <a:ext cx="10393569" cy="4190447"/>
            <a:chOff x="777481" y="1580218"/>
            <a:chExt cx="10637038" cy="4288608"/>
          </a:xfrm>
        </p:grpSpPr>
        <p:pic>
          <p:nvPicPr>
            <p:cNvPr id="35" name="Requests made online"/>
            <p:cNvPicPr>
              <a:picLocks noChangeAspect="1"/>
            </p:cNvPicPr>
            <p:nvPr/>
          </p:nvPicPr>
          <p:blipFill rotWithShape="1">
            <a:blip r:embed="rId3"/>
            <a:srcRect b="29089"/>
            <a:stretch/>
          </p:blipFill>
          <p:spPr>
            <a:xfrm>
              <a:off x="3455813" y="4418464"/>
              <a:ext cx="2737968" cy="1450362"/>
            </a:xfrm>
            <a:prstGeom prst="rect">
              <a:avLst/>
            </a:prstGeom>
          </p:spPr>
        </p:pic>
        <p:grpSp>
          <p:nvGrpSpPr>
            <p:cNvPr id="34" name="Group 33"/>
            <p:cNvGrpSpPr/>
            <p:nvPr/>
          </p:nvGrpSpPr>
          <p:grpSpPr>
            <a:xfrm>
              <a:off x="777481" y="1580218"/>
              <a:ext cx="10637038" cy="4288608"/>
              <a:chOff x="1049558" y="1384657"/>
              <a:chExt cx="10637038" cy="4288608"/>
            </a:xfrm>
          </p:grpSpPr>
          <p:pic>
            <p:nvPicPr>
              <p:cNvPr id="36" name="FAQ Emergency"/>
              <p:cNvPicPr>
                <a:picLocks noChangeAspect="1"/>
              </p:cNvPicPr>
              <p:nvPr/>
            </p:nvPicPr>
            <p:blipFill rotWithShape="1">
              <a:blip r:embed="rId4"/>
              <a:srcRect t="-204" r="496"/>
              <a:stretch/>
            </p:blipFill>
            <p:spPr>
              <a:xfrm>
                <a:off x="9024535" y="4222903"/>
                <a:ext cx="2644487" cy="1109608"/>
              </a:xfrm>
              <a:prstGeom prst="rect">
                <a:avLst/>
              </a:prstGeom>
            </p:spPr>
          </p:pic>
          <p:pic>
            <p:nvPicPr>
              <p:cNvPr id="37" name="FAQ Election"/>
              <p:cNvPicPr>
                <a:picLocks noChangeAspect="1"/>
              </p:cNvPicPr>
              <p:nvPr/>
            </p:nvPicPr>
            <p:blipFill rotWithShape="1">
              <a:blip r:embed="rId5"/>
              <a:srcRect l="68" t="-639" r="420" b="1"/>
              <a:stretch/>
            </p:blipFill>
            <p:spPr>
              <a:xfrm>
                <a:off x="6445292" y="4222903"/>
                <a:ext cx="2684206" cy="1081778"/>
              </a:xfrm>
              <a:prstGeom prst="rect">
                <a:avLst/>
              </a:prstGeom>
            </p:spPr>
          </p:pic>
          <p:pic>
            <p:nvPicPr>
              <p:cNvPr id="38" name="Public Interest"/>
              <p:cNvPicPr>
                <a:picLocks noChangeAspect="1"/>
              </p:cNvPicPr>
              <p:nvPr/>
            </p:nvPicPr>
            <p:blipFill rotWithShape="1">
              <a:blip r:embed="rId6"/>
              <a:srcRect b="45892"/>
              <a:stretch/>
            </p:blipFill>
            <p:spPr>
              <a:xfrm>
                <a:off x="3710630" y="2818282"/>
                <a:ext cx="2645321" cy="1451280"/>
              </a:xfrm>
              <a:prstGeom prst="rect">
                <a:avLst/>
              </a:prstGeom>
            </p:spPr>
          </p:pic>
          <p:pic>
            <p:nvPicPr>
              <p:cNvPr id="39" name="Confidential Advice (9,2,f)"/>
              <p:cNvPicPr>
                <a:picLocks noChangeAspect="1"/>
              </p:cNvPicPr>
              <p:nvPr/>
            </p:nvPicPr>
            <p:blipFill rotWithShape="1">
              <a:blip r:embed="rId7"/>
              <a:srcRect t="704" b="45301"/>
              <a:stretch/>
            </p:blipFill>
            <p:spPr>
              <a:xfrm>
                <a:off x="6341319" y="2818282"/>
                <a:ext cx="2669574" cy="1456035"/>
              </a:xfrm>
              <a:prstGeom prst="rect">
                <a:avLst/>
              </a:prstGeom>
            </p:spPr>
          </p:pic>
          <p:pic>
            <p:nvPicPr>
              <p:cNvPr id="40" name="OIA involving Ministers"/>
              <p:cNvPicPr>
                <a:picLocks noChangeAspect="1"/>
              </p:cNvPicPr>
              <p:nvPr/>
            </p:nvPicPr>
            <p:blipFill rotWithShape="1">
              <a:blip r:embed="rId8"/>
              <a:srcRect b="16328"/>
              <a:stretch/>
            </p:blipFill>
            <p:spPr>
              <a:xfrm>
                <a:off x="6373921" y="1384657"/>
                <a:ext cx="2651604" cy="1447316"/>
              </a:xfrm>
              <a:prstGeom prst="rect">
                <a:avLst/>
              </a:prstGeom>
            </p:spPr>
          </p:pic>
          <p:pic>
            <p:nvPicPr>
              <p:cNvPr id="41" name="Consulting third parties"/>
              <p:cNvPicPr>
                <a:picLocks noChangeAspect="1"/>
              </p:cNvPicPr>
              <p:nvPr/>
            </p:nvPicPr>
            <p:blipFill rotWithShape="1">
              <a:blip r:embed="rId9"/>
              <a:srcRect b="49435"/>
              <a:stretch/>
            </p:blipFill>
            <p:spPr>
              <a:xfrm>
                <a:off x="3715364" y="1384657"/>
                <a:ext cx="2658557" cy="1444837"/>
              </a:xfrm>
              <a:prstGeom prst="rect">
                <a:avLst/>
              </a:prstGeom>
            </p:spPr>
          </p:pic>
          <p:pic>
            <p:nvPicPr>
              <p:cNvPr id="42" name="OIA for Ministers and agencies"/>
              <p:cNvPicPr>
                <a:picLocks noChangeAspect="1" noChangeArrowheads="1"/>
              </p:cNvPicPr>
              <p:nvPr/>
            </p:nvPicPr>
            <p:blipFill rotWithShape="1">
              <a:blip r:embed="rId10"/>
              <a:srcRect t="-1" b="39453"/>
              <a:stretch/>
            </p:blipFill>
            <p:spPr bwMode="auto">
              <a:xfrm>
                <a:off x="1055688" y="1384657"/>
                <a:ext cx="2659676" cy="1465262"/>
              </a:xfrm>
              <a:prstGeom prst="rect">
                <a:avLst/>
              </a:prstGeom>
              <a:noFill/>
              <a:ln w="9525">
                <a:noFill/>
                <a:miter lim="800000"/>
                <a:headEnd/>
                <a:tailEnd/>
              </a:ln>
              <a:effectLst/>
            </p:spPr>
          </p:pic>
          <p:pic>
            <p:nvPicPr>
              <p:cNvPr id="43" name="Substantial Collation"/>
              <p:cNvPicPr>
                <a:picLocks noChangeAspect="1"/>
              </p:cNvPicPr>
              <p:nvPr/>
            </p:nvPicPr>
            <p:blipFill rotWithShape="1">
              <a:blip r:embed="rId11"/>
              <a:srcRect b="45763"/>
              <a:stretch/>
            </p:blipFill>
            <p:spPr>
              <a:xfrm>
                <a:off x="9025525" y="1384657"/>
                <a:ext cx="2661071" cy="1468781"/>
              </a:xfrm>
              <a:prstGeom prst="rect">
                <a:avLst/>
              </a:prstGeom>
              <a:ln>
                <a:noFill/>
              </a:ln>
            </p:spPr>
          </p:pic>
          <p:pic>
            <p:nvPicPr>
              <p:cNvPr id="44" name="Free and Frank"/>
              <p:cNvPicPr>
                <a:picLocks noChangeAspect="1"/>
              </p:cNvPicPr>
              <p:nvPr/>
            </p:nvPicPr>
            <p:blipFill rotWithShape="1">
              <a:blip r:embed="rId12"/>
              <a:srcRect b="47339"/>
              <a:stretch/>
            </p:blipFill>
            <p:spPr>
              <a:xfrm>
                <a:off x="1049558" y="2818282"/>
                <a:ext cx="2661072" cy="1488281"/>
              </a:xfrm>
              <a:prstGeom prst="rect">
                <a:avLst/>
              </a:prstGeom>
            </p:spPr>
          </p:pic>
          <p:pic>
            <p:nvPicPr>
              <p:cNvPr id="45" name="Frivolus and Vexatious"/>
              <p:cNvPicPr>
                <a:picLocks noChangeAspect="1"/>
              </p:cNvPicPr>
              <p:nvPr/>
            </p:nvPicPr>
            <p:blipFill rotWithShape="1">
              <a:blip r:embed="rId13"/>
              <a:srcRect t="1" b="48168"/>
              <a:stretch/>
            </p:blipFill>
            <p:spPr>
              <a:xfrm>
                <a:off x="9016244" y="2818282"/>
                <a:ext cx="2661071" cy="1476654"/>
              </a:xfrm>
              <a:prstGeom prst="rect">
                <a:avLst/>
              </a:prstGeom>
            </p:spPr>
          </p:pic>
          <p:pic>
            <p:nvPicPr>
              <p:cNvPr id="46" name="OIA and Draft docs"/>
              <p:cNvPicPr>
                <a:picLocks noChangeAspect="1"/>
              </p:cNvPicPr>
              <p:nvPr/>
            </p:nvPicPr>
            <p:blipFill rotWithShape="1">
              <a:blip r:embed="rId14"/>
              <a:srcRect t="-1" b="47462"/>
              <a:stretch/>
            </p:blipFill>
            <p:spPr>
              <a:xfrm>
                <a:off x="1055688" y="4222903"/>
                <a:ext cx="2672202" cy="1450362"/>
              </a:xfrm>
              <a:prstGeom prst="rect">
                <a:avLst/>
              </a:prstGeom>
            </p:spPr>
          </p:pic>
        </p:grpSp>
      </p:grpSp>
      <p:sp>
        <p:nvSpPr>
          <p:cNvPr id="3" name="Rectangle 2"/>
          <p:cNvSpPr/>
          <p:nvPr/>
        </p:nvSpPr>
        <p:spPr>
          <a:xfrm>
            <a:off x="893135" y="2147777"/>
            <a:ext cx="10005868" cy="3000028"/>
          </a:xfrm>
          <a:prstGeom prst="rect">
            <a:avLst/>
          </a:prstGeom>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5400" b="1" i="0" u="none" strike="noStrike" kern="1200" cap="none" spc="0" normalizeH="0" baseline="0" noProof="0" dirty="0">
                <a:ln>
                  <a:noFill/>
                </a:ln>
                <a:solidFill>
                  <a:srgbClr val="00D69C"/>
                </a:solidFill>
                <a:effectLst/>
                <a:uLnTx/>
                <a:uFillTx/>
                <a:latin typeface="Calibri" panose="020F0502020204030204"/>
                <a:ea typeface="+mn-ea"/>
                <a:cs typeface="+mn-cs"/>
              </a:rPr>
              <a:t>COMING 2024!</a:t>
            </a:r>
          </a:p>
        </p:txBody>
      </p:sp>
      <p:pic>
        <p:nvPicPr>
          <p:cNvPr id="5" name="Pictur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00557" y="2506497"/>
            <a:ext cx="6435494" cy="1582059"/>
          </a:xfrm>
          <a:prstGeom prst="rect">
            <a:avLst/>
          </a:prstGeom>
        </p:spPr>
      </p:pic>
      <p:sp>
        <p:nvSpPr>
          <p:cNvPr id="32" name="Content Placeholder 2"/>
          <p:cNvSpPr>
            <a:spLocks noGrp="1"/>
          </p:cNvSpPr>
          <p:nvPr>
            <p:ph sz="half" idx="4294967295"/>
          </p:nvPr>
        </p:nvSpPr>
        <p:spPr>
          <a:xfrm>
            <a:off x="674598" y="1676399"/>
            <a:ext cx="5565026" cy="4190447"/>
          </a:xfrm>
          <a:solidFill>
            <a:schemeClr val="bg1"/>
          </a:solidFill>
        </p:spPr>
        <p:txBody>
          <a:bodyPr wrap="square" rIns="360000" anchor="ctr">
            <a:noAutofit/>
          </a:bodyPr>
          <a:lstStyle/>
          <a:p>
            <a:pPr marL="0" indent="0">
              <a:buNone/>
            </a:pPr>
            <a:r>
              <a:rPr lang="en-NZ" sz="2400" dirty="0"/>
              <a:t>The guides typically:</a:t>
            </a:r>
          </a:p>
          <a:p>
            <a:r>
              <a:rPr lang="en-NZ" sz="2400" dirty="0"/>
              <a:t>Explain the subject matter</a:t>
            </a:r>
          </a:p>
          <a:p>
            <a:pPr>
              <a:spcAft>
                <a:spcPts val="0"/>
              </a:spcAft>
            </a:pPr>
            <a:r>
              <a:rPr lang="en-NZ" sz="2400" dirty="0"/>
              <a:t>Provide: </a:t>
            </a:r>
          </a:p>
          <a:p>
            <a:pPr lvl="1"/>
            <a:r>
              <a:rPr lang="en-NZ" sz="2400" dirty="0"/>
              <a:t>Case studies</a:t>
            </a:r>
          </a:p>
          <a:p>
            <a:pPr lvl="1"/>
            <a:r>
              <a:rPr lang="en-NZ" sz="2400" dirty="0"/>
              <a:t>Step-by-step worksheets</a:t>
            </a:r>
          </a:p>
          <a:p>
            <a:pPr lvl="1">
              <a:spcAft>
                <a:spcPts val="1700"/>
              </a:spcAft>
            </a:pPr>
            <a:r>
              <a:rPr lang="en-NZ" sz="2400" dirty="0"/>
              <a:t>Template letters</a:t>
            </a:r>
          </a:p>
          <a:p>
            <a:r>
              <a:rPr lang="en-NZ" sz="2400" dirty="0"/>
              <a:t>Point to any other related guides or opinions and case notes</a:t>
            </a:r>
          </a:p>
        </p:txBody>
      </p:sp>
      <p:pic>
        <p:nvPicPr>
          <p:cNvPr id="47" name="Picture 46"/>
          <p:cNvPicPr>
            <a:picLocks noChangeAspect="1"/>
          </p:cNvPicPr>
          <p:nvPr/>
        </p:nvPicPr>
        <p:blipFill>
          <a:blip r:embed="rId16"/>
          <a:stretch>
            <a:fillRect/>
          </a:stretch>
        </p:blipFill>
        <p:spPr>
          <a:xfrm>
            <a:off x="6448316" y="1679958"/>
            <a:ext cx="4450687" cy="4026180"/>
          </a:xfrm>
          <a:prstGeom prst="rect">
            <a:avLst/>
          </a:prstGeom>
          <a:effectLst/>
        </p:spPr>
      </p:pic>
      <p:pic>
        <p:nvPicPr>
          <p:cNvPr id="48" name="Picture 47"/>
          <p:cNvPicPr>
            <a:picLocks noChangeAspect="1"/>
          </p:cNvPicPr>
          <p:nvPr/>
        </p:nvPicPr>
        <p:blipFill>
          <a:blip r:embed="rId17"/>
          <a:stretch>
            <a:fillRect/>
          </a:stretch>
        </p:blipFill>
        <p:spPr>
          <a:xfrm>
            <a:off x="6223715" y="1679957"/>
            <a:ext cx="4920819" cy="4186889"/>
          </a:xfrm>
          <a:prstGeom prst="rect">
            <a:avLst/>
          </a:prstGeom>
          <a:effectLst/>
        </p:spPr>
      </p:pic>
      <p:pic>
        <p:nvPicPr>
          <p:cNvPr id="31" name="Picture 30"/>
          <p:cNvPicPr>
            <a:picLocks noChangeAspect="1"/>
          </p:cNvPicPr>
          <p:nvPr/>
        </p:nvPicPr>
        <p:blipFill>
          <a:blip r:embed="rId18"/>
          <a:stretch>
            <a:fillRect/>
          </a:stretch>
        </p:blipFill>
        <p:spPr>
          <a:xfrm>
            <a:off x="6267460" y="1677423"/>
            <a:ext cx="4860396" cy="4128377"/>
          </a:xfrm>
          <a:prstGeom prst="rect">
            <a:avLst/>
          </a:prstGeom>
          <a:effectLst/>
        </p:spPr>
      </p:pic>
      <p:pic>
        <p:nvPicPr>
          <p:cNvPr id="30" name="Picture 29"/>
          <p:cNvPicPr>
            <a:picLocks noChangeAspect="1"/>
          </p:cNvPicPr>
          <p:nvPr/>
        </p:nvPicPr>
        <p:blipFill>
          <a:blip r:embed="rId19"/>
          <a:stretch>
            <a:fillRect/>
          </a:stretch>
        </p:blipFill>
        <p:spPr>
          <a:xfrm>
            <a:off x="6302619" y="1649237"/>
            <a:ext cx="5005710" cy="4121403"/>
          </a:xfrm>
          <a:prstGeom prst="rect">
            <a:avLst/>
          </a:prstGeom>
          <a:effectLst/>
        </p:spPr>
      </p:pic>
      <p:pic>
        <p:nvPicPr>
          <p:cNvPr id="18" name="FAQ Emergency"/>
          <p:cNvPicPr>
            <a:picLocks noChangeAspect="1"/>
          </p:cNvPicPr>
          <p:nvPr/>
        </p:nvPicPr>
        <p:blipFill rotWithShape="1">
          <a:blip r:embed="rId4"/>
          <a:srcRect t="-204" r="496"/>
          <a:stretch/>
        </p:blipFill>
        <p:spPr>
          <a:xfrm>
            <a:off x="6270645" y="1721861"/>
            <a:ext cx="4836800" cy="2029485"/>
          </a:xfrm>
          <a:prstGeom prst="rect">
            <a:avLst/>
          </a:prstGeom>
        </p:spPr>
      </p:pic>
      <p:pic>
        <p:nvPicPr>
          <p:cNvPr id="19" name="FAQ Election"/>
          <p:cNvPicPr>
            <a:picLocks noChangeAspect="1"/>
          </p:cNvPicPr>
          <p:nvPr/>
        </p:nvPicPr>
        <p:blipFill rotWithShape="1">
          <a:blip r:embed="rId5"/>
          <a:srcRect l="68" t="-639" r="420" b="1"/>
          <a:stretch/>
        </p:blipFill>
        <p:spPr>
          <a:xfrm>
            <a:off x="6270645" y="1721861"/>
            <a:ext cx="4841724" cy="1951292"/>
          </a:xfrm>
          <a:prstGeom prst="rect">
            <a:avLst/>
          </a:prstGeom>
        </p:spPr>
      </p:pic>
      <p:pic>
        <p:nvPicPr>
          <p:cNvPr id="4" name="Requests made online"/>
          <p:cNvPicPr>
            <a:picLocks noChangeAspect="1"/>
          </p:cNvPicPr>
          <p:nvPr/>
        </p:nvPicPr>
        <p:blipFill>
          <a:blip r:embed="rId3"/>
          <a:stretch>
            <a:fillRect/>
          </a:stretch>
        </p:blipFill>
        <p:spPr>
          <a:xfrm>
            <a:off x="6270645" y="1721861"/>
            <a:ext cx="4850947" cy="3757949"/>
          </a:xfrm>
          <a:prstGeom prst="rect">
            <a:avLst/>
          </a:prstGeom>
        </p:spPr>
      </p:pic>
      <p:pic>
        <p:nvPicPr>
          <p:cNvPr id="15" name="OIA and Draft docs"/>
          <p:cNvPicPr>
            <a:picLocks noChangeAspect="1"/>
          </p:cNvPicPr>
          <p:nvPr/>
        </p:nvPicPr>
        <p:blipFill rotWithShape="1">
          <a:blip r:embed="rId14"/>
          <a:srcRect b="24519"/>
          <a:stretch/>
        </p:blipFill>
        <p:spPr>
          <a:xfrm>
            <a:off x="6270645" y="1721861"/>
            <a:ext cx="4862954" cy="3809814"/>
          </a:xfrm>
          <a:prstGeom prst="rect">
            <a:avLst/>
          </a:prstGeom>
        </p:spPr>
      </p:pic>
      <p:pic>
        <p:nvPicPr>
          <p:cNvPr id="12" name="Public Interest"/>
          <p:cNvPicPr>
            <a:picLocks noChangeAspect="1"/>
          </p:cNvPicPr>
          <p:nvPr/>
        </p:nvPicPr>
        <p:blipFill rotWithShape="1">
          <a:blip r:embed="rId6"/>
          <a:srcRect b="33717"/>
          <a:stretch/>
        </p:blipFill>
        <p:spPr>
          <a:xfrm>
            <a:off x="6270645" y="1721861"/>
            <a:ext cx="4858109" cy="3264965"/>
          </a:xfrm>
          <a:prstGeom prst="rect">
            <a:avLst/>
          </a:prstGeom>
        </p:spPr>
      </p:pic>
      <p:pic>
        <p:nvPicPr>
          <p:cNvPr id="17" name="Frivolus and Vexatious"/>
          <p:cNvPicPr>
            <a:picLocks noChangeAspect="1"/>
          </p:cNvPicPr>
          <p:nvPr/>
        </p:nvPicPr>
        <p:blipFill rotWithShape="1">
          <a:blip r:embed="rId13"/>
          <a:srcRect b="27099"/>
          <a:stretch/>
        </p:blipFill>
        <p:spPr>
          <a:xfrm>
            <a:off x="6270645" y="1721861"/>
            <a:ext cx="4865453" cy="3797432"/>
          </a:xfrm>
          <a:prstGeom prst="rect">
            <a:avLst/>
          </a:prstGeom>
        </p:spPr>
      </p:pic>
      <p:pic>
        <p:nvPicPr>
          <p:cNvPr id="13" name="Confidential Advice (9,2,f)"/>
          <p:cNvPicPr>
            <a:picLocks noChangeAspect="1"/>
          </p:cNvPicPr>
          <p:nvPr/>
        </p:nvPicPr>
        <p:blipFill rotWithShape="1">
          <a:blip r:embed="rId7"/>
          <a:srcRect t="703" b="29589"/>
          <a:stretch/>
        </p:blipFill>
        <p:spPr>
          <a:xfrm>
            <a:off x="6270645" y="1721861"/>
            <a:ext cx="4865453" cy="3425944"/>
          </a:xfrm>
          <a:prstGeom prst="rect">
            <a:avLst/>
          </a:prstGeom>
        </p:spPr>
      </p:pic>
      <p:pic>
        <p:nvPicPr>
          <p:cNvPr id="14" name="Free and Frank"/>
          <p:cNvPicPr>
            <a:picLocks noChangeAspect="1"/>
          </p:cNvPicPr>
          <p:nvPr/>
        </p:nvPicPr>
        <p:blipFill rotWithShape="1">
          <a:blip r:embed="rId12"/>
          <a:srcRect b="38252"/>
          <a:stretch/>
        </p:blipFill>
        <p:spPr>
          <a:xfrm>
            <a:off x="6270645" y="1721861"/>
            <a:ext cx="4865453" cy="3190668"/>
          </a:xfrm>
          <a:prstGeom prst="rect">
            <a:avLst/>
          </a:prstGeom>
        </p:spPr>
      </p:pic>
      <p:pic>
        <p:nvPicPr>
          <p:cNvPr id="16" name="Substantial Collation"/>
          <p:cNvPicPr>
            <a:picLocks noChangeAspect="1"/>
          </p:cNvPicPr>
          <p:nvPr/>
        </p:nvPicPr>
        <p:blipFill rotWithShape="1">
          <a:blip r:embed="rId11"/>
          <a:srcRect b="34060"/>
          <a:stretch/>
        </p:blipFill>
        <p:spPr>
          <a:xfrm>
            <a:off x="6270645" y="1721861"/>
            <a:ext cx="4865452" cy="3264965"/>
          </a:xfrm>
          <a:prstGeom prst="rect">
            <a:avLst/>
          </a:prstGeom>
        </p:spPr>
      </p:pic>
      <p:pic>
        <p:nvPicPr>
          <p:cNvPr id="9" name="OIA involving Ministers"/>
          <p:cNvPicPr>
            <a:picLocks noChangeAspect="1"/>
          </p:cNvPicPr>
          <p:nvPr/>
        </p:nvPicPr>
        <p:blipFill>
          <a:blip r:embed="rId8"/>
          <a:stretch>
            <a:fillRect/>
          </a:stretch>
        </p:blipFill>
        <p:spPr>
          <a:xfrm>
            <a:off x="6270645" y="1721861"/>
            <a:ext cx="4848142" cy="3162631"/>
          </a:xfrm>
          <a:prstGeom prst="rect">
            <a:avLst/>
          </a:prstGeom>
        </p:spPr>
      </p:pic>
      <p:pic>
        <p:nvPicPr>
          <p:cNvPr id="11" name="Consulting third parties"/>
          <p:cNvPicPr>
            <a:picLocks noChangeAspect="1"/>
          </p:cNvPicPr>
          <p:nvPr/>
        </p:nvPicPr>
        <p:blipFill rotWithShape="1">
          <a:blip r:embed="rId9"/>
          <a:srcRect b="34898"/>
          <a:stretch/>
        </p:blipFill>
        <p:spPr>
          <a:xfrm>
            <a:off x="6270645" y="1721861"/>
            <a:ext cx="4860855" cy="3401178"/>
          </a:xfrm>
          <a:prstGeom prst="rect">
            <a:avLst/>
          </a:prstGeom>
        </p:spPr>
      </p:pic>
      <p:pic>
        <p:nvPicPr>
          <p:cNvPr id="6" name="OIA for Ministers and agencies"/>
          <p:cNvPicPr>
            <a:picLocks noChangeAspect="1" noChangeArrowheads="1"/>
          </p:cNvPicPr>
          <p:nvPr/>
        </p:nvPicPr>
        <p:blipFill>
          <a:blip r:embed="rId10"/>
          <a:srcRect b="8503"/>
          <a:stretch>
            <a:fillRect/>
          </a:stretch>
        </p:blipFill>
        <p:spPr bwMode="auto">
          <a:xfrm>
            <a:off x="6270645" y="1721861"/>
            <a:ext cx="4862903" cy="4048459"/>
          </a:xfrm>
          <a:prstGeom prst="rect">
            <a:avLst/>
          </a:prstGeom>
          <a:noFill/>
          <a:ln w="9525">
            <a:solidFill>
              <a:schemeClr val="tx1"/>
            </a:solidFill>
            <a:miter lim="800000"/>
            <a:headEnd/>
            <a:tailEnd/>
          </a:ln>
          <a:effectLst/>
        </p:spPr>
      </p:pic>
      <p:sp>
        <p:nvSpPr>
          <p:cNvPr id="2" name="Title 1"/>
          <p:cNvSpPr>
            <a:spLocks noGrp="1"/>
          </p:cNvSpPr>
          <p:nvPr>
            <p:ph type="ctrTitle"/>
          </p:nvPr>
        </p:nvSpPr>
        <p:spPr/>
        <p:txBody>
          <a:bodyPr/>
          <a:lstStyle/>
          <a:p>
            <a:r>
              <a:rPr lang="en-NZ" dirty="0"/>
              <a:t>Resources for agencies</a:t>
            </a:r>
            <a:br>
              <a:rPr lang="en-NZ" dirty="0"/>
            </a:br>
            <a:r>
              <a:rPr lang="en-NZ" sz="2400" i="1" dirty="0"/>
              <a:t>He </a:t>
            </a:r>
            <a:r>
              <a:rPr lang="en-NZ" sz="2400" i="1" dirty="0" err="1"/>
              <a:t>rauemi</a:t>
            </a:r>
            <a:r>
              <a:rPr lang="en-NZ" sz="2400" i="1" dirty="0"/>
              <a:t> </a:t>
            </a:r>
            <a:r>
              <a:rPr lang="en-NZ" sz="2400" i="1" dirty="0" err="1"/>
              <a:t>mō</a:t>
            </a:r>
            <a:r>
              <a:rPr lang="en-NZ" sz="2400" i="1" dirty="0"/>
              <a:t> </a:t>
            </a:r>
            <a:r>
              <a:rPr lang="en-NZ" sz="2400" i="1" dirty="0" err="1"/>
              <a:t>ngā</a:t>
            </a:r>
            <a:r>
              <a:rPr lang="en-NZ" sz="2400" i="1" dirty="0"/>
              <a:t> </a:t>
            </a:r>
            <a:r>
              <a:rPr lang="en-NZ" sz="2400" i="1" dirty="0" err="1"/>
              <a:t>umanga</a:t>
            </a:r>
            <a:endParaRPr lang="en-NZ" sz="2400" i="1" dirty="0"/>
          </a:p>
        </p:txBody>
      </p:sp>
    </p:spTree>
    <p:extLst>
      <p:ext uri="{BB962C8B-B14F-4D97-AF65-F5344CB8AC3E}">
        <p14:creationId xmlns:p14="http://schemas.microsoft.com/office/powerpoint/2010/main" val="1767252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1250"/>
                                  </p:stCondLst>
                                  <p:childTnLst>
                                    <p:set>
                                      <p:cBhvr>
                                        <p:cTn id="8" dur="1" fill="hold">
                                          <p:stCondLst>
                                            <p:cond delay="9"/>
                                          </p:stCondLst>
                                        </p:cTn>
                                        <p:tgtEl>
                                          <p:spTgt spid="6"/>
                                        </p:tgtEl>
                                        <p:attrNameLst>
                                          <p:attrName>style.visibility</p:attrName>
                                        </p:attrNameLst>
                                      </p:cBhvr>
                                      <p:to>
                                        <p:strVal val="hidden"/>
                                      </p:to>
                                    </p:set>
                                  </p:childTnLst>
                                </p:cTn>
                              </p:par>
                            </p:childTnLst>
                          </p:cTn>
                        </p:par>
                        <p:par>
                          <p:cTn id="9" fill="hold">
                            <p:stCondLst>
                              <p:cond delay="1260"/>
                            </p:stCondLst>
                            <p:childTnLst>
                              <p:par>
                                <p:cTn id="10" presetID="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1250"/>
                                  </p:stCondLst>
                                  <p:childTnLst>
                                    <p:set>
                                      <p:cBhvr>
                                        <p:cTn id="13" dur="1" fill="hold">
                                          <p:stCondLst>
                                            <p:cond delay="0"/>
                                          </p:stCondLst>
                                        </p:cTn>
                                        <p:tgtEl>
                                          <p:spTgt spid="11"/>
                                        </p:tgtEl>
                                        <p:attrNameLst>
                                          <p:attrName>style.visibility</p:attrName>
                                        </p:attrNameLst>
                                      </p:cBhvr>
                                      <p:to>
                                        <p:strVal val="hidden"/>
                                      </p:to>
                                    </p:set>
                                  </p:childTnLst>
                                </p:cTn>
                              </p:par>
                            </p:childTnLst>
                          </p:cTn>
                        </p:par>
                        <p:par>
                          <p:cTn id="14" fill="hold">
                            <p:stCondLst>
                              <p:cond delay="251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nodeType="withEffect">
                                  <p:stCondLst>
                                    <p:cond delay="1250"/>
                                  </p:stCondLst>
                                  <p:childTnLst>
                                    <p:set>
                                      <p:cBhvr>
                                        <p:cTn id="18" dur="1" fill="hold">
                                          <p:stCondLst>
                                            <p:cond delay="0"/>
                                          </p:stCondLst>
                                        </p:cTn>
                                        <p:tgtEl>
                                          <p:spTgt spid="9"/>
                                        </p:tgtEl>
                                        <p:attrNameLst>
                                          <p:attrName>style.visibility</p:attrName>
                                        </p:attrNameLst>
                                      </p:cBhvr>
                                      <p:to>
                                        <p:strVal val="hidden"/>
                                      </p:to>
                                    </p:set>
                                  </p:childTnLst>
                                </p:cTn>
                              </p:par>
                            </p:childTnLst>
                          </p:cTn>
                        </p:par>
                        <p:par>
                          <p:cTn id="19" fill="hold">
                            <p:stCondLst>
                              <p:cond delay="3760"/>
                            </p:stCondLst>
                            <p:childTnLst>
                              <p:par>
                                <p:cTn id="20" presetID="1"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xit" presetSubtype="0" fill="hold" nodeType="withEffect">
                                  <p:stCondLst>
                                    <p:cond delay="1250"/>
                                  </p:stCondLst>
                                  <p:childTnLst>
                                    <p:set>
                                      <p:cBhvr>
                                        <p:cTn id="23" dur="1" fill="hold">
                                          <p:stCondLst>
                                            <p:cond delay="0"/>
                                          </p:stCondLst>
                                        </p:cTn>
                                        <p:tgtEl>
                                          <p:spTgt spid="16"/>
                                        </p:tgtEl>
                                        <p:attrNameLst>
                                          <p:attrName>style.visibility</p:attrName>
                                        </p:attrNameLst>
                                      </p:cBhvr>
                                      <p:to>
                                        <p:strVal val="hidden"/>
                                      </p:to>
                                    </p:set>
                                  </p:childTnLst>
                                </p:cTn>
                              </p:par>
                            </p:childTnLst>
                          </p:cTn>
                        </p:par>
                        <p:par>
                          <p:cTn id="24" fill="hold">
                            <p:stCondLst>
                              <p:cond delay="5010"/>
                            </p:stCondLst>
                            <p:childTnLst>
                              <p:par>
                                <p:cTn id="25" presetID="1"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xit"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hidden"/>
                                      </p:to>
                                    </p:set>
                                  </p:childTnLst>
                                </p:cTn>
                              </p:par>
                            </p:childTnLst>
                          </p:cTn>
                        </p:par>
                        <p:par>
                          <p:cTn id="29" fill="hold">
                            <p:stCondLst>
                              <p:cond delay="6260"/>
                            </p:stCondLst>
                            <p:childTnLst>
                              <p:par>
                                <p:cTn id="30" presetID="1"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xit" presetSubtype="0" fill="hold" nodeType="withEffect">
                                  <p:stCondLst>
                                    <p:cond delay="1250"/>
                                  </p:stCondLst>
                                  <p:childTnLst>
                                    <p:set>
                                      <p:cBhvr>
                                        <p:cTn id="33" dur="1" fill="hold">
                                          <p:stCondLst>
                                            <p:cond delay="0"/>
                                          </p:stCondLst>
                                        </p:cTn>
                                        <p:tgtEl>
                                          <p:spTgt spid="12"/>
                                        </p:tgtEl>
                                        <p:attrNameLst>
                                          <p:attrName>style.visibility</p:attrName>
                                        </p:attrNameLst>
                                      </p:cBhvr>
                                      <p:to>
                                        <p:strVal val="hidden"/>
                                      </p:to>
                                    </p:set>
                                  </p:childTnLst>
                                </p:cTn>
                              </p:par>
                            </p:childTnLst>
                          </p:cTn>
                        </p:par>
                        <p:par>
                          <p:cTn id="34" fill="hold">
                            <p:stCondLst>
                              <p:cond delay="7510"/>
                            </p:stCondLst>
                            <p:childTnLst>
                              <p:par>
                                <p:cTn id="35" presetID="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xit" presetSubtype="0" fill="hold" nodeType="withEffect">
                                  <p:stCondLst>
                                    <p:cond delay="1250"/>
                                  </p:stCondLst>
                                  <p:childTnLst>
                                    <p:set>
                                      <p:cBhvr>
                                        <p:cTn id="38" dur="1" fill="hold">
                                          <p:stCondLst>
                                            <p:cond delay="0"/>
                                          </p:stCondLst>
                                        </p:cTn>
                                        <p:tgtEl>
                                          <p:spTgt spid="13"/>
                                        </p:tgtEl>
                                        <p:attrNameLst>
                                          <p:attrName>style.visibility</p:attrName>
                                        </p:attrNameLst>
                                      </p:cBhvr>
                                      <p:to>
                                        <p:strVal val="hidden"/>
                                      </p:to>
                                    </p:set>
                                  </p:childTnLst>
                                </p:cTn>
                              </p:par>
                            </p:childTnLst>
                          </p:cTn>
                        </p:par>
                        <p:par>
                          <p:cTn id="39" fill="hold">
                            <p:stCondLst>
                              <p:cond delay="8760"/>
                            </p:stCondLst>
                            <p:childTnLst>
                              <p:par>
                                <p:cTn id="40" presetID="1"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xit" presetSubtype="0" fill="hold" nodeType="withEffect">
                                  <p:stCondLst>
                                    <p:cond delay="1250"/>
                                  </p:stCondLst>
                                  <p:childTnLst>
                                    <p:set>
                                      <p:cBhvr>
                                        <p:cTn id="43" dur="1" fill="hold">
                                          <p:stCondLst>
                                            <p:cond delay="0"/>
                                          </p:stCondLst>
                                        </p:cTn>
                                        <p:tgtEl>
                                          <p:spTgt spid="17"/>
                                        </p:tgtEl>
                                        <p:attrNameLst>
                                          <p:attrName>style.visibility</p:attrName>
                                        </p:attrNameLst>
                                      </p:cBhvr>
                                      <p:to>
                                        <p:strVal val="hidden"/>
                                      </p:to>
                                    </p:set>
                                  </p:childTnLst>
                                </p:cTn>
                              </p:par>
                            </p:childTnLst>
                          </p:cTn>
                        </p:par>
                        <p:par>
                          <p:cTn id="44" fill="hold">
                            <p:stCondLst>
                              <p:cond delay="10010"/>
                            </p:stCondLst>
                            <p:childTnLst>
                              <p:par>
                                <p:cTn id="45" presetID="1"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xit" presetSubtype="0" fill="hold" nodeType="withEffect">
                                  <p:stCondLst>
                                    <p:cond delay="1250"/>
                                  </p:stCondLst>
                                  <p:childTnLst>
                                    <p:set>
                                      <p:cBhvr>
                                        <p:cTn id="48" dur="1" fill="hold">
                                          <p:stCondLst>
                                            <p:cond delay="0"/>
                                          </p:stCondLst>
                                        </p:cTn>
                                        <p:tgtEl>
                                          <p:spTgt spid="15"/>
                                        </p:tgtEl>
                                        <p:attrNameLst>
                                          <p:attrName>style.visibility</p:attrName>
                                        </p:attrNameLst>
                                      </p:cBhvr>
                                      <p:to>
                                        <p:strVal val="hidden"/>
                                      </p:to>
                                    </p:set>
                                  </p:childTnLst>
                                </p:cTn>
                              </p:par>
                            </p:childTnLst>
                          </p:cTn>
                        </p:par>
                        <p:par>
                          <p:cTn id="49" fill="hold">
                            <p:stCondLst>
                              <p:cond delay="11260"/>
                            </p:stCondLst>
                            <p:childTnLst>
                              <p:par>
                                <p:cTn id="50" presetID="1"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exit" presetSubtype="0" fill="hold" nodeType="withEffect">
                                  <p:stCondLst>
                                    <p:cond delay="124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0"/>
                            </p:stCondLst>
                            <p:childTnLst>
                              <p:par>
                                <p:cTn id="55" presetID="1" presetClass="entr" presetSubtype="0"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xit" presetSubtype="0" fill="hold" nodeType="withEffect">
                                  <p:stCondLst>
                                    <p:cond delay="1250"/>
                                  </p:stCondLst>
                                  <p:childTnLst>
                                    <p:set>
                                      <p:cBhvr>
                                        <p:cTn id="58" dur="1" fill="hold">
                                          <p:stCondLst>
                                            <p:cond delay="0"/>
                                          </p:stCondLst>
                                        </p:cTn>
                                        <p:tgtEl>
                                          <p:spTgt spid="19"/>
                                        </p:tgtEl>
                                        <p:attrNameLst>
                                          <p:attrName>style.visibility</p:attrName>
                                        </p:attrNameLst>
                                      </p:cBhvr>
                                      <p:to>
                                        <p:strVal val="hidden"/>
                                      </p:to>
                                    </p:set>
                                  </p:childTnLst>
                                </p:cTn>
                              </p:par>
                            </p:childTnLst>
                          </p:cTn>
                        </p:par>
                        <p:par>
                          <p:cTn id="59" fill="hold">
                            <p:stCondLst>
                              <p:cond delay="13750"/>
                            </p:stCondLst>
                            <p:childTnLst>
                              <p:par>
                                <p:cTn id="60" presetID="1" presetClass="entr" presetSubtype="0"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par>
                                <p:cTn id="62" presetID="1" presetClass="exit" presetSubtype="0" fill="hold" nodeType="withEffect">
                                  <p:stCondLst>
                                    <p:cond delay="1250"/>
                                  </p:stCondLst>
                                  <p:childTnLst>
                                    <p:set>
                                      <p:cBhvr>
                                        <p:cTn id="63" dur="1" fill="hold">
                                          <p:stCondLst>
                                            <p:cond delay="0"/>
                                          </p:stCondLst>
                                        </p:cTn>
                                        <p:tgtEl>
                                          <p:spTgt spid="18"/>
                                        </p:tgtEl>
                                        <p:attrNameLst>
                                          <p:attrName>style.visibility</p:attrName>
                                        </p:attrNameLst>
                                      </p:cBhvr>
                                      <p:to>
                                        <p:strVal val="hidden"/>
                                      </p:to>
                                    </p:set>
                                  </p:childTnLst>
                                </p:cTn>
                              </p:par>
                              <p:par>
                                <p:cTn id="64" presetID="1" presetClass="entr" presetSubtype="0" fill="hold" nodeType="withEffect">
                                  <p:stCondLst>
                                    <p:cond delay="1250"/>
                                  </p:stCondLst>
                                  <p:childTnLst>
                                    <p:set>
                                      <p:cBhvr>
                                        <p:cTn id="65" dur="1" fill="hold">
                                          <p:stCondLst>
                                            <p:cond delay="0"/>
                                          </p:stCondLst>
                                        </p:cTn>
                                        <p:tgtEl>
                                          <p:spTgt spid="30"/>
                                        </p:tgtEl>
                                        <p:attrNameLst>
                                          <p:attrName>style.visibility</p:attrName>
                                        </p:attrNameLst>
                                      </p:cBhvr>
                                      <p:to>
                                        <p:strVal val="visible"/>
                                      </p:to>
                                    </p:set>
                                  </p:childTnLst>
                                </p:cTn>
                              </p:par>
                            </p:childTnLst>
                          </p:cTn>
                        </p:par>
                        <p:par>
                          <p:cTn id="66" fill="hold">
                            <p:stCondLst>
                              <p:cond delay="15000"/>
                            </p:stCondLst>
                            <p:childTnLst>
                              <p:par>
                                <p:cTn id="67" presetID="1" presetClass="exit" presetSubtype="0" fill="hold" nodeType="afterEffect">
                                  <p:stCondLst>
                                    <p:cond delay="1250"/>
                                  </p:stCondLst>
                                  <p:childTnLst>
                                    <p:set>
                                      <p:cBhvr>
                                        <p:cTn id="68" dur="1" fill="hold">
                                          <p:stCondLst>
                                            <p:cond delay="0"/>
                                          </p:stCondLst>
                                        </p:cTn>
                                        <p:tgtEl>
                                          <p:spTgt spid="30"/>
                                        </p:tgtEl>
                                        <p:attrNameLst>
                                          <p:attrName>style.visibility</p:attrName>
                                        </p:attrNameLst>
                                      </p:cBhvr>
                                      <p:to>
                                        <p:strVal val="hidden"/>
                                      </p:to>
                                    </p:set>
                                  </p:childTnLst>
                                </p:cTn>
                              </p:par>
                              <p:par>
                                <p:cTn id="69" presetID="1" presetClass="entr" presetSubtype="0" fill="hold" nodeType="withEffect">
                                  <p:stCondLst>
                                    <p:cond delay="1250"/>
                                  </p:stCondLst>
                                  <p:childTnLst>
                                    <p:set>
                                      <p:cBhvr>
                                        <p:cTn id="70" dur="1" fill="hold">
                                          <p:stCondLst>
                                            <p:cond delay="0"/>
                                          </p:stCondLst>
                                        </p:cTn>
                                        <p:tgtEl>
                                          <p:spTgt spid="31"/>
                                        </p:tgtEl>
                                        <p:attrNameLst>
                                          <p:attrName>style.visibility</p:attrName>
                                        </p:attrNameLst>
                                      </p:cBhvr>
                                      <p:to>
                                        <p:strVal val="visible"/>
                                      </p:to>
                                    </p:set>
                                  </p:childTnLst>
                                </p:cTn>
                              </p:par>
                            </p:childTnLst>
                          </p:cTn>
                        </p:par>
                        <p:par>
                          <p:cTn id="71" fill="hold">
                            <p:stCondLst>
                              <p:cond delay="16250"/>
                            </p:stCondLst>
                            <p:childTnLst>
                              <p:par>
                                <p:cTn id="72" presetID="1" presetClass="exit" presetSubtype="0" fill="hold" nodeType="afterEffect">
                                  <p:stCondLst>
                                    <p:cond delay="1250"/>
                                  </p:stCondLst>
                                  <p:childTnLst>
                                    <p:set>
                                      <p:cBhvr>
                                        <p:cTn id="73" dur="1" fill="hold">
                                          <p:stCondLst>
                                            <p:cond delay="0"/>
                                          </p:stCondLst>
                                        </p:cTn>
                                        <p:tgtEl>
                                          <p:spTgt spid="31"/>
                                        </p:tgtEl>
                                        <p:attrNameLst>
                                          <p:attrName>style.visibility</p:attrName>
                                        </p:attrNameLst>
                                      </p:cBhvr>
                                      <p:to>
                                        <p:strVal val="hidden"/>
                                      </p:to>
                                    </p:set>
                                  </p:childTnLst>
                                </p:cTn>
                              </p:par>
                              <p:par>
                                <p:cTn id="74" presetID="1" presetClass="entr" presetSubtype="0" fill="hold" nodeType="withEffect">
                                  <p:stCondLst>
                                    <p:cond delay="1250"/>
                                  </p:stCondLst>
                                  <p:childTnLst>
                                    <p:set>
                                      <p:cBhvr>
                                        <p:cTn id="75" dur="1" fill="hold">
                                          <p:stCondLst>
                                            <p:cond delay="0"/>
                                          </p:stCondLst>
                                        </p:cTn>
                                        <p:tgtEl>
                                          <p:spTgt spid="48"/>
                                        </p:tgtEl>
                                        <p:attrNameLst>
                                          <p:attrName>style.visibility</p:attrName>
                                        </p:attrNameLst>
                                      </p:cBhvr>
                                      <p:to>
                                        <p:strVal val="visible"/>
                                      </p:to>
                                    </p:set>
                                  </p:childTnLst>
                                </p:cTn>
                              </p:par>
                            </p:childTnLst>
                          </p:cTn>
                        </p:par>
                        <p:par>
                          <p:cTn id="76" fill="hold">
                            <p:stCondLst>
                              <p:cond delay="17500"/>
                            </p:stCondLst>
                            <p:childTnLst>
                              <p:par>
                                <p:cTn id="77" presetID="1" presetClass="exit" presetSubtype="0" fill="hold" nodeType="afterEffect">
                                  <p:stCondLst>
                                    <p:cond delay="1250"/>
                                  </p:stCondLst>
                                  <p:childTnLst>
                                    <p:set>
                                      <p:cBhvr>
                                        <p:cTn id="78" dur="1" fill="hold">
                                          <p:stCondLst>
                                            <p:cond delay="0"/>
                                          </p:stCondLst>
                                        </p:cTn>
                                        <p:tgtEl>
                                          <p:spTgt spid="48"/>
                                        </p:tgtEl>
                                        <p:attrNameLst>
                                          <p:attrName>style.visibility</p:attrName>
                                        </p:attrNameLst>
                                      </p:cBhvr>
                                      <p:to>
                                        <p:strVal val="hidden"/>
                                      </p:to>
                                    </p:set>
                                  </p:childTnLst>
                                </p:cTn>
                              </p:par>
                              <p:par>
                                <p:cTn id="79" presetID="1" presetClass="entr" presetSubtype="0" fill="hold" nodeType="withEffect">
                                  <p:stCondLst>
                                    <p:cond delay="1250"/>
                                  </p:stCondLst>
                                  <p:childTnLst>
                                    <p:set>
                                      <p:cBhvr>
                                        <p:cTn id="80" dur="1" fill="hold">
                                          <p:stCondLst>
                                            <p:cond delay="0"/>
                                          </p:stCondLst>
                                        </p:cTn>
                                        <p:tgtEl>
                                          <p:spTgt spid="47"/>
                                        </p:tgtEl>
                                        <p:attrNameLst>
                                          <p:attrName>style.visibility</p:attrName>
                                        </p:attrNameLst>
                                      </p:cBhvr>
                                      <p:to>
                                        <p:strVal val="visible"/>
                                      </p:to>
                                    </p:set>
                                  </p:childTnLst>
                                </p:cTn>
                              </p:par>
                            </p:childTnLst>
                          </p:cTn>
                        </p:par>
                        <p:par>
                          <p:cTn id="81" fill="hold">
                            <p:stCondLst>
                              <p:cond delay="18750"/>
                            </p:stCondLst>
                            <p:childTnLst>
                              <p:par>
                                <p:cTn id="82" presetID="1" presetClass="exit" presetSubtype="0" fill="hold" nodeType="afterEffect">
                                  <p:stCondLst>
                                    <p:cond delay="1250"/>
                                  </p:stCondLst>
                                  <p:childTnLst>
                                    <p:set>
                                      <p:cBhvr>
                                        <p:cTn id="83" dur="1" fill="hold">
                                          <p:stCondLst>
                                            <p:cond delay="0"/>
                                          </p:stCondLst>
                                        </p:cTn>
                                        <p:tgtEl>
                                          <p:spTgt spid="47"/>
                                        </p:tgtEl>
                                        <p:attrNameLst>
                                          <p:attrName>style.visibility</p:attrName>
                                        </p:attrNameLst>
                                      </p:cBhvr>
                                      <p:to>
                                        <p:strVal val="hidden"/>
                                      </p:to>
                                    </p:set>
                                  </p:childTnLst>
                                </p:cTn>
                              </p:par>
                            </p:childTnLst>
                          </p:cTn>
                        </p:par>
                        <p:par>
                          <p:cTn id="84" fill="hold">
                            <p:stCondLst>
                              <p:cond delay="20000"/>
                            </p:stCondLst>
                            <p:childTnLst>
                              <p:par>
                                <p:cTn id="85" presetID="1" presetClass="exit" presetSubtype="0" fill="hold" grpId="0" nodeType="afterEffect">
                                  <p:stCondLst>
                                    <p:cond delay="0"/>
                                  </p:stCondLst>
                                  <p:childTnLst>
                                    <p:set>
                                      <p:cBhvr>
                                        <p:cTn id="86" dur="1" fill="hold">
                                          <p:stCondLst>
                                            <p:cond delay="0"/>
                                          </p:stCondLst>
                                        </p:cTn>
                                        <p:tgtEl>
                                          <p:spTgt spid="32">
                                            <p:txEl>
                                              <p:pRg st="0" end="0"/>
                                            </p:txEl>
                                          </p:spTgt>
                                        </p:tgtEl>
                                        <p:attrNameLst>
                                          <p:attrName>style.visibility</p:attrName>
                                        </p:attrNameLst>
                                      </p:cBhvr>
                                      <p:to>
                                        <p:strVal val="hidden"/>
                                      </p:to>
                                    </p:set>
                                  </p:childTnLst>
                                </p:cTn>
                              </p:par>
                            </p:childTnLst>
                          </p:cTn>
                        </p:par>
                        <p:par>
                          <p:cTn id="87" fill="hold">
                            <p:stCondLst>
                              <p:cond delay="20000"/>
                            </p:stCondLst>
                            <p:childTnLst>
                              <p:par>
                                <p:cTn id="88" presetID="1" presetClass="exit" presetSubtype="0" fill="hold" grpId="0" nodeType="afterEffect">
                                  <p:stCondLst>
                                    <p:cond delay="0"/>
                                  </p:stCondLst>
                                  <p:childTnLst>
                                    <p:set>
                                      <p:cBhvr>
                                        <p:cTn id="89" dur="1" fill="hold">
                                          <p:stCondLst>
                                            <p:cond delay="0"/>
                                          </p:stCondLst>
                                        </p:cTn>
                                        <p:tgtEl>
                                          <p:spTgt spid="32">
                                            <p:txEl>
                                              <p:pRg st="1" end="1"/>
                                            </p:txEl>
                                          </p:spTgt>
                                        </p:tgtEl>
                                        <p:attrNameLst>
                                          <p:attrName>style.visibility</p:attrName>
                                        </p:attrNameLst>
                                      </p:cBhvr>
                                      <p:to>
                                        <p:strVal val="hidden"/>
                                      </p:to>
                                    </p:set>
                                  </p:childTnLst>
                                </p:cTn>
                              </p:par>
                            </p:childTnLst>
                          </p:cTn>
                        </p:par>
                        <p:par>
                          <p:cTn id="90" fill="hold">
                            <p:stCondLst>
                              <p:cond delay="20000"/>
                            </p:stCondLst>
                            <p:childTnLst>
                              <p:par>
                                <p:cTn id="91" presetID="1" presetClass="exit" presetSubtype="0" fill="hold" grpId="0" nodeType="afterEffect">
                                  <p:stCondLst>
                                    <p:cond delay="0"/>
                                  </p:stCondLst>
                                  <p:childTnLst>
                                    <p:set>
                                      <p:cBhvr>
                                        <p:cTn id="92" dur="1" fill="hold">
                                          <p:stCondLst>
                                            <p:cond delay="0"/>
                                          </p:stCondLst>
                                        </p:cTn>
                                        <p:tgtEl>
                                          <p:spTgt spid="32">
                                            <p:txEl>
                                              <p:pRg st="2" end="2"/>
                                            </p:txEl>
                                          </p:spTgt>
                                        </p:tgtEl>
                                        <p:attrNameLst>
                                          <p:attrName>style.visibility</p:attrName>
                                        </p:attrNameLst>
                                      </p:cBhvr>
                                      <p:to>
                                        <p:strVal val="hidden"/>
                                      </p:to>
                                    </p:set>
                                  </p:childTnLst>
                                </p:cTn>
                              </p:par>
                            </p:childTnLst>
                          </p:cTn>
                        </p:par>
                        <p:par>
                          <p:cTn id="93" fill="hold">
                            <p:stCondLst>
                              <p:cond delay="20000"/>
                            </p:stCondLst>
                            <p:childTnLst>
                              <p:par>
                                <p:cTn id="94" presetID="1" presetClass="exit" presetSubtype="0" fill="hold" grpId="0" nodeType="afterEffect">
                                  <p:stCondLst>
                                    <p:cond delay="0"/>
                                  </p:stCondLst>
                                  <p:childTnLst>
                                    <p:set>
                                      <p:cBhvr>
                                        <p:cTn id="95" dur="1" fill="hold">
                                          <p:stCondLst>
                                            <p:cond delay="0"/>
                                          </p:stCondLst>
                                        </p:cTn>
                                        <p:tgtEl>
                                          <p:spTgt spid="32">
                                            <p:txEl>
                                              <p:pRg st="3" end="3"/>
                                            </p:txEl>
                                          </p:spTgt>
                                        </p:tgtEl>
                                        <p:attrNameLst>
                                          <p:attrName>style.visibility</p:attrName>
                                        </p:attrNameLst>
                                      </p:cBhvr>
                                      <p:to>
                                        <p:strVal val="hidden"/>
                                      </p:to>
                                    </p:set>
                                  </p:childTnLst>
                                </p:cTn>
                              </p:par>
                            </p:childTnLst>
                          </p:cTn>
                        </p:par>
                        <p:par>
                          <p:cTn id="96" fill="hold">
                            <p:stCondLst>
                              <p:cond delay="20000"/>
                            </p:stCondLst>
                            <p:childTnLst>
                              <p:par>
                                <p:cTn id="97" presetID="1" presetClass="exit" presetSubtype="0" fill="hold" grpId="0" nodeType="afterEffect">
                                  <p:stCondLst>
                                    <p:cond delay="0"/>
                                  </p:stCondLst>
                                  <p:childTnLst>
                                    <p:set>
                                      <p:cBhvr>
                                        <p:cTn id="98" dur="1" fill="hold">
                                          <p:stCondLst>
                                            <p:cond delay="0"/>
                                          </p:stCondLst>
                                        </p:cTn>
                                        <p:tgtEl>
                                          <p:spTgt spid="32">
                                            <p:txEl>
                                              <p:pRg st="4" end="4"/>
                                            </p:txEl>
                                          </p:spTgt>
                                        </p:tgtEl>
                                        <p:attrNameLst>
                                          <p:attrName>style.visibility</p:attrName>
                                        </p:attrNameLst>
                                      </p:cBhvr>
                                      <p:to>
                                        <p:strVal val="hidden"/>
                                      </p:to>
                                    </p:set>
                                  </p:childTnLst>
                                </p:cTn>
                              </p:par>
                            </p:childTnLst>
                          </p:cTn>
                        </p:par>
                        <p:par>
                          <p:cTn id="99" fill="hold">
                            <p:stCondLst>
                              <p:cond delay="20000"/>
                            </p:stCondLst>
                            <p:childTnLst>
                              <p:par>
                                <p:cTn id="100" presetID="1" presetClass="exit" presetSubtype="0" fill="hold" grpId="0" nodeType="afterEffect">
                                  <p:stCondLst>
                                    <p:cond delay="0"/>
                                  </p:stCondLst>
                                  <p:childTnLst>
                                    <p:set>
                                      <p:cBhvr>
                                        <p:cTn id="101" dur="1" fill="hold">
                                          <p:stCondLst>
                                            <p:cond delay="0"/>
                                          </p:stCondLst>
                                        </p:cTn>
                                        <p:tgtEl>
                                          <p:spTgt spid="32">
                                            <p:txEl>
                                              <p:pRg st="5" end="5"/>
                                            </p:txEl>
                                          </p:spTgt>
                                        </p:tgtEl>
                                        <p:attrNameLst>
                                          <p:attrName>style.visibility</p:attrName>
                                        </p:attrNameLst>
                                      </p:cBhvr>
                                      <p:to>
                                        <p:strVal val="hidden"/>
                                      </p:to>
                                    </p:set>
                                  </p:childTnLst>
                                </p:cTn>
                              </p:par>
                            </p:childTnLst>
                          </p:cTn>
                        </p:par>
                        <p:par>
                          <p:cTn id="102" fill="hold">
                            <p:stCondLst>
                              <p:cond delay="20000"/>
                            </p:stCondLst>
                            <p:childTnLst>
                              <p:par>
                                <p:cTn id="103" presetID="1" presetClass="exit" presetSubtype="0" fill="hold" grpId="0" nodeType="afterEffect">
                                  <p:stCondLst>
                                    <p:cond delay="0"/>
                                  </p:stCondLst>
                                  <p:childTnLst>
                                    <p:set>
                                      <p:cBhvr>
                                        <p:cTn id="104" dur="1" fill="hold">
                                          <p:stCondLst>
                                            <p:cond delay="0"/>
                                          </p:stCondLst>
                                        </p:cTn>
                                        <p:tgtEl>
                                          <p:spTgt spid="32">
                                            <p:txEl>
                                              <p:pRg st="6" end="6"/>
                                            </p:txEl>
                                          </p:spTgt>
                                        </p:tgtEl>
                                        <p:attrNameLst>
                                          <p:attrName>style.visibility</p:attrName>
                                        </p:attrNameLst>
                                      </p:cBhvr>
                                      <p:to>
                                        <p:strVal val="hidden"/>
                                      </p:to>
                                    </p:set>
                                  </p:childTnLst>
                                </p:cTn>
                              </p:par>
                            </p:childTnLst>
                          </p:cTn>
                        </p:par>
                        <p:par>
                          <p:cTn id="105" fill="hold">
                            <p:stCondLst>
                              <p:cond delay="20000"/>
                            </p:stCondLst>
                            <p:childTnLst>
                              <p:par>
                                <p:cTn id="106" presetID="1" presetClass="exit" presetSubtype="0" fill="hold" grpId="0" nodeType="afterEffect">
                                  <p:stCondLst>
                                    <p:cond delay="0"/>
                                  </p:stCondLst>
                                  <p:childTnLst>
                                    <p:set>
                                      <p:cBhvr>
                                        <p:cTn id="107" dur="1" fill="hold">
                                          <p:stCondLst>
                                            <p:cond delay="0"/>
                                          </p:stCondLst>
                                        </p:cTn>
                                        <p:tgtEl>
                                          <p:spTgt spid="32">
                                            <p:bg/>
                                          </p:spTgt>
                                        </p:tgtEl>
                                        <p:attrNameLst>
                                          <p:attrName>style.visibility</p:attrName>
                                        </p:attrNameLst>
                                      </p:cBhvr>
                                      <p:to>
                                        <p:strVal val="hidden"/>
                                      </p:to>
                                    </p:set>
                                  </p:childTnLst>
                                </p:cTn>
                              </p:par>
                            </p:childTnLst>
                          </p:cTn>
                        </p:par>
                        <p:par>
                          <p:cTn id="108" fill="hold">
                            <p:stCondLst>
                              <p:cond delay="2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
                                        </p:tgtEl>
                                        <p:attrNameLst>
                                          <p:attrName>style.visibility</p:attrName>
                                        </p:attrNameLst>
                                      </p:cBhvr>
                                      <p:to>
                                        <p:strVal val="visible"/>
                                      </p:to>
                                    </p:set>
                                  </p:childTnLst>
                                </p:cTn>
                              </p:par>
                            </p:childTnLst>
                          </p:cTn>
                        </p:par>
                        <p:par>
                          <p:cTn id="113" fill="hold">
                            <p:stCondLst>
                              <p:cond delay="20000"/>
                            </p:stCondLst>
                            <p:childTnLst>
                              <p:par>
                                <p:cTn id="114" presetID="1" presetClass="exit" presetSubtype="0" fill="hold" grpId="1" nodeType="afterEffect">
                                  <p:stCondLst>
                                    <p:cond delay="1500"/>
                                  </p:stCondLst>
                                  <p:childTnLst>
                                    <p:set>
                                      <p:cBhvr>
                                        <p:cTn id="115" dur="1" fill="hold">
                                          <p:stCondLst>
                                            <p:cond delay="0"/>
                                          </p:stCondLst>
                                        </p:cTn>
                                        <p:tgtEl>
                                          <p:spTgt spid="3"/>
                                        </p:tgtEl>
                                        <p:attrNameLst>
                                          <p:attrName>style.visibility</p:attrName>
                                        </p:attrNameLst>
                                      </p:cBhvr>
                                      <p:to>
                                        <p:strVal val="hidden"/>
                                      </p:to>
                                    </p:set>
                                  </p:childTnLst>
                                </p:cTn>
                              </p:par>
                              <p:par>
                                <p:cTn id="116" presetID="1" presetClass="exit" presetSubtype="0" fill="hold" nodeType="withEffect">
                                  <p:stCondLst>
                                    <p:cond delay="1500"/>
                                  </p:stCondLst>
                                  <p:childTnLst>
                                    <p:set>
                                      <p:cBhvr>
                                        <p:cTn id="117" dur="1" fill="hold">
                                          <p:stCondLst>
                                            <p:cond delay="0"/>
                                          </p:stCondLst>
                                        </p:cTn>
                                        <p:tgtEl>
                                          <p:spTgt spid="5"/>
                                        </p:tgtEl>
                                        <p:attrNameLst>
                                          <p:attrName>style.visibility</p:attrName>
                                        </p:attrNameLst>
                                      </p:cBhvr>
                                      <p:to>
                                        <p:strVal val="hidden"/>
                                      </p:to>
                                    </p:set>
                                  </p:childTnLst>
                                </p:cTn>
                              </p:par>
                              <p:par>
                                <p:cTn id="118" presetID="1" presetClass="entr" presetSubtype="0" fill="hold" nodeType="withEffect">
                                  <p:stCondLst>
                                    <p:cond delay="1500"/>
                                  </p:stCondLst>
                                  <p:childTnLst>
                                    <p:set>
                                      <p:cBhvr>
                                        <p:cTn id="11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2"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D311-F4CE-2348-6E31-43F92461CBF6}"/>
              </a:ext>
            </a:extLst>
          </p:cNvPr>
          <p:cNvSpPr>
            <a:spLocks noGrp="1"/>
          </p:cNvSpPr>
          <p:nvPr>
            <p:ph type="title"/>
          </p:nvPr>
        </p:nvSpPr>
        <p:spPr/>
        <p:txBody>
          <a:bodyPr/>
          <a:lstStyle/>
          <a:p>
            <a:r>
              <a:rPr lang="mi-NZ"/>
              <a:t>Opening karakia </a:t>
            </a:r>
            <a:endParaRPr lang="en-NZ"/>
          </a:p>
        </p:txBody>
      </p:sp>
      <p:sp>
        <p:nvSpPr>
          <p:cNvPr id="3" name="Text Placeholder 2">
            <a:extLst>
              <a:ext uri="{FF2B5EF4-FFF2-40B4-BE49-F238E27FC236}">
                <a16:creationId xmlns:a16="http://schemas.microsoft.com/office/drawing/2014/main" id="{C9CB460B-61C6-44A9-636A-8B1384FFC163}"/>
              </a:ext>
            </a:extLst>
          </p:cNvPr>
          <p:cNvSpPr>
            <a:spLocks noGrp="1"/>
          </p:cNvSpPr>
          <p:nvPr>
            <p:ph type="body" idx="1"/>
          </p:nvPr>
        </p:nvSpPr>
        <p:spPr/>
        <p:txBody>
          <a:bodyPr/>
          <a:lstStyle/>
          <a:p>
            <a:r>
              <a:rPr lang="en-NZ" err="1"/>
              <a:t>Whakataka</a:t>
            </a:r>
            <a:r>
              <a:rPr lang="en-NZ"/>
              <a:t> </a:t>
            </a:r>
            <a:r>
              <a:rPr lang="en-NZ" err="1"/>
              <a:t>te</a:t>
            </a:r>
            <a:r>
              <a:rPr lang="en-NZ"/>
              <a:t> </a:t>
            </a:r>
            <a:r>
              <a:rPr lang="en-NZ" err="1"/>
              <a:t>hau</a:t>
            </a:r>
            <a:r>
              <a:rPr lang="en-NZ"/>
              <a:t> ki </a:t>
            </a:r>
            <a:r>
              <a:rPr lang="en-NZ" err="1"/>
              <a:t>te</a:t>
            </a:r>
            <a:r>
              <a:rPr lang="en-NZ"/>
              <a:t> </a:t>
            </a:r>
            <a:r>
              <a:rPr lang="en-NZ" err="1"/>
              <a:t>uru</a:t>
            </a:r>
            <a:endParaRPr lang="en-NZ"/>
          </a:p>
          <a:p>
            <a:r>
              <a:rPr lang="en-NZ" err="1"/>
              <a:t>Whakataka</a:t>
            </a:r>
            <a:r>
              <a:rPr lang="en-NZ"/>
              <a:t> </a:t>
            </a:r>
            <a:r>
              <a:rPr lang="en-NZ" err="1"/>
              <a:t>te</a:t>
            </a:r>
            <a:r>
              <a:rPr lang="en-NZ"/>
              <a:t> </a:t>
            </a:r>
            <a:r>
              <a:rPr lang="en-NZ" err="1"/>
              <a:t>hau</a:t>
            </a:r>
            <a:r>
              <a:rPr lang="en-NZ"/>
              <a:t> ki </a:t>
            </a:r>
            <a:r>
              <a:rPr lang="en-NZ" err="1"/>
              <a:t>te</a:t>
            </a:r>
            <a:r>
              <a:rPr lang="en-NZ"/>
              <a:t> </a:t>
            </a:r>
            <a:r>
              <a:rPr lang="en-NZ" err="1"/>
              <a:t>tonga</a:t>
            </a:r>
            <a:endParaRPr lang="en-NZ"/>
          </a:p>
          <a:p>
            <a:r>
              <a:rPr lang="en-NZ"/>
              <a:t>Kia </a:t>
            </a:r>
            <a:r>
              <a:rPr lang="en-NZ" err="1"/>
              <a:t>mākinakina</a:t>
            </a:r>
            <a:r>
              <a:rPr lang="en-NZ"/>
              <a:t> ki uta</a:t>
            </a:r>
          </a:p>
          <a:p>
            <a:r>
              <a:rPr lang="en-NZ"/>
              <a:t>Kia </a:t>
            </a:r>
            <a:r>
              <a:rPr lang="en-NZ" err="1"/>
              <a:t>mātaratara</a:t>
            </a:r>
            <a:r>
              <a:rPr lang="en-NZ"/>
              <a:t> ki tai</a:t>
            </a:r>
          </a:p>
          <a:p>
            <a:r>
              <a:rPr lang="en-NZ"/>
              <a:t>E </a:t>
            </a:r>
            <a:r>
              <a:rPr lang="en-NZ" err="1"/>
              <a:t>hī</a:t>
            </a:r>
            <a:r>
              <a:rPr lang="en-NZ"/>
              <a:t> </a:t>
            </a:r>
            <a:r>
              <a:rPr lang="en-NZ" err="1"/>
              <a:t>ake</a:t>
            </a:r>
            <a:r>
              <a:rPr lang="en-NZ"/>
              <a:t> ana </a:t>
            </a:r>
            <a:r>
              <a:rPr lang="en-NZ" err="1"/>
              <a:t>te</a:t>
            </a:r>
            <a:r>
              <a:rPr lang="en-NZ"/>
              <a:t> </a:t>
            </a:r>
            <a:r>
              <a:rPr lang="en-NZ" err="1"/>
              <a:t>atākura</a:t>
            </a:r>
            <a:endParaRPr lang="en-NZ"/>
          </a:p>
          <a:p>
            <a:r>
              <a:rPr lang="en-NZ"/>
              <a:t>He </a:t>
            </a:r>
            <a:r>
              <a:rPr lang="en-NZ" err="1"/>
              <a:t>tio</a:t>
            </a:r>
            <a:r>
              <a:rPr lang="en-NZ"/>
              <a:t>, he </a:t>
            </a:r>
            <a:r>
              <a:rPr lang="en-NZ" err="1"/>
              <a:t>huka</a:t>
            </a:r>
            <a:r>
              <a:rPr lang="en-NZ"/>
              <a:t>, he </a:t>
            </a:r>
            <a:r>
              <a:rPr lang="en-NZ" err="1"/>
              <a:t>hauhū</a:t>
            </a:r>
            <a:endParaRPr lang="en-NZ"/>
          </a:p>
          <a:p>
            <a:r>
              <a:rPr lang="en-NZ" err="1"/>
              <a:t>Tihei</a:t>
            </a:r>
            <a:r>
              <a:rPr lang="en-NZ"/>
              <a:t> mauri </a:t>
            </a:r>
            <a:r>
              <a:rPr lang="en-NZ" err="1"/>
              <a:t>ora</a:t>
            </a:r>
            <a:r>
              <a:rPr lang="en-NZ"/>
              <a:t>!</a:t>
            </a:r>
          </a:p>
        </p:txBody>
      </p:sp>
    </p:spTree>
    <p:extLst>
      <p:ext uri="{BB962C8B-B14F-4D97-AF65-F5344CB8AC3E}">
        <p14:creationId xmlns:p14="http://schemas.microsoft.com/office/powerpoint/2010/main" val="3538021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a:spLocks noGrp="1"/>
          </p:cNvSpPr>
          <p:nvPr>
            <p:ph sz="half" idx="4294967295"/>
          </p:nvPr>
        </p:nvSpPr>
        <p:spPr>
          <a:xfrm>
            <a:off x="674598" y="1676399"/>
            <a:ext cx="4264395" cy="4190447"/>
          </a:xfrm>
          <a:solidFill>
            <a:schemeClr val="bg1"/>
          </a:solidFill>
        </p:spPr>
        <p:txBody>
          <a:bodyPr wrap="square" rIns="360000" anchor="ctr">
            <a:noAutofit/>
          </a:bodyPr>
          <a:lstStyle/>
          <a:p>
            <a:pPr marL="0" indent="0">
              <a:buNone/>
            </a:pPr>
            <a:r>
              <a:rPr lang="en-NZ" sz="2000" b="1" dirty="0"/>
              <a:t>What the Ombudsman helps with</a:t>
            </a:r>
          </a:p>
          <a:p>
            <a:pPr marL="0" indent="0">
              <a:buNone/>
            </a:pPr>
            <a:r>
              <a:rPr lang="en-NZ" sz="1800" dirty="0"/>
              <a:t>The Ombudsman can give you advice, clarification, or training on:</a:t>
            </a:r>
          </a:p>
          <a:p>
            <a:pPr lvl="1"/>
            <a:r>
              <a:rPr lang="en-NZ" sz="1800" dirty="0"/>
              <a:t>the OIA or LGOIMA</a:t>
            </a:r>
          </a:p>
          <a:p>
            <a:pPr lvl="1"/>
            <a:r>
              <a:rPr lang="en-NZ" sz="1800" dirty="0"/>
              <a:t>good administration and decision-making</a:t>
            </a:r>
          </a:p>
          <a:p>
            <a:pPr lvl="1"/>
            <a:r>
              <a:rPr lang="en-NZ" sz="1800" dirty="0"/>
              <a:t>proactive release of information</a:t>
            </a:r>
          </a:p>
          <a:p>
            <a:pPr lvl="1"/>
            <a:r>
              <a:rPr lang="en-NZ" sz="1800" dirty="0"/>
              <a:t>developing policies and procedures</a:t>
            </a:r>
          </a:p>
          <a:p>
            <a:pPr lvl="1"/>
            <a:r>
              <a:rPr lang="en-NZ" sz="1800" dirty="0"/>
              <a:t>managing unreasonable complainant conduct</a:t>
            </a:r>
          </a:p>
          <a:p>
            <a:pPr lvl="1"/>
            <a:r>
              <a:rPr lang="en-NZ" sz="1800" dirty="0"/>
              <a:t>developing or changing your internal complaints handling process.</a:t>
            </a:r>
          </a:p>
        </p:txBody>
      </p:sp>
      <p:sp>
        <p:nvSpPr>
          <p:cNvPr id="2" name="Title 1"/>
          <p:cNvSpPr>
            <a:spLocks noGrp="1"/>
          </p:cNvSpPr>
          <p:nvPr>
            <p:ph type="ctrTitle"/>
          </p:nvPr>
        </p:nvSpPr>
        <p:spPr/>
        <p:txBody>
          <a:bodyPr/>
          <a:lstStyle/>
          <a:p>
            <a:r>
              <a:rPr lang="en-NZ" dirty="0"/>
              <a:t>Advice and training</a:t>
            </a:r>
            <a:br>
              <a:rPr lang="en-NZ" dirty="0"/>
            </a:br>
            <a:r>
              <a:rPr lang="en-NZ" sz="2400" i="1" dirty="0" err="1"/>
              <a:t>Kupu</a:t>
            </a:r>
            <a:r>
              <a:rPr lang="en-NZ" sz="2400" i="1" dirty="0"/>
              <a:t> </a:t>
            </a:r>
            <a:r>
              <a:rPr lang="en-NZ" sz="2400" i="1" dirty="0" err="1"/>
              <a:t>āwhina</a:t>
            </a:r>
            <a:r>
              <a:rPr lang="en-NZ" sz="2400" i="1" dirty="0"/>
              <a:t> me </a:t>
            </a:r>
            <a:r>
              <a:rPr lang="en-NZ" sz="2400" i="1" dirty="0" err="1"/>
              <a:t>te</a:t>
            </a:r>
            <a:r>
              <a:rPr lang="en-NZ" sz="2400" i="1" dirty="0"/>
              <a:t> </a:t>
            </a:r>
            <a:r>
              <a:rPr lang="en-NZ" sz="2400" i="1" dirty="0" err="1"/>
              <a:t>whakangungu</a:t>
            </a:r>
            <a:endParaRPr lang="en-NZ" sz="2400" i="1" dirty="0"/>
          </a:p>
        </p:txBody>
      </p:sp>
      <p:pic>
        <p:nvPicPr>
          <p:cNvPr id="5" name="Picture 4"/>
          <p:cNvPicPr>
            <a:picLocks noChangeAspect="1"/>
          </p:cNvPicPr>
          <p:nvPr/>
        </p:nvPicPr>
        <p:blipFill>
          <a:blip r:embed="rId3"/>
          <a:stretch>
            <a:fillRect/>
          </a:stretch>
        </p:blipFill>
        <p:spPr>
          <a:xfrm>
            <a:off x="4938993" y="1676399"/>
            <a:ext cx="6838950" cy="4124325"/>
          </a:xfrm>
          <a:prstGeom prst="rect">
            <a:avLst/>
          </a:prstGeom>
        </p:spPr>
      </p:pic>
    </p:spTree>
    <p:extLst>
      <p:ext uri="{BB962C8B-B14F-4D97-AF65-F5344CB8AC3E}">
        <p14:creationId xmlns:p14="http://schemas.microsoft.com/office/powerpoint/2010/main" val="244560268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2686035" y="208684"/>
            <a:ext cx="6819930" cy="6440632"/>
          </a:xfrm>
          <a:prstGeom prst="rect">
            <a:avLst/>
          </a:prstGeom>
        </p:spPr>
      </p:pic>
    </p:spTree>
    <p:extLst>
      <p:ext uri="{BB962C8B-B14F-4D97-AF65-F5344CB8AC3E}">
        <p14:creationId xmlns:p14="http://schemas.microsoft.com/office/powerpoint/2010/main" val="178141464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75631" y="577559"/>
            <a:ext cx="11065865" cy="906658"/>
          </a:xfrm>
          <a:prstGeom prst="rect">
            <a:avLst/>
          </a:prstGeom>
        </p:spPr>
        <p:txBody>
          <a:bodyPr vert="horz" wrap="square" lIns="0" tIns="13970" rIns="0" bIns="0" rtlCol="0">
            <a:spAutoFit/>
          </a:bodyPr>
          <a:lstStyle/>
          <a:p>
            <a:pPr marL="12700">
              <a:lnSpc>
                <a:spcPct val="100000"/>
              </a:lnSpc>
              <a:spcBef>
                <a:spcPts val="110"/>
              </a:spcBef>
            </a:pPr>
            <a:r>
              <a:rPr lang="en-NZ" sz="3400" spc="90" dirty="0"/>
              <a:t>Agency assistance</a:t>
            </a:r>
            <a:br>
              <a:rPr lang="en-NZ" sz="3400" spc="90" dirty="0"/>
            </a:br>
            <a:r>
              <a:rPr lang="en-NZ" sz="2400" i="1" spc="90" dirty="0" err="1"/>
              <a:t>Āwhina</a:t>
            </a:r>
            <a:r>
              <a:rPr lang="en-NZ" sz="2400" i="1" spc="90" dirty="0"/>
              <a:t> </a:t>
            </a:r>
            <a:r>
              <a:rPr lang="en-NZ" sz="2400" i="1" spc="90" dirty="0" err="1"/>
              <a:t>umanga</a:t>
            </a:r>
            <a:endParaRPr sz="2400" i="1" dirty="0"/>
          </a:p>
        </p:txBody>
      </p:sp>
      <p:sp>
        <p:nvSpPr>
          <p:cNvPr id="4" name="Rectangle 3"/>
          <p:cNvSpPr/>
          <p:nvPr/>
        </p:nvSpPr>
        <p:spPr>
          <a:xfrm>
            <a:off x="0" y="1624263"/>
            <a:ext cx="12191999" cy="4247344"/>
          </a:xfrm>
          <a:prstGeom prst="rect">
            <a:avLst/>
          </a:prstGeom>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err="1">
                <a:ln>
                  <a:noFill/>
                </a:ln>
                <a:solidFill>
                  <a:prstClr val="black"/>
                </a:solidFill>
                <a:effectLst/>
                <a:uLnTx/>
                <a:uFillTx/>
                <a:latin typeface="Calibri" panose="020F0502020204030204"/>
                <a:ea typeface="+mn-ea"/>
                <a:cs typeface="+mn-cs"/>
              </a:rPr>
              <a:t>Ph</a:t>
            </a: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 0800 802 602.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Email: </a:t>
            </a: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info@ombudsman.parliament.nz</a:t>
            </a: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Website: </a:t>
            </a: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http://www.ombudsman.parliament.nz</a:t>
            </a:r>
            <a:r>
              <a:rPr kumimoji="0" lang="en-NZ"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l="51092"/>
          <a:stretch/>
        </p:blipFill>
        <p:spPr>
          <a:xfrm>
            <a:off x="9369036" y="2105009"/>
            <a:ext cx="2272460" cy="3285849"/>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l="-352" r="48908"/>
          <a:stretch/>
        </p:blipFill>
        <p:spPr>
          <a:xfrm>
            <a:off x="575631" y="2105010"/>
            <a:ext cx="2390274" cy="3285849"/>
          </a:xfrm>
          <a:prstGeom prst="rect">
            <a:avLst/>
          </a:prstGeom>
        </p:spPr>
      </p:pic>
    </p:spTree>
    <p:extLst>
      <p:ext uri="{BB962C8B-B14F-4D97-AF65-F5344CB8AC3E}">
        <p14:creationId xmlns:p14="http://schemas.microsoft.com/office/powerpoint/2010/main" val="234246128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C8CD2-DFF7-482F-8883-D1A8CC92575F}"/>
              </a:ext>
            </a:extLst>
          </p:cNvPr>
          <p:cNvSpPr>
            <a:spLocks noGrp="1"/>
          </p:cNvSpPr>
          <p:nvPr>
            <p:ph type="title"/>
          </p:nvPr>
        </p:nvSpPr>
        <p:spPr>
          <a:xfrm>
            <a:off x="838200" y="3510644"/>
            <a:ext cx="10515600" cy="952744"/>
          </a:xfrm>
        </p:spPr>
        <p:txBody>
          <a:bodyPr/>
          <a:lstStyle/>
          <a:p>
            <a:r>
              <a:rPr lang="en-US" b="1" dirty="0"/>
              <a:t>Official information </a:t>
            </a:r>
            <a:br>
              <a:rPr lang="en-US" b="1" dirty="0"/>
            </a:br>
            <a:r>
              <a:rPr lang="en-US" b="1" dirty="0"/>
              <a:t>resources and networks</a:t>
            </a:r>
            <a:endParaRPr lang="en-NZ" dirty="0"/>
          </a:p>
        </p:txBody>
      </p:sp>
    </p:spTree>
    <p:extLst>
      <p:ext uri="{BB962C8B-B14F-4D97-AF65-F5344CB8AC3E}">
        <p14:creationId xmlns:p14="http://schemas.microsoft.com/office/powerpoint/2010/main" val="328769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B0C6-0DBA-40D6-8749-B5C442D7BB79}"/>
              </a:ext>
            </a:extLst>
          </p:cNvPr>
          <p:cNvSpPr>
            <a:spLocks noGrp="1"/>
          </p:cNvSpPr>
          <p:nvPr>
            <p:ph type="title"/>
          </p:nvPr>
        </p:nvSpPr>
        <p:spPr>
          <a:xfrm>
            <a:off x="854522" y="943807"/>
            <a:ext cx="10515600" cy="558799"/>
          </a:xfrm>
        </p:spPr>
        <p:txBody>
          <a:bodyPr>
            <a:normAutofit fontScale="90000"/>
          </a:bodyPr>
          <a:lstStyle/>
          <a:p>
            <a:r>
              <a:rPr lang="mi-NZ" dirty="0"/>
              <a:t>Te Kawa Mataaho - Official information work programme</a:t>
            </a:r>
          </a:p>
        </p:txBody>
      </p:sp>
      <p:sp>
        <p:nvSpPr>
          <p:cNvPr id="3" name="Text Placeholder 2">
            <a:extLst>
              <a:ext uri="{FF2B5EF4-FFF2-40B4-BE49-F238E27FC236}">
                <a16:creationId xmlns:a16="http://schemas.microsoft.com/office/drawing/2014/main" id="{B733FBC7-7F0A-4BEF-8595-1430050D1554}"/>
              </a:ext>
            </a:extLst>
          </p:cNvPr>
          <p:cNvSpPr>
            <a:spLocks noGrp="1"/>
          </p:cNvSpPr>
          <p:nvPr>
            <p:ph type="body" idx="1"/>
          </p:nvPr>
        </p:nvSpPr>
        <p:spPr>
          <a:xfrm>
            <a:off x="767408" y="1628800"/>
            <a:ext cx="10160694" cy="3908940"/>
          </a:xfrm>
        </p:spPr>
        <p:txBody>
          <a:bodyPr/>
          <a:lstStyle/>
          <a:p>
            <a:pPr defTabSz="914400">
              <a:lnSpc>
                <a:spcPct val="90000"/>
              </a:lnSpc>
              <a:spcBef>
                <a:spcPts val="1000"/>
              </a:spcBef>
              <a:defRPr/>
            </a:pPr>
            <a:r>
              <a:rPr lang="en-US" b="1" dirty="0">
                <a:solidFill>
                  <a:srgbClr val="3A4A5A"/>
                </a:solidFill>
              </a:rPr>
              <a:t>Three key areas aimed at lifting agency performance: </a:t>
            </a:r>
          </a:p>
          <a:p>
            <a:pPr marL="285750" indent="-285750" defTabSz="914400">
              <a:lnSpc>
                <a:spcPct val="90000"/>
              </a:lnSpc>
              <a:spcBef>
                <a:spcPts val="1000"/>
              </a:spcBef>
              <a:buFont typeface="Arial" panose="020B0604020202020204" pitchFamily="34" charset="0"/>
              <a:buChar char="•"/>
              <a:defRPr/>
            </a:pPr>
            <a:r>
              <a:rPr lang="en-US" dirty="0">
                <a:solidFill>
                  <a:srgbClr val="3A4A5A"/>
                </a:solidFill>
              </a:rPr>
              <a:t>Compliance with the letter and spirit of the Act </a:t>
            </a:r>
          </a:p>
          <a:p>
            <a:pPr marL="285750" indent="-285750" defTabSz="914400">
              <a:lnSpc>
                <a:spcPct val="90000"/>
              </a:lnSpc>
              <a:spcBef>
                <a:spcPts val="1000"/>
              </a:spcBef>
              <a:buFont typeface="Arial" panose="020B0604020202020204" pitchFamily="34" charset="0"/>
              <a:buChar char="•"/>
              <a:defRPr/>
            </a:pPr>
            <a:r>
              <a:rPr lang="en-US" dirty="0">
                <a:solidFill>
                  <a:srgbClr val="3A4A5A"/>
                </a:solidFill>
              </a:rPr>
              <a:t>Proactive release of information</a:t>
            </a:r>
          </a:p>
          <a:p>
            <a:pPr marL="285750" indent="-285750" defTabSz="914400">
              <a:lnSpc>
                <a:spcPct val="90000"/>
              </a:lnSpc>
              <a:spcBef>
                <a:spcPts val="1000"/>
              </a:spcBef>
              <a:buFont typeface="Arial" panose="020B0604020202020204" pitchFamily="34" charset="0"/>
              <a:buChar char="•"/>
              <a:defRPr/>
            </a:pPr>
            <a:r>
              <a:rPr lang="en-US" dirty="0">
                <a:solidFill>
                  <a:srgbClr val="3A4A5A"/>
                </a:solidFill>
              </a:rPr>
              <a:t>Building capability</a:t>
            </a:r>
          </a:p>
          <a:p>
            <a:pPr marL="285750" indent="-285750" defTabSz="914400">
              <a:lnSpc>
                <a:spcPct val="90000"/>
              </a:lnSpc>
              <a:spcBef>
                <a:spcPts val="1000"/>
              </a:spcBef>
              <a:buFont typeface="Arial" panose="020B0604020202020204" pitchFamily="34" charset="0"/>
              <a:buChar char="•"/>
              <a:defRPr/>
            </a:pPr>
            <a:endParaRPr lang="en-US" dirty="0">
              <a:solidFill>
                <a:srgbClr val="3A4A5A"/>
              </a:solidFill>
            </a:endParaRPr>
          </a:p>
          <a:p>
            <a:pPr>
              <a:defRPr/>
            </a:pPr>
            <a:r>
              <a:rPr lang="en-US" b="1" dirty="0">
                <a:solidFill>
                  <a:srgbClr val="3A4A5A"/>
                </a:solidFill>
              </a:rPr>
              <a:t>Expectations: </a:t>
            </a:r>
          </a:p>
          <a:p>
            <a:pPr marL="285750" indent="-285750">
              <a:buFont typeface="Arial" panose="020B0604020202020204" pitchFamily="34" charset="0"/>
              <a:buChar char="•"/>
              <a:defRPr/>
            </a:pPr>
            <a:r>
              <a:rPr lang="en-US" dirty="0">
                <a:solidFill>
                  <a:srgbClr val="3A4A5A"/>
                </a:solidFill>
              </a:rPr>
              <a:t>Chief Executives of agencies covered by the OIA drive the changes needed to improve compliance with the letter and spirit of the Act.</a:t>
            </a:r>
          </a:p>
          <a:p>
            <a:pPr>
              <a:defRPr/>
            </a:pPr>
            <a:endParaRPr lang="en-US" dirty="0">
              <a:solidFill>
                <a:srgbClr val="3A4A5A"/>
              </a:solidFill>
            </a:endParaRPr>
          </a:p>
          <a:p>
            <a:pPr marL="285750" indent="-285750">
              <a:buFont typeface="Arial" panose="020B0604020202020204" pitchFamily="34" charset="0"/>
              <a:buChar char="•"/>
              <a:defRPr/>
            </a:pPr>
            <a:r>
              <a:rPr lang="en-US" dirty="0">
                <a:solidFill>
                  <a:srgbClr val="3A4A5A"/>
                </a:solidFill>
              </a:rPr>
              <a:t>Strong, coordinated leadership from the Public Service Commissioner and the Chief Ombudsman, supported by CEs, is critical for driving up system performance.</a:t>
            </a:r>
          </a:p>
        </p:txBody>
      </p:sp>
    </p:spTree>
    <p:extLst>
      <p:ext uri="{BB962C8B-B14F-4D97-AF65-F5344CB8AC3E}">
        <p14:creationId xmlns:p14="http://schemas.microsoft.com/office/powerpoint/2010/main" val="2767125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B0C6-0DBA-40D6-8749-B5C442D7BB79}"/>
              </a:ext>
            </a:extLst>
          </p:cNvPr>
          <p:cNvSpPr>
            <a:spLocks noGrp="1"/>
          </p:cNvSpPr>
          <p:nvPr>
            <p:ph type="title"/>
          </p:nvPr>
        </p:nvSpPr>
        <p:spPr>
          <a:xfrm>
            <a:off x="831850" y="923266"/>
            <a:ext cx="10515600" cy="558799"/>
          </a:xfrm>
        </p:spPr>
        <p:txBody>
          <a:bodyPr>
            <a:noAutofit/>
          </a:bodyPr>
          <a:lstStyle/>
          <a:p>
            <a:r>
              <a:rPr lang="en-US" sz="3200" dirty="0"/>
              <a:t>Why a focus on proactive release?</a:t>
            </a:r>
          </a:p>
        </p:txBody>
      </p:sp>
      <p:sp>
        <p:nvSpPr>
          <p:cNvPr id="3" name="Text Placeholder 2">
            <a:extLst>
              <a:ext uri="{FF2B5EF4-FFF2-40B4-BE49-F238E27FC236}">
                <a16:creationId xmlns:a16="http://schemas.microsoft.com/office/drawing/2014/main" id="{B733FBC7-7F0A-4BEF-8595-1430050D1554}"/>
              </a:ext>
            </a:extLst>
          </p:cNvPr>
          <p:cNvSpPr>
            <a:spLocks noGrp="1"/>
          </p:cNvSpPr>
          <p:nvPr>
            <p:ph type="body" idx="1"/>
          </p:nvPr>
        </p:nvSpPr>
        <p:spPr>
          <a:xfrm>
            <a:off x="831850" y="1647516"/>
            <a:ext cx="10376718" cy="3908940"/>
          </a:xfrm>
        </p:spPr>
        <p:txBody>
          <a:bodyPr/>
          <a:lstStyle/>
          <a:p>
            <a:pPr marL="285750" indent="-285750" defTabSz="914400">
              <a:lnSpc>
                <a:spcPct val="90000"/>
              </a:lnSpc>
              <a:spcBef>
                <a:spcPts val="1000"/>
              </a:spcBef>
              <a:buFont typeface="Arial" panose="020B0604020202020204" pitchFamily="34" charset="0"/>
              <a:buChar char="•"/>
              <a:defRPr/>
            </a:pPr>
            <a:r>
              <a:rPr lang="en-US" dirty="0">
                <a:solidFill>
                  <a:srgbClr val="3A4A5A"/>
                </a:solidFill>
              </a:rPr>
              <a:t>Supports greater openness and transparency in government </a:t>
            </a:r>
          </a:p>
          <a:p>
            <a:pPr marL="285750" indent="-285750" defTabSz="914400">
              <a:lnSpc>
                <a:spcPct val="90000"/>
              </a:lnSpc>
              <a:spcBef>
                <a:spcPts val="1000"/>
              </a:spcBef>
              <a:buFont typeface="Arial" panose="020B0604020202020204" pitchFamily="34" charset="0"/>
              <a:buChar char="•"/>
              <a:defRPr/>
            </a:pPr>
            <a:r>
              <a:rPr lang="en-US" dirty="0">
                <a:solidFill>
                  <a:srgbClr val="3A4A5A"/>
                </a:solidFill>
              </a:rPr>
              <a:t>Enables the public to understand and engage with decision-making </a:t>
            </a:r>
          </a:p>
          <a:p>
            <a:pPr marL="285750" indent="-285750" defTabSz="914400">
              <a:lnSpc>
                <a:spcPct val="90000"/>
              </a:lnSpc>
              <a:spcBef>
                <a:spcPts val="1000"/>
              </a:spcBef>
              <a:buFont typeface="Arial" panose="020B0604020202020204" pitchFamily="34" charset="0"/>
              <a:buChar char="•"/>
              <a:defRPr/>
            </a:pPr>
            <a:r>
              <a:rPr lang="en-US" dirty="0">
                <a:solidFill>
                  <a:srgbClr val="3A4A5A"/>
                </a:solidFill>
              </a:rPr>
              <a:t>Strengthens accountability of decision makers and the advice provided by the Public Service </a:t>
            </a:r>
          </a:p>
          <a:p>
            <a:pPr defTabSz="914400">
              <a:lnSpc>
                <a:spcPct val="90000"/>
              </a:lnSpc>
              <a:spcBef>
                <a:spcPts val="1000"/>
              </a:spcBef>
              <a:defRPr/>
            </a:pPr>
            <a:endParaRPr lang="en-US" dirty="0">
              <a:solidFill>
                <a:srgbClr val="3A4A5A"/>
              </a:solidFill>
            </a:endParaRPr>
          </a:p>
          <a:p>
            <a:pPr defTabSz="914400">
              <a:lnSpc>
                <a:spcPct val="90000"/>
              </a:lnSpc>
              <a:spcBef>
                <a:spcPts val="1000"/>
              </a:spcBef>
              <a:defRPr/>
            </a:pPr>
            <a:r>
              <a:rPr lang="en-US" dirty="0">
                <a:solidFill>
                  <a:srgbClr val="3A4A5A"/>
                </a:solidFill>
              </a:rPr>
              <a:t>Ideally leading to…</a:t>
            </a:r>
          </a:p>
          <a:p>
            <a:pPr marL="285750" indent="-285750" defTabSz="914400">
              <a:lnSpc>
                <a:spcPct val="90000"/>
              </a:lnSpc>
              <a:spcBef>
                <a:spcPts val="1000"/>
              </a:spcBef>
              <a:buFont typeface="Arial" panose="020B0604020202020204" pitchFamily="34" charset="0"/>
              <a:buChar char="•"/>
              <a:defRPr/>
            </a:pPr>
            <a:r>
              <a:rPr lang="en-US" dirty="0">
                <a:solidFill>
                  <a:srgbClr val="3A4A5A"/>
                </a:solidFill>
              </a:rPr>
              <a:t>Increased trust and confidence </a:t>
            </a:r>
          </a:p>
          <a:p>
            <a:pPr marL="285750" indent="-285750" defTabSz="914400">
              <a:lnSpc>
                <a:spcPct val="90000"/>
              </a:lnSpc>
              <a:spcBef>
                <a:spcPts val="1000"/>
              </a:spcBef>
              <a:buFont typeface="Arial" panose="020B0604020202020204" pitchFamily="34" charset="0"/>
              <a:buChar char="•"/>
              <a:defRPr/>
            </a:pPr>
            <a:r>
              <a:rPr lang="en-US" dirty="0">
                <a:solidFill>
                  <a:srgbClr val="3A4A5A"/>
                </a:solidFill>
              </a:rPr>
              <a:t>Higher engagement </a:t>
            </a:r>
          </a:p>
          <a:p>
            <a:pPr marL="285750" indent="-285750" defTabSz="914400">
              <a:lnSpc>
                <a:spcPct val="90000"/>
              </a:lnSpc>
              <a:spcBef>
                <a:spcPts val="1000"/>
              </a:spcBef>
              <a:buFont typeface="Arial" panose="020B0604020202020204" pitchFamily="34" charset="0"/>
              <a:buChar char="•"/>
              <a:defRPr/>
            </a:pPr>
            <a:r>
              <a:rPr lang="en-US" dirty="0">
                <a:solidFill>
                  <a:srgbClr val="3A4A5A"/>
                </a:solidFill>
              </a:rPr>
              <a:t>Increased participation in democratic processes </a:t>
            </a:r>
          </a:p>
          <a:p>
            <a:pPr marL="285750" indent="-285750" defTabSz="914400">
              <a:lnSpc>
                <a:spcPct val="90000"/>
              </a:lnSpc>
              <a:spcBef>
                <a:spcPts val="1000"/>
              </a:spcBef>
              <a:buFont typeface="Arial" panose="020B0604020202020204" pitchFamily="34" charset="0"/>
              <a:buChar char="•"/>
              <a:defRPr/>
            </a:pPr>
            <a:endParaRPr lang="en-US" dirty="0">
              <a:solidFill>
                <a:srgbClr val="3A4A5A"/>
              </a:solidFill>
            </a:endParaRPr>
          </a:p>
          <a:p>
            <a:pPr algn="l" fontAlgn="base"/>
            <a:r>
              <a:rPr lang="en-US" b="1" dirty="0">
                <a:solidFill>
                  <a:srgbClr val="3A4A5A"/>
                </a:solidFill>
              </a:rPr>
              <a:t>Consistent with the spirit of the OIA &amp; the principle of availability: </a:t>
            </a:r>
            <a:r>
              <a:rPr lang="en-US" i="1" dirty="0">
                <a:solidFill>
                  <a:srgbClr val="3A4A5A"/>
                </a:solidFill>
              </a:rPr>
              <a:t>information shall be made available unless there is good reason for withholding it.</a:t>
            </a:r>
          </a:p>
          <a:p>
            <a:pPr defTabSz="914400">
              <a:lnSpc>
                <a:spcPct val="90000"/>
              </a:lnSpc>
              <a:spcBef>
                <a:spcPts val="1000"/>
              </a:spcBef>
              <a:defRPr/>
            </a:pPr>
            <a:endParaRPr lang="en-US" i="1" dirty="0">
              <a:solidFill>
                <a:srgbClr val="3A4A5A"/>
              </a:solidFill>
            </a:endParaRPr>
          </a:p>
          <a:p>
            <a:pPr defTabSz="914400">
              <a:lnSpc>
                <a:spcPct val="90000"/>
              </a:lnSpc>
              <a:spcBef>
                <a:spcPts val="1000"/>
              </a:spcBef>
              <a:defRPr/>
            </a:pPr>
            <a:endParaRPr lang="en-US" dirty="0">
              <a:solidFill>
                <a:srgbClr val="3A4A5A"/>
              </a:solidFill>
            </a:endParaRPr>
          </a:p>
          <a:p>
            <a:pPr defTabSz="914400">
              <a:lnSpc>
                <a:spcPct val="90000"/>
              </a:lnSpc>
              <a:spcBef>
                <a:spcPts val="1000"/>
              </a:spcBef>
              <a:defRPr/>
            </a:pPr>
            <a:endParaRPr lang="en-US" dirty="0">
              <a:solidFill>
                <a:srgbClr val="3A4A5A"/>
              </a:solidFill>
            </a:endParaRPr>
          </a:p>
        </p:txBody>
      </p:sp>
    </p:spTree>
    <p:extLst>
      <p:ext uri="{BB962C8B-B14F-4D97-AF65-F5344CB8AC3E}">
        <p14:creationId xmlns:p14="http://schemas.microsoft.com/office/powerpoint/2010/main" val="2067448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86412-5D8E-4D3C-5501-29056AA6AE4D}"/>
              </a:ext>
            </a:extLst>
          </p:cNvPr>
          <p:cNvPicPr>
            <a:picLocks noChangeAspect="1"/>
          </p:cNvPicPr>
          <p:nvPr/>
        </p:nvPicPr>
        <p:blipFill>
          <a:blip r:embed="rId3"/>
          <a:stretch>
            <a:fillRect/>
          </a:stretch>
        </p:blipFill>
        <p:spPr>
          <a:xfrm>
            <a:off x="4511824" y="321950"/>
            <a:ext cx="7003809" cy="6146200"/>
          </a:xfrm>
          <a:prstGeom prst="rect">
            <a:avLst/>
          </a:prstGeom>
        </p:spPr>
      </p:pic>
      <p:pic>
        <p:nvPicPr>
          <p:cNvPr id="5" name="Picture 4">
            <a:extLst>
              <a:ext uri="{FF2B5EF4-FFF2-40B4-BE49-F238E27FC236}">
                <a16:creationId xmlns:a16="http://schemas.microsoft.com/office/drawing/2014/main" id="{13F3B76B-4D98-4CF8-CF9B-41D5FEFE4E60}"/>
              </a:ext>
            </a:extLst>
          </p:cNvPr>
          <p:cNvPicPr>
            <a:picLocks noChangeAspect="1"/>
          </p:cNvPicPr>
          <p:nvPr/>
        </p:nvPicPr>
        <p:blipFill>
          <a:blip r:embed="rId4"/>
          <a:stretch>
            <a:fillRect/>
          </a:stretch>
        </p:blipFill>
        <p:spPr>
          <a:xfrm>
            <a:off x="479375" y="310830"/>
            <a:ext cx="3491771" cy="6157320"/>
          </a:xfrm>
          <a:prstGeom prst="rect">
            <a:avLst/>
          </a:prstGeom>
          <a:effectLst>
            <a:softEdge rad="0"/>
          </a:effectLst>
        </p:spPr>
      </p:pic>
    </p:spTree>
    <p:extLst>
      <p:ext uri="{BB962C8B-B14F-4D97-AF65-F5344CB8AC3E}">
        <p14:creationId xmlns:p14="http://schemas.microsoft.com/office/powerpoint/2010/main" val="105112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74FCFE-1CD4-C7F6-6884-3F475BB3D4A2}"/>
              </a:ext>
            </a:extLst>
          </p:cNvPr>
          <p:cNvPicPr>
            <a:picLocks noChangeAspect="1"/>
          </p:cNvPicPr>
          <p:nvPr/>
        </p:nvPicPr>
        <p:blipFill>
          <a:blip r:embed="rId3"/>
          <a:stretch>
            <a:fillRect/>
          </a:stretch>
        </p:blipFill>
        <p:spPr>
          <a:xfrm>
            <a:off x="1304925" y="332656"/>
            <a:ext cx="9582150" cy="1600200"/>
          </a:xfrm>
          <a:prstGeom prst="rect">
            <a:avLst/>
          </a:prstGeom>
        </p:spPr>
      </p:pic>
      <p:pic>
        <p:nvPicPr>
          <p:cNvPr id="3" name="Picture 2">
            <a:extLst>
              <a:ext uri="{FF2B5EF4-FFF2-40B4-BE49-F238E27FC236}">
                <a16:creationId xmlns:a16="http://schemas.microsoft.com/office/drawing/2014/main" id="{1F4E0CFC-6630-51B5-A524-9EC115D0F1FA}"/>
              </a:ext>
            </a:extLst>
          </p:cNvPr>
          <p:cNvPicPr>
            <a:picLocks noChangeAspect="1"/>
          </p:cNvPicPr>
          <p:nvPr/>
        </p:nvPicPr>
        <p:blipFill>
          <a:blip r:embed="rId4"/>
          <a:stretch>
            <a:fillRect/>
          </a:stretch>
        </p:blipFill>
        <p:spPr>
          <a:xfrm>
            <a:off x="783020" y="2107475"/>
            <a:ext cx="7334791" cy="4576354"/>
          </a:xfrm>
          <a:prstGeom prst="rect">
            <a:avLst/>
          </a:prstGeom>
        </p:spPr>
      </p:pic>
      <p:pic>
        <p:nvPicPr>
          <p:cNvPr id="6" name="Picture 5">
            <a:extLst>
              <a:ext uri="{FF2B5EF4-FFF2-40B4-BE49-F238E27FC236}">
                <a16:creationId xmlns:a16="http://schemas.microsoft.com/office/drawing/2014/main" id="{C5F6A117-7C8A-AF2E-B3B8-E4D390DB47EA}"/>
              </a:ext>
            </a:extLst>
          </p:cNvPr>
          <p:cNvPicPr>
            <a:picLocks noChangeAspect="1"/>
          </p:cNvPicPr>
          <p:nvPr/>
        </p:nvPicPr>
        <p:blipFill rotWithShape="1">
          <a:blip r:embed="rId5"/>
          <a:srcRect l="1563"/>
          <a:stretch/>
        </p:blipFill>
        <p:spPr>
          <a:xfrm>
            <a:off x="7698379" y="2107475"/>
            <a:ext cx="3188696" cy="4576354"/>
          </a:xfrm>
          <a:prstGeom prst="rect">
            <a:avLst/>
          </a:prstGeom>
        </p:spPr>
      </p:pic>
    </p:spTree>
    <p:extLst>
      <p:ext uri="{BB962C8B-B14F-4D97-AF65-F5344CB8AC3E}">
        <p14:creationId xmlns:p14="http://schemas.microsoft.com/office/powerpoint/2010/main" val="201452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B03E6-02EE-F2F9-BD82-F12173884898}"/>
              </a:ext>
            </a:extLst>
          </p:cNvPr>
          <p:cNvPicPr>
            <a:picLocks noChangeAspect="1"/>
          </p:cNvPicPr>
          <p:nvPr/>
        </p:nvPicPr>
        <p:blipFill>
          <a:blip r:embed="rId3"/>
          <a:stretch>
            <a:fillRect/>
          </a:stretch>
        </p:blipFill>
        <p:spPr>
          <a:xfrm>
            <a:off x="519792" y="910590"/>
            <a:ext cx="3016351" cy="500199"/>
          </a:xfrm>
          <a:prstGeom prst="rect">
            <a:avLst/>
          </a:prstGeom>
        </p:spPr>
      </p:pic>
      <p:pic>
        <p:nvPicPr>
          <p:cNvPr id="5" name="Picture 4">
            <a:extLst>
              <a:ext uri="{FF2B5EF4-FFF2-40B4-BE49-F238E27FC236}">
                <a16:creationId xmlns:a16="http://schemas.microsoft.com/office/drawing/2014/main" id="{9654BC49-F07A-81FC-F7F0-B394F5A8C20F}"/>
              </a:ext>
            </a:extLst>
          </p:cNvPr>
          <p:cNvPicPr>
            <a:picLocks noChangeAspect="1"/>
          </p:cNvPicPr>
          <p:nvPr/>
        </p:nvPicPr>
        <p:blipFill>
          <a:blip r:embed="rId4"/>
          <a:stretch>
            <a:fillRect/>
          </a:stretch>
        </p:blipFill>
        <p:spPr>
          <a:xfrm>
            <a:off x="519792" y="1410789"/>
            <a:ext cx="3016351" cy="4380411"/>
          </a:xfrm>
          <a:prstGeom prst="rect">
            <a:avLst/>
          </a:prstGeom>
        </p:spPr>
      </p:pic>
      <p:pic>
        <p:nvPicPr>
          <p:cNvPr id="7" name="Picture 6">
            <a:extLst>
              <a:ext uri="{FF2B5EF4-FFF2-40B4-BE49-F238E27FC236}">
                <a16:creationId xmlns:a16="http://schemas.microsoft.com/office/drawing/2014/main" id="{3FA780A4-051E-C236-25A6-015F19E52047}"/>
              </a:ext>
            </a:extLst>
          </p:cNvPr>
          <p:cNvPicPr>
            <a:picLocks noChangeAspect="1"/>
          </p:cNvPicPr>
          <p:nvPr/>
        </p:nvPicPr>
        <p:blipFill rotWithShape="1">
          <a:blip r:embed="rId5"/>
          <a:srcRect/>
          <a:stretch/>
        </p:blipFill>
        <p:spPr>
          <a:xfrm>
            <a:off x="3700651" y="910591"/>
            <a:ext cx="3945475" cy="4880609"/>
          </a:xfrm>
          <a:prstGeom prst="rect">
            <a:avLst/>
          </a:prstGeom>
        </p:spPr>
      </p:pic>
      <p:pic>
        <p:nvPicPr>
          <p:cNvPr id="9" name="Picture 8">
            <a:extLst>
              <a:ext uri="{FF2B5EF4-FFF2-40B4-BE49-F238E27FC236}">
                <a16:creationId xmlns:a16="http://schemas.microsoft.com/office/drawing/2014/main" id="{59E3B599-D029-D10E-E70F-B241AA4E2D3D}"/>
              </a:ext>
            </a:extLst>
          </p:cNvPr>
          <p:cNvPicPr>
            <a:picLocks noChangeAspect="1"/>
          </p:cNvPicPr>
          <p:nvPr/>
        </p:nvPicPr>
        <p:blipFill>
          <a:blip r:embed="rId6"/>
          <a:stretch>
            <a:fillRect/>
          </a:stretch>
        </p:blipFill>
        <p:spPr>
          <a:xfrm>
            <a:off x="7810634" y="910591"/>
            <a:ext cx="4122464" cy="4880608"/>
          </a:xfrm>
          <a:prstGeom prst="rect">
            <a:avLst/>
          </a:prstGeom>
        </p:spPr>
      </p:pic>
    </p:spTree>
    <p:extLst>
      <p:ext uri="{BB962C8B-B14F-4D97-AF65-F5344CB8AC3E}">
        <p14:creationId xmlns:p14="http://schemas.microsoft.com/office/powerpoint/2010/main" val="11607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942AEB-5CE6-D876-0990-BF2952166C31}"/>
              </a:ext>
            </a:extLst>
          </p:cNvPr>
          <p:cNvPicPr>
            <a:picLocks noChangeAspect="1"/>
          </p:cNvPicPr>
          <p:nvPr/>
        </p:nvPicPr>
        <p:blipFill>
          <a:blip r:embed="rId3"/>
          <a:stretch>
            <a:fillRect/>
          </a:stretch>
        </p:blipFill>
        <p:spPr>
          <a:xfrm>
            <a:off x="1651865" y="620688"/>
            <a:ext cx="9096727" cy="2808312"/>
          </a:xfrm>
          <a:prstGeom prst="rect">
            <a:avLst/>
          </a:prstGeom>
        </p:spPr>
      </p:pic>
      <p:pic>
        <p:nvPicPr>
          <p:cNvPr id="9" name="Picture 8">
            <a:extLst>
              <a:ext uri="{FF2B5EF4-FFF2-40B4-BE49-F238E27FC236}">
                <a16:creationId xmlns:a16="http://schemas.microsoft.com/office/drawing/2014/main" id="{14441477-9CD2-D91D-9AC0-218AE9C580F2}"/>
              </a:ext>
            </a:extLst>
          </p:cNvPr>
          <p:cNvPicPr>
            <a:picLocks noChangeAspect="1"/>
          </p:cNvPicPr>
          <p:nvPr/>
        </p:nvPicPr>
        <p:blipFill>
          <a:blip r:embed="rId4"/>
          <a:stretch>
            <a:fillRect/>
          </a:stretch>
        </p:blipFill>
        <p:spPr>
          <a:xfrm>
            <a:off x="1487488" y="3573016"/>
            <a:ext cx="8889205" cy="2428070"/>
          </a:xfrm>
          <a:prstGeom prst="rect">
            <a:avLst/>
          </a:prstGeom>
        </p:spPr>
      </p:pic>
    </p:spTree>
    <p:extLst>
      <p:ext uri="{BB962C8B-B14F-4D97-AF65-F5344CB8AC3E}">
        <p14:creationId xmlns:p14="http://schemas.microsoft.com/office/powerpoint/2010/main" val="2642856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B0C6-0DBA-40D6-8749-B5C442D7BB79}"/>
              </a:ext>
            </a:extLst>
          </p:cNvPr>
          <p:cNvSpPr>
            <a:spLocks noGrp="1"/>
          </p:cNvSpPr>
          <p:nvPr>
            <p:ph type="title"/>
          </p:nvPr>
        </p:nvSpPr>
        <p:spPr>
          <a:xfrm>
            <a:off x="838200" y="980728"/>
            <a:ext cx="10515600" cy="558799"/>
          </a:xfrm>
        </p:spPr>
        <p:txBody>
          <a:bodyPr/>
          <a:lstStyle/>
          <a:p>
            <a:r>
              <a:rPr lang="mi-NZ" dirty="0"/>
              <a:t>Agenda</a:t>
            </a:r>
            <a:endParaRPr lang="en-NZ" dirty="0"/>
          </a:p>
        </p:txBody>
      </p:sp>
      <p:sp>
        <p:nvSpPr>
          <p:cNvPr id="3" name="Text Placeholder 2">
            <a:extLst>
              <a:ext uri="{FF2B5EF4-FFF2-40B4-BE49-F238E27FC236}">
                <a16:creationId xmlns:a16="http://schemas.microsoft.com/office/drawing/2014/main" id="{B733FBC7-7F0A-4BEF-8595-1430050D1554}"/>
              </a:ext>
            </a:extLst>
          </p:cNvPr>
          <p:cNvSpPr>
            <a:spLocks noGrp="1"/>
          </p:cNvSpPr>
          <p:nvPr>
            <p:ph type="body" idx="1"/>
          </p:nvPr>
        </p:nvSpPr>
        <p:spPr>
          <a:xfrm>
            <a:off x="1429656" y="1772816"/>
            <a:ext cx="9332687" cy="3323987"/>
          </a:xfrm>
        </p:spPr>
        <p:txBody>
          <a:bodyPr/>
          <a:lstStyle/>
          <a:p>
            <a:pPr>
              <a:defRPr/>
            </a:pPr>
            <a:r>
              <a:rPr lang="en-NZ" sz="2400" b="1" dirty="0"/>
              <a:t>1.00pm: Welcome &amp; Context </a:t>
            </a:r>
          </a:p>
          <a:p>
            <a:pPr>
              <a:defRPr/>
            </a:pPr>
            <a:r>
              <a:rPr lang="en-NZ" sz="2400" dirty="0"/>
              <a:t>Olivia Cross, Te Kawa Mataaho Public Service Commission</a:t>
            </a:r>
          </a:p>
          <a:p>
            <a:pPr>
              <a:defRPr/>
            </a:pPr>
            <a:r>
              <a:rPr lang="en-NZ" sz="2400" b="1" dirty="0"/>
              <a:t>1.10pm: An introduction to the resources and networks available</a:t>
            </a:r>
          </a:p>
          <a:p>
            <a:pPr>
              <a:defRPr/>
            </a:pPr>
            <a:r>
              <a:rPr lang="en-NZ" sz="2400" dirty="0"/>
              <a:t>Office of the Ombudsman and Te Kawa Mataaho</a:t>
            </a:r>
          </a:p>
          <a:p>
            <a:pPr>
              <a:defRPr/>
            </a:pPr>
            <a:r>
              <a:rPr lang="en-NZ" sz="2400" b="1" dirty="0"/>
              <a:t>1.55pm: Break </a:t>
            </a:r>
          </a:p>
          <a:p>
            <a:pPr>
              <a:defRPr/>
            </a:pPr>
            <a:r>
              <a:rPr lang="en-NZ" sz="2400" b="1" dirty="0"/>
              <a:t>2.00pm-2.45pm: Expert panel</a:t>
            </a:r>
          </a:p>
          <a:p>
            <a:pPr>
              <a:defRPr/>
            </a:pPr>
            <a:r>
              <a:rPr lang="en-NZ" sz="2400" dirty="0"/>
              <a:t>Office of the Ombudsman, experienced OIA practitioners from DOC, Corrections, HUD and the Police </a:t>
            </a:r>
          </a:p>
          <a:p>
            <a:pPr>
              <a:defRPr/>
            </a:pPr>
            <a:endParaRPr lang="en-NZ" sz="2400" dirty="0"/>
          </a:p>
        </p:txBody>
      </p:sp>
    </p:spTree>
    <p:extLst>
      <p:ext uri="{BB962C8B-B14F-4D97-AF65-F5344CB8AC3E}">
        <p14:creationId xmlns:p14="http://schemas.microsoft.com/office/powerpoint/2010/main" val="1529067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231E6A-D58B-BA7D-687C-DBE8252E790D}"/>
              </a:ext>
            </a:extLst>
          </p:cNvPr>
          <p:cNvPicPr>
            <a:picLocks noChangeAspect="1"/>
          </p:cNvPicPr>
          <p:nvPr/>
        </p:nvPicPr>
        <p:blipFill>
          <a:blip r:embed="rId3"/>
          <a:stretch>
            <a:fillRect/>
          </a:stretch>
        </p:blipFill>
        <p:spPr>
          <a:xfrm>
            <a:off x="1595499" y="134803"/>
            <a:ext cx="9001000" cy="1361087"/>
          </a:xfrm>
          <a:prstGeom prst="rect">
            <a:avLst/>
          </a:prstGeom>
        </p:spPr>
      </p:pic>
      <p:pic>
        <p:nvPicPr>
          <p:cNvPr id="11" name="Picture 10">
            <a:extLst>
              <a:ext uri="{FF2B5EF4-FFF2-40B4-BE49-F238E27FC236}">
                <a16:creationId xmlns:a16="http://schemas.microsoft.com/office/drawing/2014/main" id="{CD7B4354-EA2C-CD81-9DC3-BAF35D9245DB}"/>
              </a:ext>
            </a:extLst>
          </p:cNvPr>
          <p:cNvPicPr>
            <a:picLocks noChangeAspect="1"/>
          </p:cNvPicPr>
          <p:nvPr/>
        </p:nvPicPr>
        <p:blipFill>
          <a:blip r:embed="rId4"/>
          <a:stretch>
            <a:fillRect/>
          </a:stretch>
        </p:blipFill>
        <p:spPr>
          <a:xfrm>
            <a:off x="2556532" y="1621735"/>
            <a:ext cx="7078935" cy="2046392"/>
          </a:xfrm>
          <a:prstGeom prst="rect">
            <a:avLst/>
          </a:prstGeom>
        </p:spPr>
      </p:pic>
      <p:pic>
        <p:nvPicPr>
          <p:cNvPr id="13" name="Picture 12">
            <a:extLst>
              <a:ext uri="{FF2B5EF4-FFF2-40B4-BE49-F238E27FC236}">
                <a16:creationId xmlns:a16="http://schemas.microsoft.com/office/drawing/2014/main" id="{A7F377A6-C8DB-CC2A-0F10-A5E984A0032E}"/>
              </a:ext>
            </a:extLst>
          </p:cNvPr>
          <p:cNvPicPr>
            <a:picLocks noChangeAspect="1"/>
          </p:cNvPicPr>
          <p:nvPr/>
        </p:nvPicPr>
        <p:blipFill>
          <a:blip r:embed="rId5"/>
          <a:stretch>
            <a:fillRect/>
          </a:stretch>
        </p:blipFill>
        <p:spPr>
          <a:xfrm>
            <a:off x="2556533" y="3668127"/>
            <a:ext cx="7283884" cy="3077196"/>
          </a:xfrm>
          <a:prstGeom prst="rect">
            <a:avLst/>
          </a:prstGeom>
        </p:spPr>
      </p:pic>
    </p:spTree>
    <p:extLst>
      <p:ext uri="{BB962C8B-B14F-4D97-AF65-F5344CB8AC3E}">
        <p14:creationId xmlns:p14="http://schemas.microsoft.com/office/powerpoint/2010/main" val="3114472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464313" y="153451"/>
          <a:ext cx="9263374" cy="6551097"/>
        </p:xfrm>
        <a:graphic>
          <a:graphicData uri="http://schemas.openxmlformats.org/presentationml/2006/ole">
            <mc:AlternateContent xmlns:mc="http://schemas.openxmlformats.org/markup-compatibility/2006">
              <mc:Choice xmlns:v="urn:schemas-microsoft-com:vml" Requires="v">
                <p:oleObj name="Slide" r:id="rId3" imgW="7557402" imgH="5344791" progId="PowerPoint.Slide.12">
                  <p:embed/>
                </p:oleObj>
              </mc:Choice>
              <mc:Fallback>
                <p:oleObj name="Slide" r:id="rId3" imgW="7557402" imgH="5344791" progId="PowerPoint.Slide.12">
                  <p:embed/>
                  <p:pic>
                    <p:nvPicPr>
                      <p:cNvPr id="2" name="Object 1"/>
                      <p:cNvPicPr/>
                      <p:nvPr/>
                    </p:nvPicPr>
                    <p:blipFill>
                      <a:blip r:embed="rId4"/>
                      <a:stretch>
                        <a:fillRect/>
                      </a:stretch>
                    </p:blipFill>
                    <p:spPr>
                      <a:xfrm>
                        <a:off x="1464313" y="153451"/>
                        <a:ext cx="9263374" cy="6551097"/>
                      </a:xfrm>
                      <a:prstGeom prst="rect">
                        <a:avLst/>
                      </a:prstGeom>
                    </p:spPr>
                  </p:pic>
                </p:oleObj>
              </mc:Fallback>
            </mc:AlternateContent>
          </a:graphicData>
        </a:graphic>
      </p:graphicFrame>
    </p:spTree>
    <p:extLst>
      <p:ext uri="{BB962C8B-B14F-4D97-AF65-F5344CB8AC3E}">
        <p14:creationId xmlns:p14="http://schemas.microsoft.com/office/powerpoint/2010/main" val="2653010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D23E8A-7E5E-4EB3-8A8A-32107500270A}"/>
              </a:ext>
            </a:extLst>
          </p:cNvPr>
          <p:cNvPicPr>
            <a:picLocks noChangeAspect="1"/>
          </p:cNvPicPr>
          <p:nvPr/>
        </p:nvPicPr>
        <p:blipFill>
          <a:blip r:embed="rId3"/>
          <a:stretch>
            <a:fillRect/>
          </a:stretch>
        </p:blipFill>
        <p:spPr>
          <a:xfrm>
            <a:off x="1746614" y="260649"/>
            <a:ext cx="8698773" cy="6071389"/>
          </a:xfrm>
          <a:prstGeom prst="rect">
            <a:avLst/>
          </a:prstGeom>
        </p:spPr>
      </p:pic>
    </p:spTree>
    <p:extLst>
      <p:ext uri="{BB962C8B-B14F-4D97-AF65-F5344CB8AC3E}">
        <p14:creationId xmlns:p14="http://schemas.microsoft.com/office/powerpoint/2010/main" val="3611924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3F7B28-347B-0B83-2C49-A6E360299555}"/>
              </a:ext>
            </a:extLst>
          </p:cNvPr>
          <p:cNvPicPr>
            <a:picLocks noChangeAspect="1"/>
          </p:cNvPicPr>
          <p:nvPr/>
        </p:nvPicPr>
        <p:blipFill>
          <a:blip r:embed="rId3"/>
          <a:stretch>
            <a:fillRect/>
          </a:stretch>
        </p:blipFill>
        <p:spPr>
          <a:xfrm>
            <a:off x="1104900" y="476672"/>
            <a:ext cx="9982200" cy="1628775"/>
          </a:xfrm>
          <a:prstGeom prst="rect">
            <a:avLst/>
          </a:prstGeom>
        </p:spPr>
      </p:pic>
      <p:pic>
        <p:nvPicPr>
          <p:cNvPr id="3" name="Picture 2">
            <a:extLst>
              <a:ext uri="{FF2B5EF4-FFF2-40B4-BE49-F238E27FC236}">
                <a16:creationId xmlns:a16="http://schemas.microsoft.com/office/drawing/2014/main" id="{EBF2EB52-BA2D-11A8-DD43-53D7C91C7752}"/>
              </a:ext>
            </a:extLst>
          </p:cNvPr>
          <p:cNvPicPr>
            <a:picLocks noChangeAspect="1"/>
          </p:cNvPicPr>
          <p:nvPr/>
        </p:nvPicPr>
        <p:blipFill>
          <a:blip r:embed="rId4"/>
          <a:stretch>
            <a:fillRect/>
          </a:stretch>
        </p:blipFill>
        <p:spPr>
          <a:xfrm>
            <a:off x="986246" y="2164012"/>
            <a:ext cx="6256848" cy="4085000"/>
          </a:xfrm>
          <a:prstGeom prst="rect">
            <a:avLst/>
          </a:prstGeom>
        </p:spPr>
      </p:pic>
      <p:pic>
        <p:nvPicPr>
          <p:cNvPr id="6" name="Picture 5">
            <a:extLst>
              <a:ext uri="{FF2B5EF4-FFF2-40B4-BE49-F238E27FC236}">
                <a16:creationId xmlns:a16="http://schemas.microsoft.com/office/drawing/2014/main" id="{F7B34FDB-38DF-2601-0358-A61512D7FC47}"/>
              </a:ext>
            </a:extLst>
          </p:cNvPr>
          <p:cNvPicPr>
            <a:picLocks noChangeAspect="1"/>
          </p:cNvPicPr>
          <p:nvPr/>
        </p:nvPicPr>
        <p:blipFill>
          <a:blip r:embed="rId5"/>
          <a:stretch>
            <a:fillRect/>
          </a:stretch>
        </p:blipFill>
        <p:spPr>
          <a:xfrm>
            <a:off x="7023336" y="2531543"/>
            <a:ext cx="4898702" cy="3349937"/>
          </a:xfrm>
          <a:prstGeom prst="rect">
            <a:avLst/>
          </a:prstGeom>
        </p:spPr>
      </p:pic>
    </p:spTree>
    <p:extLst>
      <p:ext uri="{BB962C8B-B14F-4D97-AF65-F5344CB8AC3E}">
        <p14:creationId xmlns:p14="http://schemas.microsoft.com/office/powerpoint/2010/main" val="2097531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B0C6-0DBA-40D6-8749-B5C442D7BB79}"/>
              </a:ext>
            </a:extLst>
          </p:cNvPr>
          <p:cNvSpPr>
            <a:spLocks noGrp="1"/>
          </p:cNvSpPr>
          <p:nvPr>
            <p:ph type="title"/>
          </p:nvPr>
        </p:nvSpPr>
        <p:spPr>
          <a:xfrm>
            <a:off x="838200" y="1250484"/>
            <a:ext cx="10515600" cy="558799"/>
          </a:xfrm>
        </p:spPr>
        <p:txBody>
          <a:bodyPr>
            <a:normAutofit fontScale="90000"/>
          </a:bodyPr>
          <a:lstStyle/>
          <a:p>
            <a:r>
              <a:rPr lang="en-NZ" dirty="0"/>
              <a:t>Official Information Act statistics to June 2023</a:t>
            </a:r>
          </a:p>
        </p:txBody>
      </p:sp>
      <p:sp>
        <p:nvSpPr>
          <p:cNvPr id="3" name="Text Placeholder 2">
            <a:extLst>
              <a:ext uri="{FF2B5EF4-FFF2-40B4-BE49-F238E27FC236}">
                <a16:creationId xmlns:a16="http://schemas.microsoft.com/office/drawing/2014/main" id="{B733FBC7-7F0A-4BEF-8595-1430050D1554}"/>
              </a:ext>
            </a:extLst>
          </p:cNvPr>
          <p:cNvSpPr>
            <a:spLocks noGrp="1"/>
          </p:cNvSpPr>
          <p:nvPr>
            <p:ph type="body" idx="1"/>
          </p:nvPr>
        </p:nvSpPr>
        <p:spPr>
          <a:xfrm>
            <a:off x="838200" y="1809283"/>
            <a:ext cx="9333216" cy="3070942"/>
          </a:xfrm>
        </p:spPr>
        <p:txBody>
          <a:bodyPr lIns="91440" tIns="45720" rIns="91440" bIns="45720" anchor="t"/>
          <a:lstStyle/>
          <a:p>
            <a:pPr marL="342900" indent="-342900">
              <a:buFont typeface="Arial" panose="020B0604020202020204" pitchFamily="34" charset="0"/>
              <a:buChar char="•"/>
              <a:defRPr/>
            </a:pPr>
            <a:r>
              <a:rPr lang="en-US" sz="2400" dirty="0">
                <a:latin typeface="Source Sans Pro"/>
                <a:ea typeface="Source Sans Pro"/>
              </a:rPr>
              <a:t>99 agencies (101 when Police and NZDF are included)</a:t>
            </a:r>
          </a:p>
          <a:p>
            <a:pPr marL="342900" indent="-342900">
              <a:buFont typeface="Arial" panose="020B0604020202020204" pitchFamily="34" charset="0"/>
              <a:buChar char="•"/>
              <a:defRPr/>
            </a:pPr>
            <a:r>
              <a:rPr lang="en-US" sz="2400" dirty="0">
                <a:latin typeface="Source Sans Pro"/>
                <a:ea typeface="Source Sans Pro"/>
              </a:rPr>
              <a:t>26,505 requests. This is a </a:t>
            </a:r>
            <a:r>
              <a:rPr lang="en-US" sz="2400" b="1" dirty="0">
                <a:latin typeface="Source Sans Pro"/>
                <a:ea typeface="Source Sans Pro"/>
              </a:rPr>
              <a:t>5% decrease </a:t>
            </a:r>
            <a:r>
              <a:rPr lang="en-US" sz="2400" dirty="0">
                <a:latin typeface="Source Sans Pro"/>
                <a:ea typeface="Source Sans Pro"/>
              </a:rPr>
              <a:t>in volume on the previous six months. </a:t>
            </a:r>
          </a:p>
          <a:p>
            <a:pPr marL="342900" indent="-342900">
              <a:buFont typeface="Arial" panose="020B0604020202020204" pitchFamily="34" charset="0"/>
              <a:buChar char="•"/>
              <a:defRPr/>
            </a:pPr>
            <a:r>
              <a:rPr lang="en-US" sz="2400" b="1" dirty="0">
                <a:latin typeface="Source Sans Pro"/>
                <a:ea typeface="Source Sans Pro"/>
              </a:rPr>
              <a:t>98.2% </a:t>
            </a:r>
            <a:r>
              <a:rPr lang="en-US" sz="2400" dirty="0">
                <a:latin typeface="Source Sans Pro"/>
                <a:ea typeface="Source Sans Pro"/>
              </a:rPr>
              <a:t>of requests were completed on time  - first time over 98%.  </a:t>
            </a:r>
          </a:p>
        </p:txBody>
      </p:sp>
      <p:pic>
        <p:nvPicPr>
          <p:cNvPr id="5" name="Picture 4">
            <a:extLst>
              <a:ext uri="{FF2B5EF4-FFF2-40B4-BE49-F238E27FC236}">
                <a16:creationId xmlns:a16="http://schemas.microsoft.com/office/drawing/2014/main" id="{071CED80-903F-B616-8F7F-AADF3A68AE85}"/>
              </a:ext>
            </a:extLst>
          </p:cNvPr>
          <p:cNvPicPr>
            <a:picLocks noChangeAspect="1"/>
          </p:cNvPicPr>
          <p:nvPr/>
        </p:nvPicPr>
        <p:blipFill rotWithShape="1">
          <a:blip r:embed="rId3"/>
          <a:srcRect t="2135" r="798"/>
          <a:stretch/>
        </p:blipFill>
        <p:spPr>
          <a:xfrm>
            <a:off x="2125573" y="3454489"/>
            <a:ext cx="7049249" cy="2153027"/>
          </a:xfrm>
          <a:prstGeom prst="rect">
            <a:avLst/>
          </a:prstGeom>
        </p:spPr>
      </p:pic>
    </p:spTree>
    <p:extLst>
      <p:ext uri="{BB962C8B-B14F-4D97-AF65-F5344CB8AC3E}">
        <p14:creationId xmlns:p14="http://schemas.microsoft.com/office/powerpoint/2010/main" val="4034817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B0C6-0DBA-40D6-8749-B5C442D7BB79}"/>
              </a:ext>
            </a:extLst>
          </p:cNvPr>
          <p:cNvSpPr>
            <a:spLocks noGrp="1"/>
          </p:cNvSpPr>
          <p:nvPr>
            <p:ph type="title"/>
          </p:nvPr>
        </p:nvSpPr>
        <p:spPr>
          <a:xfrm>
            <a:off x="838200" y="957559"/>
            <a:ext cx="10515600" cy="558799"/>
          </a:xfrm>
        </p:spPr>
        <p:txBody>
          <a:bodyPr>
            <a:normAutofit fontScale="90000"/>
          </a:bodyPr>
          <a:lstStyle/>
          <a:p>
            <a:r>
              <a:rPr lang="en-NZ" dirty="0"/>
              <a:t>Official Information Act statistics to June 2023 </a:t>
            </a:r>
          </a:p>
        </p:txBody>
      </p:sp>
      <p:pic>
        <p:nvPicPr>
          <p:cNvPr id="4" name="Picture 3">
            <a:extLst>
              <a:ext uri="{FF2B5EF4-FFF2-40B4-BE49-F238E27FC236}">
                <a16:creationId xmlns:a16="http://schemas.microsoft.com/office/drawing/2014/main" id="{B6C8D039-F156-4F88-B9C9-ACA932CDC673}"/>
              </a:ext>
            </a:extLst>
          </p:cNvPr>
          <p:cNvPicPr>
            <a:picLocks noChangeAspect="1"/>
          </p:cNvPicPr>
          <p:nvPr/>
        </p:nvPicPr>
        <p:blipFill rotWithShape="1">
          <a:blip r:embed="rId3"/>
          <a:srcRect b="317"/>
          <a:stretch/>
        </p:blipFill>
        <p:spPr>
          <a:xfrm>
            <a:off x="994774" y="2469478"/>
            <a:ext cx="4571357" cy="2423095"/>
          </a:xfrm>
          <a:prstGeom prst="rect">
            <a:avLst/>
          </a:prstGeom>
        </p:spPr>
      </p:pic>
      <p:sp>
        <p:nvSpPr>
          <p:cNvPr id="6" name="TextBox 5">
            <a:extLst>
              <a:ext uri="{FF2B5EF4-FFF2-40B4-BE49-F238E27FC236}">
                <a16:creationId xmlns:a16="http://schemas.microsoft.com/office/drawing/2014/main" id="{3FD54FC0-EC90-04BE-73A9-9C7F7AF420A3}"/>
              </a:ext>
            </a:extLst>
          </p:cNvPr>
          <p:cNvSpPr txBox="1"/>
          <p:nvPr/>
        </p:nvSpPr>
        <p:spPr>
          <a:xfrm>
            <a:off x="838200" y="1808252"/>
            <a:ext cx="4884506" cy="369332"/>
          </a:xfrm>
          <a:prstGeom prst="rect">
            <a:avLst/>
          </a:prstGeom>
          <a:noFill/>
        </p:spPr>
        <p:txBody>
          <a:bodyPr wrap="square" rtlCol="0">
            <a:spAutoFit/>
          </a:bodyPr>
          <a:lstStyle/>
          <a:p>
            <a:r>
              <a:rPr lang="mi-NZ" dirty="0"/>
              <a:t>Crown entities </a:t>
            </a:r>
            <a:endParaRPr lang="en-US" dirty="0"/>
          </a:p>
        </p:txBody>
      </p:sp>
      <p:pic>
        <p:nvPicPr>
          <p:cNvPr id="8" name="Picture 7">
            <a:extLst>
              <a:ext uri="{FF2B5EF4-FFF2-40B4-BE49-F238E27FC236}">
                <a16:creationId xmlns:a16="http://schemas.microsoft.com/office/drawing/2014/main" id="{700B7FA7-0208-85E3-F288-391E05BCE1F0}"/>
              </a:ext>
            </a:extLst>
          </p:cNvPr>
          <p:cNvPicPr>
            <a:picLocks noChangeAspect="1"/>
          </p:cNvPicPr>
          <p:nvPr/>
        </p:nvPicPr>
        <p:blipFill>
          <a:blip r:embed="rId4"/>
          <a:stretch>
            <a:fillRect/>
          </a:stretch>
        </p:blipFill>
        <p:spPr>
          <a:xfrm>
            <a:off x="6524090" y="2477184"/>
            <a:ext cx="4594679" cy="2423095"/>
          </a:xfrm>
          <a:prstGeom prst="rect">
            <a:avLst/>
          </a:prstGeom>
        </p:spPr>
      </p:pic>
      <p:sp>
        <p:nvSpPr>
          <p:cNvPr id="9" name="TextBox 8">
            <a:extLst>
              <a:ext uri="{FF2B5EF4-FFF2-40B4-BE49-F238E27FC236}">
                <a16:creationId xmlns:a16="http://schemas.microsoft.com/office/drawing/2014/main" id="{5C36A809-267F-C7DE-18DF-27D79DA99338}"/>
              </a:ext>
            </a:extLst>
          </p:cNvPr>
          <p:cNvSpPr txBox="1"/>
          <p:nvPr/>
        </p:nvSpPr>
        <p:spPr>
          <a:xfrm>
            <a:off x="6379176" y="1808252"/>
            <a:ext cx="4884506" cy="369332"/>
          </a:xfrm>
          <a:prstGeom prst="rect">
            <a:avLst/>
          </a:prstGeom>
          <a:noFill/>
        </p:spPr>
        <p:txBody>
          <a:bodyPr wrap="square" rtlCol="0">
            <a:spAutoFit/>
          </a:bodyPr>
          <a:lstStyle/>
          <a:p>
            <a:r>
              <a:rPr lang="mi-NZ" dirty="0"/>
              <a:t>Departments </a:t>
            </a:r>
            <a:endParaRPr lang="en-US" dirty="0"/>
          </a:p>
        </p:txBody>
      </p:sp>
    </p:spTree>
    <p:extLst>
      <p:ext uri="{BB962C8B-B14F-4D97-AF65-F5344CB8AC3E}">
        <p14:creationId xmlns:p14="http://schemas.microsoft.com/office/powerpoint/2010/main" val="75902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B0C6-0DBA-40D6-8749-B5C442D7BB79}"/>
              </a:ext>
            </a:extLst>
          </p:cNvPr>
          <p:cNvSpPr>
            <a:spLocks noGrp="1"/>
          </p:cNvSpPr>
          <p:nvPr>
            <p:ph type="title"/>
          </p:nvPr>
        </p:nvSpPr>
        <p:spPr/>
        <p:txBody>
          <a:bodyPr>
            <a:normAutofit fontScale="90000"/>
          </a:bodyPr>
          <a:lstStyle/>
          <a:p>
            <a:pPr algn="l"/>
            <a:r>
              <a:rPr lang="en-NZ" dirty="0"/>
              <a:t>Extensions </a:t>
            </a:r>
          </a:p>
        </p:txBody>
      </p:sp>
      <p:sp>
        <p:nvSpPr>
          <p:cNvPr id="3" name="Text Placeholder 2">
            <a:extLst>
              <a:ext uri="{FF2B5EF4-FFF2-40B4-BE49-F238E27FC236}">
                <a16:creationId xmlns:a16="http://schemas.microsoft.com/office/drawing/2014/main" id="{B733FBC7-7F0A-4BEF-8595-1430050D1554}"/>
              </a:ext>
            </a:extLst>
          </p:cNvPr>
          <p:cNvSpPr>
            <a:spLocks noGrp="1"/>
          </p:cNvSpPr>
          <p:nvPr>
            <p:ph type="body" idx="1"/>
          </p:nvPr>
        </p:nvSpPr>
        <p:spPr>
          <a:xfrm>
            <a:off x="831850" y="2428633"/>
            <a:ext cx="4315503" cy="2813218"/>
          </a:xfrm>
        </p:spPr>
        <p:txBody>
          <a:bodyPr lIns="91440" tIns="45720" rIns="91440" bIns="45720" anchor="t"/>
          <a:lstStyle/>
          <a:p>
            <a:pPr marL="342900" indent="-342900">
              <a:buFont typeface="Arial" panose="020B0604020202020204" pitchFamily="34" charset="0"/>
              <a:buChar char="•"/>
              <a:defRPr/>
            </a:pPr>
            <a:r>
              <a:rPr lang="en-US" sz="2400" dirty="0"/>
              <a:t>Extensions: 7.5% of all requests. </a:t>
            </a:r>
          </a:p>
          <a:p>
            <a:pPr marL="342900" indent="-342900">
              <a:buFont typeface="Arial" panose="020B0604020202020204" pitchFamily="34" charset="0"/>
              <a:buChar char="•"/>
              <a:defRPr/>
            </a:pPr>
            <a:endParaRPr lang="en-US" sz="2400" dirty="0"/>
          </a:p>
          <a:p>
            <a:pPr marL="342900" indent="-342900">
              <a:buFont typeface="Arial" panose="020B0604020202020204" pitchFamily="34" charset="0"/>
              <a:buChar char="•"/>
              <a:defRPr/>
            </a:pPr>
            <a:r>
              <a:rPr lang="en-US" sz="2400" dirty="0"/>
              <a:t>Down 1% from 12 months ago. </a:t>
            </a:r>
          </a:p>
          <a:p>
            <a:pPr>
              <a:defRPr/>
            </a:pPr>
            <a:endParaRPr lang="en-US" sz="2400" dirty="0"/>
          </a:p>
          <a:p>
            <a:pPr>
              <a:defRPr/>
            </a:pPr>
            <a:endParaRPr lang="en-US" sz="2400" dirty="0"/>
          </a:p>
          <a:p>
            <a:pPr>
              <a:defRPr/>
            </a:pPr>
            <a:endParaRPr lang="en-US" sz="2400" dirty="0"/>
          </a:p>
        </p:txBody>
      </p:sp>
      <p:graphicFrame>
        <p:nvGraphicFramePr>
          <p:cNvPr id="9" name="Chart 8">
            <a:extLst>
              <a:ext uri="{FF2B5EF4-FFF2-40B4-BE49-F238E27FC236}">
                <a16:creationId xmlns:a16="http://schemas.microsoft.com/office/drawing/2014/main" id="{72B5C305-ED9B-2DAE-3F06-17840F763E08}"/>
              </a:ext>
            </a:extLst>
          </p:cNvPr>
          <p:cNvGraphicFramePr/>
          <p:nvPr/>
        </p:nvGraphicFramePr>
        <p:xfrm>
          <a:off x="5992089" y="983689"/>
          <a:ext cx="4641664" cy="42581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0761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C9BCB-4CE2-BA63-3A37-4A98EAF9C4C7}"/>
              </a:ext>
            </a:extLst>
          </p:cNvPr>
          <p:cNvPicPr>
            <a:picLocks noChangeAspect="1"/>
          </p:cNvPicPr>
          <p:nvPr/>
        </p:nvPicPr>
        <p:blipFill>
          <a:blip r:embed="rId3"/>
          <a:stretch>
            <a:fillRect/>
          </a:stretch>
        </p:blipFill>
        <p:spPr>
          <a:xfrm>
            <a:off x="1816551" y="260648"/>
            <a:ext cx="8558897" cy="1296143"/>
          </a:xfrm>
          <a:prstGeom prst="rect">
            <a:avLst/>
          </a:prstGeom>
        </p:spPr>
      </p:pic>
      <p:pic>
        <p:nvPicPr>
          <p:cNvPr id="6" name="Picture 5">
            <a:extLst>
              <a:ext uri="{FF2B5EF4-FFF2-40B4-BE49-F238E27FC236}">
                <a16:creationId xmlns:a16="http://schemas.microsoft.com/office/drawing/2014/main" id="{25EDD2B0-1203-2671-9BA3-7335E0AEFA5A}"/>
              </a:ext>
            </a:extLst>
          </p:cNvPr>
          <p:cNvPicPr>
            <a:picLocks noChangeAspect="1"/>
          </p:cNvPicPr>
          <p:nvPr/>
        </p:nvPicPr>
        <p:blipFill>
          <a:blip r:embed="rId4"/>
          <a:stretch>
            <a:fillRect/>
          </a:stretch>
        </p:blipFill>
        <p:spPr>
          <a:xfrm>
            <a:off x="3107668" y="1700808"/>
            <a:ext cx="5976664" cy="5032607"/>
          </a:xfrm>
          <a:prstGeom prst="rect">
            <a:avLst/>
          </a:prstGeom>
        </p:spPr>
      </p:pic>
    </p:spTree>
    <p:extLst>
      <p:ext uri="{BB962C8B-B14F-4D97-AF65-F5344CB8AC3E}">
        <p14:creationId xmlns:p14="http://schemas.microsoft.com/office/powerpoint/2010/main" val="3628609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A15A6-4F79-3EBE-8297-5E2FA058FB25}"/>
              </a:ext>
            </a:extLst>
          </p:cNvPr>
          <p:cNvPicPr>
            <a:picLocks noChangeAspect="1"/>
          </p:cNvPicPr>
          <p:nvPr/>
        </p:nvPicPr>
        <p:blipFill>
          <a:blip r:embed="rId2"/>
          <a:stretch>
            <a:fillRect/>
          </a:stretch>
        </p:blipFill>
        <p:spPr>
          <a:xfrm>
            <a:off x="1775520" y="836712"/>
            <a:ext cx="8904734" cy="4953692"/>
          </a:xfrm>
          <a:prstGeom prst="rect">
            <a:avLst/>
          </a:prstGeom>
        </p:spPr>
      </p:pic>
    </p:spTree>
    <p:extLst>
      <p:ext uri="{BB962C8B-B14F-4D97-AF65-F5344CB8AC3E}">
        <p14:creationId xmlns:p14="http://schemas.microsoft.com/office/powerpoint/2010/main" val="3965831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E1DA1B-3B26-7F9B-B9D7-9BE47A00C96E}"/>
              </a:ext>
            </a:extLst>
          </p:cNvPr>
          <p:cNvPicPr>
            <a:picLocks noChangeAspect="1"/>
          </p:cNvPicPr>
          <p:nvPr/>
        </p:nvPicPr>
        <p:blipFill>
          <a:blip r:embed="rId3"/>
          <a:stretch>
            <a:fillRect/>
          </a:stretch>
        </p:blipFill>
        <p:spPr>
          <a:xfrm>
            <a:off x="1496119" y="260648"/>
            <a:ext cx="9199761" cy="1365126"/>
          </a:xfrm>
          <a:prstGeom prst="rect">
            <a:avLst/>
          </a:prstGeom>
        </p:spPr>
      </p:pic>
      <p:pic>
        <p:nvPicPr>
          <p:cNvPr id="6" name="Picture 5">
            <a:extLst>
              <a:ext uri="{FF2B5EF4-FFF2-40B4-BE49-F238E27FC236}">
                <a16:creationId xmlns:a16="http://schemas.microsoft.com/office/drawing/2014/main" id="{20634B3D-F983-112F-F50A-3C3F06E9B4DD}"/>
              </a:ext>
            </a:extLst>
          </p:cNvPr>
          <p:cNvPicPr>
            <a:picLocks noChangeAspect="1"/>
          </p:cNvPicPr>
          <p:nvPr/>
        </p:nvPicPr>
        <p:blipFill>
          <a:blip r:embed="rId4"/>
          <a:stretch>
            <a:fillRect/>
          </a:stretch>
        </p:blipFill>
        <p:spPr>
          <a:xfrm>
            <a:off x="1775520" y="1772816"/>
            <a:ext cx="9159963" cy="4179490"/>
          </a:xfrm>
          <a:prstGeom prst="rect">
            <a:avLst/>
          </a:prstGeom>
        </p:spPr>
      </p:pic>
    </p:spTree>
    <p:extLst>
      <p:ext uri="{BB962C8B-B14F-4D97-AF65-F5344CB8AC3E}">
        <p14:creationId xmlns:p14="http://schemas.microsoft.com/office/powerpoint/2010/main" val="718455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F0C807-0930-483F-A710-A78B0291627A}"/>
              </a:ext>
            </a:extLst>
          </p:cNvPr>
          <p:cNvPicPr>
            <a:picLocks noChangeAspect="1"/>
          </p:cNvPicPr>
          <p:nvPr/>
        </p:nvPicPr>
        <p:blipFill>
          <a:blip r:embed="rId3"/>
          <a:stretch>
            <a:fillRect/>
          </a:stretch>
        </p:blipFill>
        <p:spPr>
          <a:xfrm>
            <a:off x="-103061" y="2325"/>
            <a:ext cx="12398121" cy="6957392"/>
          </a:xfrm>
          <a:prstGeom prst="rect">
            <a:avLst/>
          </a:prstGeom>
        </p:spPr>
      </p:pic>
    </p:spTree>
    <p:extLst>
      <p:ext uri="{BB962C8B-B14F-4D97-AF65-F5344CB8AC3E}">
        <p14:creationId xmlns:p14="http://schemas.microsoft.com/office/powerpoint/2010/main" val="128100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0BE5D-D06C-E905-F0CC-D1A0E5FAA9A3}"/>
              </a:ext>
            </a:extLst>
          </p:cNvPr>
          <p:cNvPicPr>
            <a:picLocks noChangeAspect="1"/>
          </p:cNvPicPr>
          <p:nvPr/>
        </p:nvPicPr>
        <p:blipFill>
          <a:blip r:embed="rId3"/>
          <a:stretch>
            <a:fillRect/>
          </a:stretch>
        </p:blipFill>
        <p:spPr>
          <a:xfrm>
            <a:off x="2079490" y="836712"/>
            <a:ext cx="8033019" cy="4536504"/>
          </a:xfrm>
          <a:prstGeom prst="rect">
            <a:avLst/>
          </a:prstGeom>
        </p:spPr>
      </p:pic>
    </p:spTree>
    <p:extLst>
      <p:ext uri="{BB962C8B-B14F-4D97-AF65-F5344CB8AC3E}">
        <p14:creationId xmlns:p14="http://schemas.microsoft.com/office/powerpoint/2010/main" val="905790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B0C6-0DBA-40D6-8749-B5C442D7BB79}"/>
              </a:ext>
            </a:extLst>
          </p:cNvPr>
          <p:cNvSpPr>
            <a:spLocks noGrp="1"/>
          </p:cNvSpPr>
          <p:nvPr>
            <p:ph type="title"/>
          </p:nvPr>
        </p:nvSpPr>
        <p:spPr/>
        <p:txBody>
          <a:bodyPr>
            <a:normAutofit fontScale="90000"/>
          </a:bodyPr>
          <a:lstStyle/>
          <a:p>
            <a:pPr eaLnBrk="1" hangingPunct="1">
              <a:lnSpc>
                <a:spcPct val="90000"/>
              </a:lnSpc>
              <a:spcBef>
                <a:spcPct val="0"/>
              </a:spcBef>
              <a:buNone/>
              <a:defRPr/>
            </a:pPr>
            <a:r>
              <a:rPr lang="en-NZ" altLang="en-US" sz="3600" dirty="0">
                <a:solidFill>
                  <a:srgbClr val="3A4A5A"/>
                </a:solidFill>
                <a:latin typeface="Source Sans Pro" panose="020B0503030403020204" pitchFamily="34" charset="0"/>
                <a:ea typeface="Source Sans Pro" panose="020B0503030403020204" pitchFamily="34" charset="0"/>
                <a:cs typeface="+mj-cs"/>
              </a:rPr>
              <a:t>Here to help</a:t>
            </a:r>
          </a:p>
        </p:txBody>
      </p:sp>
      <p:sp>
        <p:nvSpPr>
          <p:cNvPr id="3" name="Text Placeholder 2">
            <a:extLst>
              <a:ext uri="{FF2B5EF4-FFF2-40B4-BE49-F238E27FC236}">
                <a16:creationId xmlns:a16="http://schemas.microsoft.com/office/drawing/2014/main" id="{B733FBC7-7F0A-4BEF-8595-1430050D1554}"/>
              </a:ext>
            </a:extLst>
          </p:cNvPr>
          <p:cNvSpPr>
            <a:spLocks noGrp="1"/>
          </p:cNvSpPr>
          <p:nvPr>
            <p:ph type="body" idx="1"/>
          </p:nvPr>
        </p:nvSpPr>
        <p:spPr>
          <a:xfrm>
            <a:off x="831850" y="2204864"/>
            <a:ext cx="10376718" cy="3908940"/>
          </a:xfrm>
        </p:spPr>
        <p:txBody>
          <a:bodyPr/>
          <a:lstStyle/>
          <a:p>
            <a:pPr>
              <a:defRPr/>
            </a:pPr>
            <a:endParaRPr lang="en-US" sz="2400" dirty="0"/>
          </a:p>
          <a:p>
            <a:pPr>
              <a:defRPr/>
            </a:pPr>
            <a:r>
              <a:rPr lang="en-US" sz="2400" dirty="0"/>
              <a:t>If you need advice or assistance, contact the team on </a:t>
            </a:r>
            <a:r>
              <a:rPr lang="en-US" sz="2400" dirty="0">
                <a:hlinkClick r:id="rId3"/>
              </a:rPr>
              <a:t>OIAForum@publicservice.govt.nz</a:t>
            </a:r>
            <a:r>
              <a:rPr lang="en-US" sz="2400" dirty="0"/>
              <a:t> </a:t>
            </a:r>
          </a:p>
          <a:p>
            <a:pPr>
              <a:defRPr/>
            </a:pPr>
            <a:endParaRPr lang="en-US" sz="2400" dirty="0"/>
          </a:p>
          <a:p>
            <a:pPr>
              <a:defRPr/>
            </a:pPr>
            <a:r>
              <a:rPr lang="en-US" sz="2400" dirty="0"/>
              <a:t>Or check out the online resources: </a:t>
            </a:r>
            <a:br>
              <a:rPr lang="en-US" sz="2400" dirty="0"/>
            </a:br>
            <a:r>
              <a:rPr lang="en-US" sz="2400" dirty="0">
                <a:hlinkClick r:id="rId4"/>
              </a:rPr>
              <a:t>http://publicservice.govt.nz/official-information</a:t>
            </a:r>
            <a:r>
              <a:rPr lang="en-US" sz="2400" dirty="0"/>
              <a:t> </a:t>
            </a:r>
          </a:p>
        </p:txBody>
      </p:sp>
    </p:spTree>
    <p:extLst>
      <p:ext uri="{BB962C8B-B14F-4D97-AF65-F5344CB8AC3E}">
        <p14:creationId xmlns:p14="http://schemas.microsoft.com/office/powerpoint/2010/main" val="1003365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8196B4-4DA6-43F0-8227-BDCBDE990AB2}"/>
              </a:ext>
            </a:extLst>
          </p:cNvPr>
          <p:cNvSpPr txBox="1">
            <a:spLocks noChangeArrowheads="1"/>
          </p:cNvSpPr>
          <p:nvPr/>
        </p:nvSpPr>
        <p:spPr>
          <a:xfrm>
            <a:off x="1524000" y="3464485"/>
            <a:ext cx="9144000" cy="1804475"/>
          </a:xfrm>
          <a:prstGeom prst="rect">
            <a:avLst/>
          </a:prstGeom>
          <a:noFill/>
        </p:spPr>
        <p:txBody>
          <a:bodyPr vert="horz" wrap="square" lIns="68580" tIns="34290" rIns="68580" bIns="34290" numCol="1" rtlCol="0" anchor="t" anchorCtr="0" compatLnSpc="1">
            <a:prstTxWarp prst="textNoShape">
              <a:avLst/>
            </a:prstTxWarp>
            <a:normAutofit/>
          </a:bodyPr>
          <a:lstStyle>
            <a:lvl1pPr algn="ctr" defTabSz="914400" rtl="0" eaLnBrk="1" latinLnBrk="0" hangingPunct="1">
              <a:lnSpc>
                <a:spcPct val="90000"/>
              </a:lnSpc>
              <a:spcBef>
                <a:spcPct val="0"/>
              </a:spcBef>
              <a:buNone/>
              <a:defRPr sz="2800" kern="1200">
                <a:solidFill>
                  <a:schemeClr val="bg1"/>
                </a:solidFill>
                <a:latin typeface="Source Sans Pro" panose="020B0503030403020204" pitchFamily="34" charset="0"/>
                <a:ea typeface="Source Sans Pro" panose="020B0503030403020204" pitchFamily="34" charset="0"/>
                <a:cs typeface="+mj-cs"/>
              </a:defRPr>
            </a:lvl1pPr>
          </a:lstStyle>
          <a:p>
            <a:pPr fontAlgn="auto">
              <a:spcAft>
                <a:spcPts val="0"/>
              </a:spcAft>
            </a:pPr>
            <a:r>
              <a:rPr lang="en-NZ" altLang="en-US" b="1" dirty="0">
                <a:latin typeface="Source Sans Pro"/>
                <a:ea typeface="Source Sans Pro"/>
              </a:rPr>
              <a:t>Panel Discussion</a:t>
            </a:r>
          </a:p>
        </p:txBody>
      </p:sp>
      <p:cxnSp>
        <p:nvCxnSpPr>
          <p:cNvPr id="6" name="Straight Connector 5">
            <a:extLst>
              <a:ext uri="{FF2B5EF4-FFF2-40B4-BE49-F238E27FC236}">
                <a16:creationId xmlns:a16="http://schemas.microsoft.com/office/drawing/2014/main" id="{A5317F95-6302-454A-8D4D-62D4BB75B1C5}"/>
              </a:ext>
            </a:extLst>
          </p:cNvPr>
          <p:cNvCxnSpPr>
            <a:cxnSpLocks/>
          </p:cNvCxnSpPr>
          <p:nvPr/>
        </p:nvCxnSpPr>
        <p:spPr>
          <a:xfrm>
            <a:off x="3002756" y="4149080"/>
            <a:ext cx="61864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17C47264-9F06-421A-A0A4-0011618FE08C}"/>
              </a:ext>
            </a:extLst>
          </p:cNvPr>
          <p:cNvSpPr txBox="1">
            <a:spLocks/>
          </p:cNvSpPr>
          <p:nvPr/>
        </p:nvSpPr>
        <p:spPr>
          <a:xfrm>
            <a:off x="2257264" y="4366722"/>
            <a:ext cx="7677472" cy="1877319"/>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lnSpc>
                <a:spcPct val="115000"/>
              </a:lnSpc>
              <a:spcBef>
                <a:spcPts val="0"/>
              </a:spcBef>
              <a:spcAft>
                <a:spcPts val="0"/>
              </a:spcAft>
              <a:buNone/>
            </a:pPr>
            <a:r>
              <a:rPr lang="en-NZ" b="1" dirty="0">
                <a:solidFill>
                  <a:schemeClr val="bg1"/>
                </a:solidFill>
                <a:latin typeface="Source Sans Pro" panose="020B0503030403020204" pitchFamily="34" charset="0"/>
                <a:ea typeface="Source Sans Pro" panose="020B0503030403020204" pitchFamily="34" charset="0"/>
              </a:rPr>
              <a:t>Office of the Ombudsman</a:t>
            </a:r>
            <a:br>
              <a:rPr lang="en-NZ" b="1" dirty="0">
                <a:solidFill>
                  <a:schemeClr val="bg1"/>
                </a:solidFill>
                <a:highlight>
                  <a:srgbClr val="FFFF00"/>
                </a:highlight>
                <a:latin typeface="Source Sans Pro" panose="020B0503030403020204" pitchFamily="34" charset="0"/>
                <a:ea typeface="Source Sans Pro" panose="020B0503030403020204" pitchFamily="34" charset="0"/>
              </a:rPr>
            </a:br>
            <a:r>
              <a:rPr lang="en-NZ" b="1" dirty="0">
                <a:solidFill>
                  <a:schemeClr val="bg1"/>
                </a:solidFill>
                <a:latin typeface="Source Sans Pro" panose="020B0503030403020204" pitchFamily="34" charset="0"/>
                <a:ea typeface="Source Sans Pro" panose="020B0503030403020204" pitchFamily="34" charset="0"/>
              </a:rPr>
              <a:t>Department of Conservation </a:t>
            </a:r>
          </a:p>
          <a:p>
            <a:pPr marL="0" indent="0" algn="ctr" fontAlgn="auto">
              <a:lnSpc>
                <a:spcPct val="115000"/>
              </a:lnSpc>
              <a:spcBef>
                <a:spcPts val="0"/>
              </a:spcBef>
              <a:spcAft>
                <a:spcPts val="0"/>
              </a:spcAft>
              <a:buNone/>
            </a:pPr>
            <a:r>
              <a:rPr lang="en-NZ" b="1" dirty="0">
                <a:solidFill>
                  <a:schemeClr val="bg1"/>
                </a:solidFill>
                <a:latin typeface="Source Sans Pro" panose="020B0503030403020204" pitchFamily="34" charset="0"/>
                <a:ea typeface="Source Sans Pro" panose="020B0503030403020204" pitchFamily="34" charset="0"/>
              </a:rPr>
              <a:t>Department of Corrections </a:t>
            </a:r>
          </a:p>
          <a:p>
            <a:pPr marL="0" indent="0" algn="ctr" fontAlgn="auto">
              <a:lnSpc>
                <a:spcPct val="115000"/>
              </a:lnSpc>
              <a:spcBef>
                <a:spcPts val="0"/>
              </a:spcBef>
              <a:spcAft>
                <a:spcPts val="0"/>
              </a:spcAft>
              <a:buNone/>
            </a:pPr>
            <a:r>
              <a:rPr lang="en-NZ" b="1" dirty="0">
                <a:solidFill>
                  <a:schemeClr val="bg1"/>
                </a:solidFill>
                <a:latin typeface="Source Sans Pro" panose="020B0503030403020204" pitchFamily="34" charset="0"/>
                <a:ea typeface="Source Sans Pro" panose="020B0503030403020204" pitchFamily="34" charset="0"/>
              </a:rPr>
              <a:t>Ministry of Housing and Urban Development  </a:t>
            </a:r>
            <a:br>
              <a:rPr lang="en-NZ" b="1" dirty="0">
                <a:solidFill>
                  <a:schemeClr val="bg1"/>
                </a:solidFill>
                <a:latin typeface="Source Sans Pro" panose="020B0503030403020204" pitchFamily="34" charset="0"/>
                <a:ea typeface="Source Sans Pro" panose="020B0503030403020204" pitchFamily="34" charset="0"/>
              </a:rPr>
            </a:br>
            <a:r>
              <a:rPr lang="en-NZ" b="1" dirty="0">
                <a:solidFill>
                  <a:schemeClr val="bg1"/>
                </a:solidFill>
                <a:latin typeface="Source Sans Pro" panose="020B0503030403020204" pitchFamily="34" charset="0"/>
                <a:ea typeface="Source Sans Pro" panose="020B0503030403020204" pitchFamily="34" charset="0"/>
              </a:rPr>
              <a:t>New Zealand Police </a:t>
            </a:r>
          </a:p>
        </p:txBody>
      </p:sp>
    </p:spTree>
    <p:extLst>
      <p:ext uri="{BB962C8B-B14F-4D97-AF65-F5344CB8AC3E}">
        <p14:creationId xmlns:p14="http://schemas.microsoft.com/office/powerpoint/2010/main" val="1598014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3B6C76-DBC8-4E58-A6CD-DBEC96150629}"/>
              </a:ext>
            </a:extLst>
          </p:cNvPr>
          <p:cNvSpPr txBox="1">
            <a:spLocks noChangeArrowheads="1"/>
          </p:cNvSpPr>
          <p:nvPr/>
        </p:nvSpPr>
        <p:spPr>
          <a:xfrm>
            <a:off x="1524000" y="3429000"/>
            <a:ext cx="9144000" cy="1188131"/>
          </a:xfrm>
          <a:prstGeom prst="rect">
            <a:avLst/>
          </a:prstGeom>
          <a:noFill/>
        </p:spPr>
        <p:txBody>
          <a:bodyPr vert="horz" wrap="square" lIns="68580" tIns="34290" rIns="68580" bIns="34290" numCol="1" rtlCol="0" anchor="t" anchorCtr="0" compatLnSpc="1">
            <a:prstTxWarp prst="textNoShape">
              <a:avLst/>
            </a:prstTxWarp>
            <a:normAutofit lnSpcReduction="10000"/>
          </a:bodyPr>
          <a:lstStyle>
            <a:lvl1pPr algn="ctr" defTabSz="914400" rtl="0" eaLnBrk="1" latinLnBrk="0" hangingPunct="1">
              <a:lnSpc>
                <a:spcPct val="90000"/>
              </a:lnSpc>
              <a:spcBef>
                <a:spcPct val="0"/>
              </a:spcBef>
              <a:buNone/>
              <a:defRPr sz="2800" kern="1200">
                <a:solidFill>
                  <a:schemeClr val="bg1"/>
                </a:solidFill>
                <a:latin typeface="Source Sans Pro" panose="020B0503030403020204" pitchFamily="34" charset="0"/>
                <a:ea typeface="Source Sans Pro" panose="020B0503030403020204" pitchFamily="34" charset="0"/>
                <a:cs typeface="+mj-cs"/>
              </a:defRPr>
            </a:lvl1pPr>
          </a:lstStyle>
          <a:p>
            <a:pPr fontAlgn="auto">
              <a:spcAft>
                <a:spcPts val="0"/>
              </a:spcAft>
            </a:pPr>
            <a:r>
              <a:rPr lang="en-NZ" altLang="en-US" b="1" dirty="0">
                <a:latin typeface="Source Sans Pro"/>
                <a:ea typeface="Source Sans Pro"/>
              </a:rPr>
              <a:t>P</a:t>
            </a:r>
            <a:r>
              <a:rPr lang="mi-NZ" altLang="en-US" b="1" dirty="0">
                <a:latin typeface="Source Sans Pro"/>
                <a:ea typeface="Source Sans Pro"/>
              </a:rPr>
              <a:t>ātai?</a:t>
            </a:r>
          </a:p>
          <a:p>
            <a:pPr fontAlgn="auto">
              <a:spcAft>
                <a:spcPts val="0"/>
              </a:spcAft>
            </a:pPr>
            <a:endParaRPr lang="en-NZ" altLang="en-US" b="1" dirty="0">
              <a:latin typeface="Source Sans Pro"/>
              <a:ea typeface="Source Sans Pro"/>
            </a:endParaRPr>
          </a:p>
          <a:p>
            <a:pPr fontAlgn="auto">
              <a:spcAft>
                <a:spcPts val="0"/>
              </a:spcAft>
            </a:pPr>
            <a:r>
              <a:rPr lang="en-NZ" altLang="en-US" b="1" dirty="0">
                <a:latin typeface="Source Sans Pro"/>
                <a:ea typeface="Source Sans Pro"/>
              </a:rPr>
              <a:t>Final questions?</a:t>
            </a:r>
          </a:p>
        </p:txBody>
      </p:sp>
      <p:cxnSp>
        <p:nvCxnSpPr>
          <p:cNvPr id="6" name="Straight Connector 5">
            <a:extLst>
              <a:ext uri="{FF2B5EF4-FFF2-40B4-BE49-F238E27FC236}">
                <a16:creationId xmlns:a16="http://schemas.microsoft.com/office/drawing/2014/main" id="{9AAA33DA-1653-435D-B801-81B42D673AB7}"/>
              </a:ext>
            </a:extLst>
          </p:cNvPr>
          <p:cNvCxnSpPr>
            <a:cxnSpLocks/>
          </p:cNvCxnSpPr>
          <p:nvPr/>
        </p:nvCxnSpPr>
        <p:spPr>
          <a:xfrm>
            <a:off x="3002756" y="4686129"/>
            <a:ext cx="618648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61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D311-F4CE-2348-6E31-43F92461CBF6}"/>
              </a:ext>
            </a:extLst>
          </p:cNvPr>
          <p:cNvSpPr>
            <a:spLocks noGrp="1"/>
          </p:cNvSpPr>
          <p:nvPr>
            <p:ph type="title"/>
          </p:nvPr>
        </p:nvSpPr>
        <p:spPr/>
        <p:txBody>
          <a:bodyPr>
            <a:normAutofit fontScale="90000"/>
          </a:bodyPr>
          <a:lstStyle/>
          <a:p>
            <a:r>
              <a:rPr lang="mi-NZ" dirty="0"/>
              <a:t>Closing karakia </a:t>
            </a:r>
            <a:endParaRPr lang="en-NZ" dirty="0"/>
          </a:p>
        </p:txBody>
      </p:sp>
      <p:sp>
        <p:nvSpPr>
          <p:cNvPr id="3" name="Text Placeholder 2">
            <a:extLst>
              <a:ext uri="{FF2B5EF4-FFF2-40B4-BE49-F238E27FC236}">
                <a16:creationId xmlns:a16="http://schemas.microsoft.com/office/drawing/2014/main" id="{C9CB460B-61C6-44A9-636A-8B1384FFC163}"/>
              </a:ext>
            </a:extLst>
          </p:cNvPr>
          <p:cNvSpPr>
            <a:spLocks noGrp="1"/>
          </p:cNvSpPr>
          <p:nvPr>
            <p:ph type="body" idx="1"/>
          </p:nvPr>
        </p:nvSpPr>
        <p:spPr/>
        <p:txBody>
          <a:bodyPr/>
          <a:lstStyle/>
          <a:p>
            <a:r>
              <a:rPr lang="en-NZ" dirty="0" err="1"/>
              <a:t>Unuhia</a:t>
            </a:r>
            <a:r>
              <a:rPr lang="en-NZ" dirty="0"/>
              <a:t>, </a:t>
            </a:r>
            <a:r>
              <a:rPr lang="en-NZ" dirty="0" err="1"/>
              <a:t>unuhia</a:t>
            </a:r>
            <a:endParaRPr lang="en-NZ" dirty="0"/>
          </a:p>
          <a:p>
            <a:r>
              <a:rPr lang="en-NZ" dirty="0" err="1"/>
              <a:t>Unuhia</a:t>
            </a:r>
            <a:r>
              <a:rPr lang="en-NZ" dirty="0"/>
              <a:t> ki te </a:t>
            </a:r>
            <a:r>
              <a:rPr lang="en-NZ" dirty="0" err="1"/>
              <a:t>uru</a:t>
            </a:r>
            <a:r>
              <a:rPr lang="en-NZ" dirty="0"/>
              <a:t> </a:t>
            </a:r>
            <a:r>
              <a:rPr lang="en-NZ" dirty="0" err="1"/>
              <a:t>tapu</a:t>
            </a:r>
            <a:r>
              <a:rPr lang="en-NZ" dirty="0"/>
              <a:t> </a:t>
            </a:r>
            <a:r>
              <a:rPr lang="en-NZ" dirty="0" err="1"/>
              <a:t>nui</a:t>
            </a:r>
            <a:endParaRPr lang="en-NZ" dirty="0"/>
          </a:p>
          <a:p>
            <a:r>
              <a:rPr lang="en-NZ" dirty="0"/>
              <a:t>kia </a:t>
            </a:r>
            <a:r>
              <a:rPr lang="en-NZ" dirty="0" err="1"/>
              <a:t>wātea</a:t>
            </a:r>
            <a:r>
              <a:rPr lang="en-NZ" dirty="0"/>
              <a:t>, kia </a:t>
            </a:r>
            <a:r>
              <a:rPr lang="en-NZ" dirty="0" err="1"/>
              <a:t>māmā</a:t>
            </a:r>
            <a:r>
              <a:rPr lang="en-NZ" dirty="0"/>
              <a:t>, </a:t>
            </a:r>
          </a:p>
          <a:p>
            <a:r>
              <a:rPr lang="en-NZ" dirty="0"/>
              <a:t>te </a:t>
            </a:r>
            <a:r>
              <a:rPr lang="en-NZ" dirty="0" err="1"/>
              <a:t>ngākau</a:t>
            </a:r>
            <a:r>
              <a:rPr lang="en-NZ" dirty="0"/>
              <a:t>, te </a:t>
            </a:r>
            <a:r>
              <a:rPr lang="en-NZ" dirty="0" err="1"/>
              <a:t>tinana</a:t>
            </a:r>
            <a:r>
              <a:rPr lang="en-NZ" dirty="0"/>
              <a:t>, te </a:t>
            </a:r>
            <a:r>
              <a:rPr lang="en-NZ" dirty="0" err="1"/>
              <a:t>wairua</a:t>
            </a:r>
            <a:r>
              <a:rPr lang="en-NZ" dirty="0"/>
              <a:t> </a:t>
            </a:r>
            <a:r>
              <a:rPr lang="en-NZ" dirty="0" err="1"/>
              <a:t>i</a:t>
            </a:r>
            <a:r>
              <a:rPr lang="en-NZ" dirty="0"/>
              <a:t> te </a:t>
            </a:r>
            <a:r>
              <a:rPr lang="en-NZ" dirty="0" err="1"/>
              <a:t>ara</a:t>
            </a:r>
            <a:r>
              <a:rPr lang="en-NZ" dirty="0"/>
              <a:t> </a:t>
            </a:r>
            <a:r>
              <a:rPr lang="en-NZ" dirty="0" err="1"/>
              <a:t>takatū</a:t>
            </a:r>
            <a:endParaRPr lang="en-NZ" dirty="0"/>
          </a:p>
          <a:p>
            <a:r>
              <a:rPr lang="en-NZ" dirty="0" err="1"/>
              <a:t>Koia</a:t>
            </a:r>
            <a:r>
              <a:rPr lang="en-NZ" dirty="0"/>
              <a:t> </a:t>
            </a:r>
            <a:r>
              <a:rPr lang="en-NZ" dirty="0" err="1"/>
              <a:t>rā</a:t>
            </a:r>
            <a:r>
              <a:rPr lang="en-NZ" dirty="0"/>
              <a:t> e </a:t>
            </a:r>
            <a:r>
              <a:rPr lang="en-NZ" dirty="0" err="1"/>
              <a:t>rongo</a:t>
            </a:r>
            <a:r>
              <a:rPr lang="en-NZ" dirty="0"/>
              <a:t>, </a:t>
            </a:r>
            <a:r>
              <a:rPr lang="en-NZ" dirty="0" err="1"/>
              <a:t>whakairia</a:t>
            </a:r>
            <a:r>
              <a:rPr lang="en-NZ" dirty="0"/>
              <a:t> </a:t>
            </a:r>
            <a:r>
              <a:rPr lang="en-NZ" dirty="0" err="1"/>
              <a:t>ake</a:t>
            </a:r>
            <a:r>
              <a:rPr lang="en-NZ" dirty="0"/>
              <a:t> ki </a:t>
            </a:r>
            <a:r>
              <a:rPr lang="en-NZ" dirty="0" err="1"/>
              <a:t>runga</a:t>
            </a:r>
            <a:endParaRPr lang="en-NZ" dirty="0"/>
          </a:p>
          <a:p>
            <a:r>
              <a:rPr lang="en-NZ" dirty="0"/>
              <a:t>Kia tina! Hui e! TĀIKI E!</a:t>
            </a:r>
          </a:p>
        </p:txBody>
      </p:sp>
    </p:spTree>
    <p:extLst>
      <p:ext uri="{BB962C8B-B14F-4D97-AF65-F5344CB8AC3E}">
        <p14:creationId xmlns:p14="http://schemas.microsoft.com/office/powerpoint/2010/main" val="1370142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B3B6C76-DBC8-4E58-A6CD-DBEC96150629}"/>
              </a:ext>
            </a:extLst>
          </p:cNvPr>
          <p:cNvSpPr txBox="1">
            <a:spLocks noChangeArrowheads="1"/>
          </p:cNvSpPr>
          <p:nvPr/>
        </p:nvSpPr>
        <p:spPr>
          <a:xfrm>
            <a:off x="1524000" y="3573016"/>
            <a:ext cx="9144000" cy="792086"/>
          </a:xfrm>
          <a:prstGeom prst="rect">
            <a:avLst/>
          </a:prstGeom>
          <a:noFill/>
        </p:spPr>
        <p:txBody>
          <a:bodyPr vert="horz" wrap="square" lIns="68580" tIns="34290" rIns="68580" bIns="34290" numCol="1" rtlCol="0" anchor="t" anchorCtr="0" compatLnSpc="1">
            <a:prstTxWarp prst="textNoShape">
              <a:avLst/>
            </a:prstTxWarp>
            <a:noAutofit/>
          </a:bodyPr>
          <a:lstStyle>
            <a:lvl1pPr algn="ctr" defTabSz="914400" rtl="0" eaLnBrk="1" latinLnBrk="0" hangingPunct="1">
              <a:lnSpc>
                <a:spcPct val="90000"/>
              </a:lnSpc>
              <a:spcBef>
                <a:spcPct val="0"/>
              </a:spcBef>
              <a:buNone/>
              <a:defRPr sz="2800" kern="1200">
                <a:solidFill>
                  <a:schemeClr val="bg1"/>
                </a:solidFill>
                <a:latin typeface="Source Sans Pro" panose="020B0503030403020204" pitchFamily="34" charset="0"/>
                <a:ea typeface="Source Sans Pro" panose="020B0503030403020204" pitchFamily="34"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NZ" altLang="en-US" b="1" i="0" u="none" strike="noStrike" kern="1200" cap="none" spc="0" normalizeH="0" baseline="0" noProof="0" dirty="0">
                <a:ln>
                  <a:noFill/>
                </a:ln>
                <a:solidFill>
                  <a:prstClr val="white"/>
                </a:solidFill>
                <a:effectLst/>
                <a:uLnTx/>
                <a:uFillTx/>
                <a:latin typeface="Source Sans Pro"/>
                <a:ea typeface="Source Sans Pro"/>
                <a:cs typeface="+mj-cs"/>
              </a:rPr>
              <a:t>Ngā mihi nui</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NZ" altLang="en-US" b="1" dirty="0">
              <a:solidFill>
                <a:prstClr val="white"/>
              </a:solidFill>
              <a:latin typeface="Source Sans Pro"/>
              <a:ea typeface="Source Sans Pro"/>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NZ" altLang="en-US" b="1" i="0" u="none" strike="noStrike" kern="1200" cap="none" spc="0" normalizeH="0" baseline="0" noProof="0" dirty="0">
                <a:ln>
                  <a:noFill/>
                </a:ln>
                <a:solidFill>
                  <a:prstClr val="white"/>
                </a:solidFill>
                <a:effectLst/>
                <a:uLnTx/>
                <a:uFillTx/>
                <a:latin typeface="Source Sans Pro"/>
                <a:ea typeface="Source Sans Pro"/>
                <a:cs typeface="+mj-cs"/>
              </a:rPr>
              <a:t>Ka kite anō</a:t>
            </a:r>
          </a:p>
        </p:txBody>
      </p:sp>
    </p:spTree>
    <p:extLst>
      <p:ext uri="{BB962C8B-B14F-4D97-AF65-F5344CB8AC3E}">
        <p14:creationId xmlns:p14="http://schemas.microsoft.com/office/powerpoint/2010/main" val="280861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p:cNvPicPr>
          <p:nvPr/>
        </p:nvPicPr>
        <p:blipFill rotWithShape="1">
          <a:blip r:embed="rId4">
            <a:extLst>
              <a:ext uri="{28A0092B-C50C-407E-A947-70E740481C1C}">
                <a14:useLocalDpi xmlns:a14="http://schemas.microsoft.com/office/drawing/2010/main" val="0"/>
              </a:ext>
            </a:extLst>
          </a:blip>
          <a:srcRect/>
          <a:stretch/>
        </p:blipFill>
        <p:spPr>
          <a:xfrm>
            <a:off x="183119" y="183600"/>
            <a:ext cx="11826000" cy="5605200"/>
          </a:xfrm>
          <a:prstGeom prst="rect">
            <a:avLst/>
          </a:prstGeom>
        </p:spPr>
      </p:pic>
      <p:pic>
        <p:nvPicPr>
          <p:cNvPr id="3" name="object 3"/>
          <p:cNvPicPr/>
          <p:nvPr/>
        </p:nvPicPr>
        <p:blipFill>
          <a:blip r:embed="rId5" cstate="print"/>
          <a:stretch>
            <a:fillRect/>
          </a:stretch>
        </p:blipFill>
        <p:spPr>
          <a:xfrm>
            <a:off x="919989" y="6486916"/>
            <a:ext cx="1810423" cy="134340"/>
          </a:xfrm>
          <a:prstGeom prst="rect">
            <a:avLst/>
          </a:prstGeom>
        </p:spPr>
      </p:pic>
      <p:pic>
        <p:nvPicPr>
          <p:cNvPr id="4" name="object 4"/>
          <p:cNvPicPr/>
          <p:nvPr/>
        </p:nvPicPr>
        <p:blipFill>
          <a:blip r:embed="rId6" cstate="print"/>
          <a:stretch>
            <a:fillRect/>
          </a:stretch>
        </p:blipFill>
        <p:spPr>
          <a:xfrm>
            <a:off x="925394" y="6318213"/>
            <a:ext cx="1550415" cy="106997"/>
          </a:xfrm>
          <a:prstGeom prst="rect">
            <a:avLst/>
          </a:prstGeom>
        </p:spPr>
      </p:pic>
      <p:sp>
        <p:nvSpPr>
          <p:cNvPr id="5" name="object 5"/>
          <p:cNvSpPr/>
          <p:nvPr/>
        </p:nvSpPr>
        <p:spPr>
          <a:xfrm>
            <a:off x="182879" y="5891276"/>
            <a:ext cx="11826240" cy="0"/>
          </a:xfrm>
          <a:custGeom>
            <a:avLst/>
            <a:gdLst/>
            <a:ahLst/>
            <a:cxnLst/>
            <a:rect l="l" t="t" r="r" b="b"/>
            <a:pathLst>
              <a:path w="11826240">
                <a:moveTo>
                  <a:pt x="0" y="0"/>
                </a:moveTo>
                <a:lnTo>
                  <a:pt x="11825935" y="0"/>
                </a:lnTo>
              </a:path>
            </a:pathLst>
          </a:custGeom>
          <a:ln w="25400">
            <a:solidFill>
              <a:srgbClr val="00B0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82879" y="3081527"/>
            <a:ext cx="5135880" cy="2707005"/>
          </a:xfrm>
          <a:custGeom>
            <a:avLst/>
            <a:gdLst/>
            <a:ahLst/>
            <a:cxnLst/>
            <a:rect l="l" t="t" r="r" b="b"/>
            <a:pathLst>
              <a:path w="5135880" h="2707004">
                <a:moveTo>
                  <a:pt x="5135727" y="0"/>
                </a:moveTo>
                <a:lnTo>
                  <a:pt x="0" y="0"/>
                </a:lnTo>
                <a:lnTo>
                  <a:pt x="0" y="2706624"/>
                </a:lnTo>
                <a:lnTo>
                  <a:pt x="5135727" y="2706624"/>
                </a:lnTo>
                <a:lnTo>
                  <a:pt x="5135727" y="0"/>
                </a:lnTo>
                <a:close/>
              </a:path>
            </a:pathLst>
          </a:custGeom>
          <a:solidFill>
            <a:srgbClr val="00B089">
              <a:alpha val="8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183119" y="3081526"/>
            <a:ext cx="5135639" cy="2707273"/>
          </a:xfrm>
          <a:prstGeom prst="rect">
            <a:avLst/>
          </a:prstGeom>
        </p:spPr>
        <p:txBody>
          <a:bodyPr vert="horz" wrap="square" lIns="0" tIns="60325" rIns="0" bIns="0" rtlCol="0" anchor="ctr">
            <a:noAutofit/>
          </a:bodyPr>
          <a:lstStyle/>
          <a:p>
            <a:pPr marL="12700" lvl="0" algn="ctr" defTabSz="914400">
              <a:spcBef>
                <a:spcPts val="475"/>
              </a:spcBef>
              <a:spcAft>
                <a:spcPts val="1800"/>
              </a:spcAft>
            </a:pPr>
            <a:r>
              <a:rPr lang="en-NZ" sz="3200" b="1" spc="-10" dirty="0">
                <a:solidFill>
                  <a:schemeClr val="bg1"/>
                </a:solidFill>
                <a:latin typeface="+mj-lt"/>
                <a:cs typeface="Segoe UI"/>
              </a:rPr>
              <a:t>Official Information Forum </a:t>
            </a:r>
            <a:br>
              <a:rPr lang="en-NZ" sz="3200" b="1" spc="-10" dirty="0">
                <a:solidFill>
                  <a:schemeClr val="bg1"/>
                </a:solidFill>
                <a:latin typeface="+mj-lt"/>
                <a:cs typeface="Segoe UI"/>
              </a:rPr>
            </a:br>
            <a:r>
              <a:rPr lang="en-NZ" sz="3200" b="1" spc="-10" dirty="0">
                <a:solidFill>
                  <a:schemeClr val="bg1"/>
                </a:solidFill>
                <a:latin typeface="+mj-lt"/>
                <a:cs typeface="Segoe UI"/>
              </a:rPr>
              <a:t>October 2023</a:t>
            </a:r>
          </a:p>
          <a:p>
            <a:pPr marL="12700" lvl="0" algn="ctr" defTabSz="914400">
              <a:spcBef>
                <a:spcPts val="475"/>
              </a:spcBef>
            </a:pPr>
            <a:r>
              <a:rPr lang="en-NZ" sz="2400" dirty="0">
                <a:solidFill>
                  <a:schemeClr val="bg1"/>
                </a:solidFill>
                <a:latin typeface="+mj-lt"/>
                <a:cs typeface="Segoe UI"/>
              </a:rPr>
              <a:t>Ombudsman’s guidance and resources for agencies</a:t>
            </a:r>
          </a:p>
        </p:txBody>
      </p:sp>
      <p:pic>
        <p:nvPicPr>
          <p:cNvPr id="8" name="object 8"/>
          <p:cNvPicPr/>
          <p:nvPr/>
        </p:nvPicPr>
        <p:blipFill>
          <a:blip r:embed="rId7" cstate="print"/>
          <a:stretch>
            <a:fillRect/>
          </a:stretch>
        </p:blipFill>
        <p:spPr>
          <a:xfrm>
            <a:off x="9699891" y="6117336"/>
            <a:ext cx="1891042" cy="490880"/>
          </a:xfrm>
          <a:prstGeom prst="rect">
            <a:avLst/>
          </a:prstGeom>
        </p:spPr>
      </p:pic>
    </p:spTree>
    <p:custDataLst>
      <p:tags r:id="rId1"/>
    </p:custDataLst>
    <p:extLst>
      <p:ext uri="{BB962C8B-B14F-4D97-AF65-F5344CB8AC3E}">
        <p14:creationId xmlns:p14="http://schemas.microsoft.com/office/powerpoint/2010/main" val="2557920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NZ" dirty="0">
                <a:latin typeface="+mj-lt"/>
              </a:rPr>
              <a:t>Ombudsman roles &amp; powers</a:t>
            </a:r>
          </a:p>
        </p:txBody>
      </p:sp>
      <p:sp>
        <p:nvSpPr>
          <p:cNvPr id="7" name="Text Placeholder 6"/>
          <p:cNvSpPr>
            <a:spLocks noGrp="1"/>
          </p:cNvSpPr>
          <p:nvPr>
            <p:ph type="body" sz="quarter" idx="10"/>
          </p:nvPr>
        </p:nvSpPr>
        <p:spPr/>
        <p:txBody>
          <a:bodyPr/>
          <a:lstStyle/>
          <a:p>
            <a:pPr marL="457200" indent="-457200">
              <a:buFont typeface="Arial" panose="020B0604020202020204" pitchFamily="34" charset="0"/>
              <a:buChar char="•"/>
            </a:pPr>
            <a:r>
              <a:rPr lang="en-NZ" dirty="0"/>
              <a:t>Resolve and investigate complaints </a:t>
            </a:r>
            <a:br>
              <a:rPr lang="en-NZ" dirty="0"/>
            </a:br>
            <a:r>
              <a:rPr lang="en-NZ" dirty="0"/>
              <a:t>(OA, OIA, LGOIMA)</a:t>
            </a:r>
          </a:p>
          <a:p>
            <a:pPr marL="457200" indent="-457200">
              <a:buFont typeface="Arial" panose="020B0604020202020204" pitchFamily="34" charset="0"/>
              <a:buChar char="•"/>
            </a:pPr>
            <a:r>
              <a:rPr lang="en-NZ" dirty="0"/>
              <a:t>Resolve complaints about Children in Care</a:t>
            </a:r>
          </a:p>
          <a:p>
            <a:pPr marL="457200" indent="-457200">
              <a:buFont typeface="Arial" panose="020B0604020202020204" pitchFamily="34" charset="0"/>
              <a:buChar char="•"/>
            </a:pPr>
            <a:r>
              <a:rPr lang="en-NZ" dirty="0"/>
              <a:t>Undertake systemic investigations (OA)</a:t>
            </a:r>
          </a:p>
          <a:p>
            <a:pPr marL="457200" indent="-457200">
              <a:buFont typeface="Arial" panose="020B0604020202020204" pitchFamily="34" charset="0"/>
              <a:buChar char="•"/>
            </a:pPr>
            <a:r>
              <a:rPr lang="en-NZ" dirty="0"/>
              <a:t>Monitor and inspect places of detention (OPCAT)</a:t>
            </a:r>
          </a:p>
          <a:p>
            <a:pPr marL="457200" indent="-457200">
              <a:buFont typeface="Arial" panose="020B0604020202020204" pitchFamily="34" charset="0"/>
              <a:buChar char="•"/>
            </a:pPr>
            <a:r>
              <a:rPr lang="en-NZ" dirty="0"/>
              <a:t>Monitor performance under Disabilities Convention</a:t>
            </a:r>
          </a:p>
          <a:p>
            <a:pPr marL="457200" indent="-457200">
              <a:buFont typeface="Arial" panose="020B0604020202020204" pitchFamily="34" charset="0"/>
              <a:buChar char="•"/>
            </a:pPr>
            <a:r>
              <a:rPr lang="en-NZ" dirty="0"/>
              <a:t>Receive protected disclosures under the PDA</a:t>
            </a:r>
          </a:p>
        </p:txBody>
      </p:sp>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586054" y="1939388"/>
            <a:ext cx="3600000" cy="3361820"/>
          </a:xfrm>
        </p:spPr>
      </p:pic>
    </p:spTree>
    <p:extLst>
      <p:ext uri="{BB962C8B-B14F-4D97-AF65-F5344CB8AC3E}">
        <p14:creationId xmlns:p14="http://schemas.microsoft.com/office/powerpoint/2010/main" val="550166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NZ" dirty="0"/>
              <a:t>Official information legislation</a:t>
            </a:r>
          </a:p>
        </p:txBody>
      </p:sp>
      <p:sp>
        <p:nvSpPr>
          <p:cNvPr id="6" name="Text Placeholder 5"/>
          <p:cNvSpPr>
            <a:spLocks noGrp="1"/>
          </p:cNvSpPr>
          <p:nvPr>
            <p:ph type="body" sz="quarter" idx="10"/>
          </p:nvPr>
        </p:nvSpPr>
        <p:spPr/>
        <p:txBody>
          <a:bodyPr/>
          <a:lstStyle/>
          <a:p>
            <a:pPr>
              <a:spcAft>
                <a:spcPts val="1800"/>
              </a:spcAft>
            </a:pPr>
            <a:r>
              <a:rPr lang="en-NZ" b="1" dirty="0">
                <a:latin typeface="+mj-lt"/>
              </a:rPr>
              <a:t>Official Information Act 1982</a:t>
            </a:r>
            <a:r>
              <a:rPr lang="en-NZ" dirty="0">
                <a:latin typeface="+mj-lt"/>
              </a:rPr>
              <a:t>: to progressively increase the amount of official information available to the public</a:t>
            </a:r>
          </a:p>
          <a:p>
            <a:pPr>
              <a:spcAft>
                <a:spcPts val="1800"/>
              </a:spcAft>
            </a:pPr>
            <a:r>
              <a:rPr lang="en-NZ" b="1" dirty="0">
                <a:latin typeface="+mj-lt"/>
              </a:rPr>
              <a:t>Local Government Official Information and Meetings Act 1987</a:t>
            </a:r>
            <a:r>
              <a:rPr lang="en-NZ" dirty="0">
                <a:latin typeface="+mj-lt"/>
              </a:rPr>
              <a:t>: promote the open and public transaction of business at meetings of local authorities</a:t>
            </a:r>
          </a:p>
        </p:txBody>
      </p:sp>
      <p:pic>
        <p:nvPicPr>
          <p:cNvPr id="8" name="Picture Placeholder 7"/>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90970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wrap="square"/>
          <a:lstStyle/>
          <a:p>
            <a:r>
              <a:rPr lang="en-US" b="1" dirty="0"/>
              <a:t>Recordkeeping </a:t>
            </a:r>
          </a:p>
        </p:txBody>
      </p:sp>
      <p:sp>
        <p:nvSpPr>
          <p:cNvPr id="2" name="Text Placeholder 1"/>
          <p:cNvSpPr>
            <a:spLocks noGrp="1"/>
          </p:cNvSpPr>
          <p:nvPr>
            <p:ph type="body" sz="quarter" idx="10"/>
          </p:nvPr>
        </p:nvSpPr>
        <p:spPr>
          <a:xfrm>
            <a:off x="1055688" y="1676400"/>
            <a:ext cx="10080626" cy="1495778"/>
          </a:xfrm>
        </p:spPr>
        <p:txBody>
          <a:bodyPr/>
          <a:lstStyle/>
          <a:p>
            <a:r>
              <a:rPr lang="en-NZ" dirty="0"/>
              <a:t>Public Records Act 2005, sets out a mandatory requirement for agencies to ‘</a:t>
            </a:r>
            <a:r>
              <a:rPr lang="en-NZ" b="1" i="1" dirty="0"/>
              <a:t>create </a:t>
            </a:r>
            <a:r>
              <a:rPr lang="en-NZ" i="1" dirty="0"/>
              <a:t>and </a:t>
            </a:r>
            <a:r>
              <a:rPr lang="en-NZ" b="1" i="1" dirty="0"/>
              <a:t>maintain </a:t>
            </a:r>
            <a:r>
              <a:rPr lang="en-NZ" i="1" dirty="0"/>
              <a:t>full accurate [and </a:t>
            </a:r>
            <a:r>
              <a:rPr lang="en-NZ" b="1" i="1" dirty="0"/>
              <a:t>accessible</a:t>
            </a:r>
            <a:r>
              <a:rPr lang="en-NZ" i="1" dirty="0"/>
              <a:t>]</a:t>
            </a:r>
            <a:r>
              <a:rPr lang="en-NZ" b="1" i="1" dirty="0"/>
              <a:t> </a:t>
            </a:r>
            <a:r>
              <a:rPr lang="en-NZ" i="1" dirty="0"/>
              <a:t>records of its affairs</a:t>
            </a:r>
            <a:r>
              <a:rPr lang="en-NZ" dirty="0"/>
              <a:t>’</a:t>
            </a:r>
          </a:p>
          <a:p>
            <a:endParaRPr lang="en-NZ"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1755" y="2889470"/>
            <a:ext cx="7788491" cy="284294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47938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b="1" dirty="0"/>
              <a:t>Categories of official information </a:t>
            </a:r>
          </a:p>
        </p:txBody>
      </p:sp>
      <p:sp>
        <p:nvSpPr>
          <p:cNvPr id="5" name="Text Placeholder 4"/>
          <p:cNvSpPr>
            <a:spLocks noGrp="1"/>
          </p:cNvSpPr>
          <p:nvPr>
            <p:ph type="body" sz="quarter" idx="10"/>
          </p:nvPr>
        </p:nvSpPr>
        <p:spPr/>
        <p:txBody>
          <a:bodyPr/>
          <a:lstStyle/>
          <a:p>
            <a:pPr algn="ctr">
              <a:spcAft>
                <a:spcPts val="0"/>
              </a:spcAft>
            </a:pPr>
            <a:r>
              <a:rPr lang="en-NZ" b="1" dirty="0">
                <a:latin typeface="+mj-lt"/>
              </a:rPr>
              <a:t>Part 2</a:t>
            </a:r>
          </a:p>
          <a:p>
            <a:pPr algn="ctr">
              <a:spcAft>
                <a:spcPts val="0"/>
              </a:spcAft>
            </a:pPr>
            <a:r>
              <a:rPr lang="en-NZ" dirty="0">
                <a:latin typeface="+mj-lt"/>
              </a:rPr>
              <a:t>requests for official information (three refusal categories) </a:t>
            </a:r>
          </a:p>
          <a:p>
            <a:pPr algn="ctr">
              <a:spcAft>
                <a:spcPts val="0"/>
              </a:spcAft>
            </a:pPr>
            <a:endParaRPr lang="en-NZ" b="1" dirty="0">
              <a:latin typeface="+mj-lt"/>
            </a:endParaRPr>
          </a:p>
          <a:p>
            <a:pPr algn="ctr">
              <a:spcAft>
                <a:spcPts val="0"/>
              </a:spcAft>
            </a:pPr>
            <a:r>
              <a:rPr lang="en-NZ" b="1" dirty="0">
                <a:latin typeface="+mj-lt"/>
              </a:rPr>
              <a:t>Part 3</a:t>
            </a:r>
            <a:endParaRPr lang="en-NZ" dirty="0">
              <a:latin typeface="+mj-lt"/>
            </a:endParaRPr>
          </a:p>
          <a:p>
            <a:pPr algn="ctr">
              <a:spcAft>
                <a:spcPts val="0"/>
              </a:spcAft>
            </a:pPr>
            <a:r>
              <a:rPr lang="en-NZ" dirty="0">
                <a:latin typeface="+mj-lt"/>
              </a:rPr>
              <a:t>requests for </a:t>
            </a:r>
            <a:r>
              <a:rPr lang="en-NZ" b="1" dirty="0">
                <a:solidFill>
                  <a:srgbClr val="2BB673"/>
                </a:solidFill>
                <a:latin typeface="+mj-lt"/>
              </a:rPr>
              <a:t>policies, guidelines and rules</a:t>
            </a:r>
            <a:r>
              <a:rPr lang="en-NZ" dirty="0">
                <a:latin typeface="+mj-lt"/>
              </a:rPr>
              <a:t>; and </a:t>
            </a:r>
          </a:p>
          <a:p>
            <a:pPr algn="ctr">
              <a:spcAft>
                <a:spcPts val="0"/>
              </a:spcAft>
            </a:pPr>
            <a:r>
              <a:rPr lang="en-NZ" dirty="0">
                <a:latin typeface="+mj-lt"/>
              </a:rPr>
              <a:t>requests for </a:t>
            </a:r>
            <a:r>
              <a:rPr lang="en-NZ" b="1" dirty="0">
                <a:solidFill>
                  <a:srgbClr val="2BB673"/>
                </a:solidFill>
                <a:latin typeface="+mj-lt"/>
              </a:rPr>
              <a:t>reasons why a decision was made</a:t>
            </a:r>
          </a:p>
          <a:p>
            <a:pPr algn="ctr">
              <a:spcAft>
                <a:spcPts val="0"/>
              </a:spcAft>
            </a:pPr>
            <a:endParaRPr lang="en-US" dirty="0">
              <a:latin typeface="+mj-lt"/>
            </a:endParaRPr>
          </a:p>
          <a:p>
            <a:pPr algn="ctr">
              <a:spcAft>
                <a:spcPts val="0"/>
              </a:spcAft>
            </a:pPr>
            <a:r>
              <a:rPr lang="en-NZ" b="1" dirty="0">
                <a:latin typeface="+mj-lt"/>
              </a:rPr>
              <a:t>Part 4</a:t>
            </a:r>
            <a:endParaRPr lang="en-NZ" dirty="0">
              <a:latin typeface="+mj-lt"/>
            </a:endParaRPr>
          </a:p>
          <a:p>
            <a:pPr algn="ctr">
              <a:spcAft>
                <a:spcPts val="0"/>
              </a:spcAft>
            </a:pPr>
            <a:r>
              <a:rPr lang="en-NZ" dirty="0">
                <a:latin typeface="+mj-lt"/>
              </a:rPr>
              <a:t>a request by a </a:t>
            </a:r>
            <a:r>
              <a:rPr lang="en-NZ" b="1" dirty="0">
                <a:solidFill>
                  <a:srgbClr val="2BB673"/>
                </a:solidFill>
                <a:latin typeface="+mj-lt"/>
              </a:rPr>
              <a:t>corporate entity </a:t>
            </a:r>
            <a:r>
              <a:rPr lang="en-NZ" dirty="0">
                <a:latin typeface="+mj-lt"/>
              </a:rPr>
              <a:t>for information </a:t>
            </a:r>
            <a:r>
              <a:rPr lang="en-NZ" b="1" dirty="0">
                <a:solidFill>
                  <a:srgbClr val="2BB673"/>
                </a:solidFill>
                <a:latin typeface="+mj-lt"/>
              </a:rPr>
              <a:t>about itself</a:t>
            </a:r>
            <a:endParaRPr lang="en-NZ" dirty="0">
              <a:latin typeface="+mj-lt"/>
            </a:endParaRPr>
          </a:p>
        </p:txBody>
      </p:sp>
    </p:spTree>
    <p:extLst>
      <p:ext uri="{BB962C8B-B14F-4D97-AF65-F5344CB8AC3E}">
        <p14:creationId xmlns:p14="http://schemas.microsoft.com/office/powerpoint/2010/main" val="3210288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template with slide options (new design) - June 2022.pptx [Autosaved]" id="{16B5A9F6-E980-4F29-8768-DF571C211E89}" vid="{4E9A2874-A0A6-4057-A42D-A2B8846597C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0C43D4EFE86B44ADE4647ACA6AD254" ma:contentTypeVersion="12" ma:contentTypeDescription="Create a new document." ma:contentTypeScope="" ma:versionID="7bec89931d3ea5638b34be0a73a81dee">
  <xsd:schema xmlns:xsd="http://www.w3.org/2001/XMLSchema" xmlns:xs="http://www.w3.org/2001/XMLSchema" xmlns:p="http://schemas.microsoft.com/office/2006/metadata/properties" xmlns:ns2="063a132e-7922-4f1a-9ebb-16b3e240ff44" xmlns:ns3="c75f2094-d1d8-4d4e-ad30-336aad6d48b1" targetNamespace="http://schemas.microsoft.com/office/2006/metadata/properties" ma:root="true" ma:fieldsID="56161d9126797b26b1f5a8100261da09" ns2:_="" ns3:_="">
    <xsd:import namespace="063a132e-7922-4f1a-9ebb-16b3e240ff44"/>
    <xsd:import namespace="c75f2094-d1d8-4d4e-ad30-336aad6d48b1"/>
    <xsd:element name="properties">
      <xsd:complexType>
        <xsd:sequence>
          <xsd:element name="documentManagement">
            <xsd:complexType>
              <xsd:all>
                <xsd:element ref="ns2:_dlc_DocId" minOccurs="0"/>
                <xsd:element ref="ns2:_dlc_DocIdUrl" minOccurs="0"/>
                <xsd:element ref="ns2:_dlc_DocIdPersistId"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3a132e-7922-4f1a-9ebb-16b3e240ff4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642296d5-8b05-4dab-8fde-c1b189e56efa}" ma:internalName="TaxCatchAll" ma:showField="CatchAllData" ma:web="063a132e-7922-4f1a-9ebb-16b3e240ff4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5f2094-d1d8-4d4e-ad30-336aad6d48b1" elementFormDefault="qualified">
    <xsd:import namespace="http://schemas.microsoft.com/office/2006/documentManagement/types"/>
    <xsd:import namespace="http://schemas.microsoft.com/office/infopath/2007/PartnerControls"/>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38d99aa-dc1b-4568-bbf8-76f48c855b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3"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75f2094-d1d8-4d4e-ad30-336aad6d48b1">
      <Terms xmlns="http://schemas.microsoft.com/office/infopath/2007/PartnerControls"/>
    </lcf76f155ced4ddcb4097134ff3c332f>
    <TaxCatchAll xmlns="063a132e-7922-4f1a-9ebb-16b3e240ff44" xsi:nil="true"/>
    <_dlc_DocId xmlns="063a132e-7922-4f1a-9ebb-16b3e240ff44">TKMIES-1511674041-30762</_dlc_DocId>
    <_dlc_DocIdUrl xmlns="063a132e-7922-4f1a-9ebb-16b3e240ff44">
      <Url>https://sscnz.sharepoint.com/sites/IES-SP/_layouts/15/DocIdRedir.aspx?ID=TKMIES-1511674041-30762</Url>
      <Description>TKMIES-1511674041-30762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5C75584-1236-4180-B323-E0DB7EF57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3a132e-7922-4f1a-9ebb-16b3e240ff44"/>
    <ds:schemaRef ds:uri="c75f2094-d1d8-4d4e-ad30-336aad6d48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3BAA4A-108A-4698-B1BB-1707B683A8CE}">
  <ds:schemaRefs>
    <ds:schemaRef ds:uri="http://www.w3.org/XML/1998/namespace"/>
    <ds:schemaRef ds:uri="c75f2094-d1d8-4d4e-ad30-336aad6d48b1"/>
    <ds:schemaRef ds:uri="http://schemas.microsoft.com/office/2006/documentManagement/types"/>
    <ds:schemaRef ds:uri="http://purl.org/dc/terms/"/>
    <ds:schemaRef ds:uri="http://purl.org/dc/elements/1.1/"/>
    <ds:schemaRef ds:uri="http://schemas.openxmlformats.org/package/2006/metadata/core-properties"/>
    <ds:schemaRef ds:uri="063a132e-7922-4f1a-9ebb-16b3e240ff44"/>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B0D2DE3-1F8B-4854-AD5C-092C4E3AE499}">
  <ds:schemaRefs>
    <ds:schemaRef ds:uri="http://schemas.microsoft.com/sharepoint/v3/contenttype/forms"/>
  </ds:schemaRefs>
</ds:datastoreItem>
</file>

<file path=customXml/itemProps4.xml><?xml version="1.0" encoding="utf-8"?>
<ds:datastoreItem xmlns:ds="http://schemas.openxmlformats.org/officeDocument/2006/customXml" ds:itemID="{F992BCB6-46D8-4370-AF3C-A84E60F2A7D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POI-E-template-v1</Template>
  <TotalTime>4641</TotalTime>
  <Words>3067</Words>
  <Application>Microsoft Office PowerPoint</Application>
  <PresentationFormat>Widescreen</PresentationFormat>
  <Paragraphs>371</Paragraphs>
  <Slides>45</Slides>
  <Notes>43</Notes>
  <HiddenSlides>0</HiddenSlides>
  <MMClips>2</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1_Office Theme</vt:lpstr>
      <vt:lpstr>Official Information Forum 25 October 2023: OIA New Practitioners</vt:lpstr>
      <vt:lpstr>Opening karakia </vt:lpstr>
      <vt:lpstr>Agenda</vt:lpstr>
      <vt:lpstr>PowerPoint Presentation</vt:lpstr>
      <vt:lpstr>PowerPoint Presentation</vt:lpstr>
      <vt:lpstr>Ombudsman roles &amp; powers</vt:lpstr>
      <vt:lpstr>Official information legislation</vt:lpstr>
      <vt:lpstr>Recordkeeping </vt:lpstr>
      <vt:lpstr>Categories of official information </vt:lpstr>
      <vt:lpstr>Refusing requests</vt:lpstr>
      <vt:lpstr>Balancing competing public interests</vt:lpstr>
      <vt:lpstr>Ombudsman’s review role under the OIA</vt:lpstr>
      <vt:lpstr>Ombudsman approach to OIA complaints</vt:lpstr>
      <vt:lpstr>OIA and Media requests </vt:lpstr>
      <vt:lpstr>Maximum time limits </vt:lpstr>
      <vt:lpstr>Ombudsman approach to Delay Deemed Refusals </vt:lpstr>
      <vt:lpstr>OIA ‘Own Motion’ Investigation</vt:lpstr>
      <vt:lpstr>The Ombudsman and their role Ko Te Kaitiaki Mana Tangata me tāna mahi</vt:lpstr>
      <vt:lpstr>Resources for agencies He rauemi mō ngā umanga</vt:lpstr>
      <vt:lpstr>Advice and training Kupu āwhina me te whakangungu</vt:lpstr>
      <vt:lpstr>PowerPoint Presentation</vt:lpstr>
      <vt:lpstr>Agency assistance Āwhina umanga</vt:lpstr>
      <vt:lpstr>Official information  resources and networks</vt:lpstr>
      <vt:lpstr>Te Kawa Mataaho - Official information work programme</vt:lpstr>
      <vt:lpstr>Why a focus on proactive release?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Official Information Act statistics to June 2023</vt:lpstr>
      <vt:lpstr>Official Information Act statistics to June 2023 </vt:lpstr>
      <vt:lpstr>Extensions </vt:lpstr>
      <vt:lpstr>PowerPoint Presentation</vt:lpstr>
      <vt:lpstr>PowerPoint Presentation</vt:lpstr>
      <vt:lpstr>PowerPoint Presentation</vt:lpstr>
      <vt:lpstr>PowerPoint Presentation</vt:lpstr>
      <vt:lpstr>Here to help</vt:lpstr>
      <vt:lpstr>PowerPoint Presentation</vt:lpstr>
      <vt:lpstr>PowerPoint Presentation</vt:lpstr>
      <vt:lpstr>Closing karakia </vt:lpstr>
      <vt:lpstr>PowerPoint Presentation</vt:lpstr>
    </vt:vector>
  </TitlesOfParts>
  <Manager/>
  <Company>Office of the Ombudsman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Mark Torley</dc:creator>
  <cp:keywords/>
  <dc:description/>
  <cp:lastModifiedBy>Olivia Cross</cp:lastModifiedBy>
  <cp:revision>214</cp:revision>
  <cp:lastPrinted>2023-05-03T00:36:01Z</cp:lastPrinted>
  <dcterms:created xsi:type="dcterms:W3CDTF">2018-01-29T22:03:53Z</dcterms:created>
  <dcterms:modified xsi:type="dcterms:W3CDTF">2023-10-25T03:19:37Z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0x0101007C0C43D4EFE86B44ADE4647ACA6AD254</vt:lpwstr>
  </property>
  <property fmtid="{D5CDD505-2E9C-101B-9397-08002B2CF9AE}" pid="3" name="MediaServiceImageTags">
    <vt:lpwstr/>
  </property>
  <property fmtid="{D5CDD505-2E9C-101B-9397-08002B2CF9AE}" pid="4" name="_dlc_DocIdItemGuid">
    <vt:lpwstr>3208beec-5202-4908-8cc0-a775aabca3fa</vt:lpwstr>
  </property>
</Properties>
</file>