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6"/>
    <p:sldMasterId id="2147483664" r:id="rId7"/>
    <p:sldMasterId id="2147483648" r:id="rId8"/>
    <p:sldMasterId id="2147483670" r:id="rId9"/>
  </p:sldMasterIdLst>
  <p:notesMasterIdLst>
    <p:notesMasterId r:id="rId24"/>
  </p:notesMasterIdLst>
  <p:sldIdLst>
    <p:sldId id="270" r:id="rId10"/>
    <p:sldId id="279" r:id="rId11"/>
    <p:sldId id="287" r:id="rId12"/>
    <p:sldId id="288" r:id="rId13"/>
    <p:sldId id="280" r:id="rId14"/>
    <p:sldId id="296" r:id="rId15"/>
    <p:sldId id="297" r:id="rId16"/>
    <p:sldId id="281" r:id="rId17"/>
    <p:sldId id="289" r:id="rId18"/>
    <p:sldId id="294" r:id="rId19"/>
    <p:sldId id="282" r:id="rId20"/>
    <p:sldId id="292" r:id="rId21"/>
    <p:sldId id="295" r:id="rId22"/>
    <p:sldId id="285"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64AA4-5F6D-49CE-82A6-2FFD89B5DD40}" v="5" dt="2026-07-09T01:23:25.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342CC0-A177-7F00-99EB-1937F1F29F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41DC0CAF-0FB6-AD95-573A-B6D2C82D55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36AC8E2-95A6-D340-8585-FC1E9C37CAE6}" type="datetimeFigureOut">
              <a:rPr lang="en-NZ"/>
              <a:pPr>
                <a:defRPr/>
              </a:pPr>
              <a:t>12/07/2026</a:t>
            </a:fld>
            <a:endParaRPr lang="en-NZ"/>
          </a:p>
        </p:txBody>
      </p:sp>
      <p:sp>
        <p:nvSpPr>
          <p:cNvPr id="4" name="Slide Image Placeholder 3">
            <a:extLst>
              <a:ext uri="{FF2B5EF4-FFF2-40B4-BE49-F238E27FC236}">
                <a16:creationId xmlns:a16="http://schemas.microsoft.com/office/drawing/2014/main" id="{E7F7AA9A-404E-86D9-E08A-D440CC0657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280491C5-D156-16C2-900E-D2C27170E7E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EC6C87AD-6F76-32B3-D1FB-746F95F227E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97348381-5E3D-BB67-4F92-13B8108F5B1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9159077-DA91-D540-9211-53472664593E}"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644179F-7BD3-88B1-6E3C-B0C70A390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0AB3F01-D39C-137D-F6CB-0A6849C10D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25603" name="Slide Number Placeholder 3">
            <a:extLst>
              <a:ext uri="{FF2B5EF4-FFF2-40B4-BE49-F238E27FC236}">
                <a16:creationId xmlns:a16="http://schemas.microsoft.com/office/drawing/2014/main" id="{3D299D36-A93E-E94F-C88C-015379FCDC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3169CA-377B-4D45-BC4A-ABD72CAF7D7B}" type="slidenum">
              <a:rPr lang="en-NZ" altLang="en-US"/>
              <a:pPr fontAlgn="base">
                <a:spcBef>
                  <a:spcPct val="0"/>
                </a:spcBef>
                <a:spcAft>
                  <a:spcPct val="0"/>
                </a:spcAft>
              </a:pPr>
              <a:t>1</a:t>
            </a:fld>
            <a:endParaRPr lang="en-NZ"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E2DC-1510-0AFA-DEC5-22163150F770}"/>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8EB5974-A6E2-DD12-E641-E4944D5E32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382C207A-7E5C-A8F2-0F3F-A6CD3D844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6DEC0E49-FE0D-F9B7-C6BD-607F355DE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10</a:t>
            </a:fld>
            <a:endParaRPr lang="en-NZ" altLang="en-US"/>
          </a:p>
        </p:txBody>
      </p:sp>
    </p:spTree>
    <p:extLst>
      <p:ext uri="{BB962C8B-B14F-4D97-AF65-F5344CB8AC3E}">
        <p14:creationId xmlns:p14="http://schemas.microsoft.com/office/powerpoint/2010/main" val="150010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07F4-1981-D754-2365-7A96854B40C5}"/>
            </a:ext>
          </a:extLst>
        </p:cNvPr>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F1A5D18-B247-5267-5185-8C546D88E3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7A8E85DE-8B0A-FEF9-D087-2149171562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25603" name="Slide Number Placeholder 3">
            <a:extLst>
              <a:ext uri="{FF2B5EF4-FFF2-40B4-BE49-F238E27FC236}">
                <a16:creationId xmlns:a16="http://schemas.microsoft.com/office/drawing/2014/main" id="{E3974D0B-F323-73FA-F8EB-A1A731096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3169CA-377B-4D45-BC4A-ABD72CAF7D7B}" type="slidenum">
              <a:rPr lang="en-NZ" altLang="en-US"/>
              <a:pPr fontAlgn="base">
                <a:spcBef>
                  <a:spcPct val="0"/>
                </a:spcBef>
                <a:spcAft>
                  <a:spcPct val="0"/>
                </a:spcAft>
              </a:pPr>
              <a:t>11</a:t>
            </a:fld>
            <a:endParaRPr lang="en-NZ" altLang="en-US"/>
          </a:p>
        </p:txBody>
      </p:sp>
    </p:spTree>
    <p:extLst>
      <p:ext uri="{BB962C8B-B14F-4D97-AF65-F5344CB8AC3E}">
        <p14:creationId xmlns:p14="http://schemas.microsoft.com/office/powerpoint/2010/main" val="349632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8B4C-6386-932A-3018-C66FC007C8E2}"/>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AE25D73-A4DB-879B-18C5-AAA84C016C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37A647B5-4111-CC1F-5B36-97159C4E14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FF842219-B5D0-5DE7-9D38-106B6848E0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12</a:t>
            </a:fld>
            <a:endParaRPr lang="en-NZ" altLang="en-US"/>
          </a:p>
        </p:txBody>
      </p:sp>
    </p:spTree>
    <p:extLst>
      <p:ext uri="{BB962C8B-B14F-4D97-AF65-F5344CB8AC3E}">
        <p14:creationId xmlns:p14="http://schemas.microsoft.com/office/powerpoint/2010/main" val="3971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3BF34-FF6E-AEDE-E450-E0C9AA89AE0A}"/>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733E884-0E5C-3169-DFC5-E99F99C68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85A7482-2D89-26F6-4294-BC573FFA70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8D747333-B9AE-8D16-2736-3DF0D559D8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13</a:t>
            </a:fld>
            <a:endParaRPr lang="en-NZ" altLang="en-US"/>
          </a:p>
        </p:txBody>
      </p:sp>
    </p:spTree>
    <p:extLst>
      <p:ext uri="{BB962C8B-B14F-4D97-AF65-F5344CB8AC3E}">
        <p14:creationId xmlns:p14="http://schemas.microsoft.com/office/powerpoint/2010/main" val="107059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A8E51-CCC9-8550-ADF0-27C4885B6ACE}"/>
            </a:ext>
          </a:extLst>
        </p:cNvPr>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D766F67-780D-19A6-99EA-A2825D31A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7F7B79BC-919A-F486-DE88-32C251C174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25603" name="Slide Number Placeholder 3">
            <a:extLst>
              <a:ext uri="{FF2B5EF4-FFF2-40B4-BE49-F238E27FC236}">
                <a16:creationId xmlns:a16="http://schemas.microsoft.com/office/drawing/2014/main" id="{A05EC078-A915-B99A-743B-A7834841D4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3169CA-377B-4D45-BC4A-ABD72CAF7D7B}" type="slidenum">
              <a:rPr lang="en-NZ" altLang="en-US"/>
              <a:pPr fontAlgn="base">
                <a:spcBef>
                  <a:spcPct val="0"/>
                </a:spcBef>
                <a:spcAft>
                  <a:spcPct val="0"/>
                </a:spcAft>
              </a:pPr>
              <a:t>14</a:t>
            </a:fld>
            <a:endParaRPr lang="en-NZ" altLang="en-US"/>
          </a:p>
        </p:txBody>
      </p:sp>
    </p:spTree>
    <p:extLst>
      <p:ext uri="{BB962C8B-B14F-4D97-AF65-F5344CB8AC3E}">
        <p14:creationId xmlns:p14="http://schemas.microsoft.com/office/powerpoint/2010/main" val="6294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21BB-B9A8-1C61-3999-A14536C820E1}"/>
            </a:ext>
          </a:extLst>
        </p:cNvPr>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8DC53A37-47E3-F461-DA5E-039061E458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DC704931-EBBF-55B3-DC8D-B1EBB3B18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25603" name="Slide Number Placeholder 3">
            <a:extLst>
              <a:ext uri="{FF2B5EF4-FFF2-40B4-BE49-F238E27FC236}">
                <a16:creationId xmlns:a16="http://schemas.microsoft.com/office/drawing/2014/main" id="{2317B71C-2187-6A06-D5C4-B10451DCF7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3169CA-377B-4D45-BC4A-ABD72CAF7D7B}" type="slidenum">
              <a:rPr lang="en-NZ" altLang="en-US"/>
              <a:pPr fontAlgn="base">
                <a:spcBef>
                  <a:spcPct val="0"/>
                </a:spcBef>
                <a:spcAft>
                  <a:spcPct val="0"/>
                </a:spcAft>
              </a:pPr>
              <a:t>2</a:t>
            </a:fld>
            <a:endParaRPr lang="en-NZ" altLang="en-US"/>
          </a:p>
        </p:txBody>
      </p:sp>
    </p:spTree>
    <p:extLst>
      <p:ext uri="{BB962C8B-B14F-4D97-AF65-F5344CB8AC3E}">
        <p14:creationId xmlns:p14="http://schemas.microsoft.com/office/powerpoint/2010/main" val="200477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2D05E-EFB8-EF33-70F8-071013A91437}"/>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96E195E-6395-4055-1146-94C12F3A29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FA86DA3-D010-AEC5-3FB4-B62438969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75310A38-A2B8-35AB-AB1F-63CB902420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3</a:t>
            </a:fld>
            <a:endParaRPr lang="en-NZ" altLang="en-US"/>
          </a:p>
        </p:txBody>
      </p:sp>
    </p:spTree>
    <p:extLst>
      <p:ext uri="{BB962C8B-B14F-4D97-AF65-F5344CB8AC3E}">
        <p14:creationId xmlns:p14="http://schemas.microsoft.com/office/powerpoint/2010/main" val="230620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EA83-AD84-186A-E06D-114B06D92432}"/>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8522780-5EE4-725A-E13A-C2EA6E416B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E95070A-C952-E524-9D07-B7F419E63A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63D2DC6A-DC3C-B8B5-48A4-797F70784A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4</a:t>
            </a:fld>
            <a:endParaRPr lang="en-NZ" altLang="en-US"/>
          </a:p>
        </p:txBody>
      </p:sp>
    </p:spTree>
    <p:extLst>
      <p:ext uri="{BB962C8B-B14F-4D97-AF65-F5344CB8AC3E}">
        <p14:creationId xmlns:p14="http://schemas.microsoft.com/office/powerpoint/2010/main" val="319442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430E-A8C5-A743-FB71-F972CE16E8A4}"/>
            </a:ext>
          </a:extLst>
        </p:cNvPr>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28976D8C-85B1-27E8-F425-B5D8D409B0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07EBDC9-82CB-A091-C8DF-DC95FAC94A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25603" name="Slide Number Placeholder 3">
            <a:extLst>
              <a:ext uri="{FF2B5EF4-FFF2-40B4-BE49-F238E27FC236}">
                <a16:creationId xmlns:a16="http://schemas.microsoft.com/office/drawing/2014/main" id="{C8D97A23-893B-9A48-6E7F-04C593B656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3169CA-377B-4D45-BC4A-ABD72CAF7D7B}" type="slidenum">
              <a:rPr lang="en-NZ" altLang="en-US"/>
              <a:pPr fontAlgn="base">
                <a:spcBef>
                  <a:spcPct val="0"/>
                </a:spcBef>
                <a:spcAft>
                  <a:spcPct val="0"/>
                </a:spcAft>
              </a:pPr>
              <a:t>5</a:t>
            </a:fld>
            <a:endParaRPr lang="en-NZ" altLang="en-US"/>
          </a:p>
        </p:txBody>
      </p:sp>
    </p:spTree>
    <p:extLst>
      <p:ext uri="{BB962C8B-B14F-4D97-AF65-F5344CB8AC3E}">
        <p14:creationId xmlns:p14="http://schemas.microsoft.com/office/powerpoint/2010/main" val="417772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2090845-6564-DB36-65F3-90E8EC1860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0191A47D-2C2C-14E3-9124-2557B7ACB2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B001BE53-770E-4DA8-8B6A-03CDCA392C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6</a:t>
            </a:fld>
            <a:endParaRPr lang="en-NZ"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02BD-1A49-B1D6-801A-089D48E283FF}"/>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0557B82-D95D-A143-6715-2A4408B461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AEFFF9E-A52E-2296-69B1-84EE92DD02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239200B1-5279-EC05-4B9B-383751B44B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7</a:t>
            </a:fld>
            <a:endParaRPr lang="en-NZ" altLang="en-US"/>
          </a:p>
        </p:txBody>
      </p:sp>
    </p:spTree>
    <p:extLst>
      <p:ext uri="{BB962C8B-B14F-4D97-AF65-F5344CB8AC3E}">
        <p14:creationId xmlns:p14="http://schemas.microsoft.com/office/powerpoint/2010/main" val="70796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AC10B-43BA-2E74-84FC-2EAEAC549CC8}"/>
            </a:ext>
          </a:extLst>
        </p:cNvPr>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C993776-36D7-6EB0-FC83-ED5EEB03F5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22BCE51-9323-E5EF-A925-9FDFDE322D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25603" name="Slide Number Placeholder 3">
            <a:extLst>
              <a:ext uri="{FF2B5EF4-FFF2-40B4-BE49-F238E27FC236}">
                <a16:creationId xmlns:a16="http://schemas.microsoft.com/office/drawing/2014/main" id="{52BBFEDC-A02F-934B-15CE-81F6860048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3169CA-377B-4D45-BC4A-ABD72CAF7D7B}" type="slidenum">
              <a:rPr lang="en-NZ" altLang="en-US"/>
              <a:pPr fontAlgn="base">
                <a:spcBef>
                  <a:spcPct val="0"/>
                </a:spcBef>
                <a:spcAft>
                  <a:spcPct val="0"/>
                </a:spcAft>
              </a:pPr>
              <a:t>8</a:t>
            </a:fld>
            <a:endParaRPr lang="en-NZ" altLang="en-US"/>
          </a:p>
        </p:txBody>
      </p:sp>
    </p:spTree>
    <p:extLst>
      <p:ext uri="{BB962C8B-B14F-4D97-AF65-F5344CB8AC3E}">
        <p14:creationId xmlns:p14="http://schemas.microsoft.com/office/powerpoint/2010/main" val="254946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7270-0985-AE68-BDA1-E817FC82F84E}"/>
            </a:ext>
          </a:extLst>
        </p:cNvPr>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CAA30DC-D726-EE7E-1635-E9A3ECA235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6D1E9D3-5BCA-4F08-C1BA-4636242E91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37891" name="Slide Number Placeholder 3">
            <a:extLst>
              <a:ext uri="{FF2B5EF4-FFF2-40B4-BE49-F238E27FC236}">
                <a16:creationId xmlns:a16="http://schemas.microsoft.com/office/drawing/2014/main" id="{8662BB41-5CC1-65DD-2EC1-5DFDD9BD47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E83B31-DF77-E743-BDDF-9A2BB625E2C6}" type="slidenum">
              <a:rPr lang="en-NZ" altLang="en-US"/>
              <a:pPr fontAlgn="base">
                <a:spcBef>
                  <a:spcPct val="0"/>
                </a:spcBef>
                <a:spcAft>
                  <a:spcPct val="0"/>
                </a:spcAft>
              </a:pPr>
              <a:t>9</a:t>
            </a:fld>
            <a:endParaRPr lang="en-NZ" altLang="en-US"/>
          </a:p>
        </p:txBody>
      </p:sp>
    </p:spTree>
    <p:extLst>
      <p:ext uri="{BB962C8B-B14F-4D97-AF65-F5344CB8AC3E}">
        <p14:creationId xmlns:p14="http://schemas.microsoft.com/office/powerpoint/2010/main" val="32854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sign 1">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5E339AC-0528-2D6E-F6F6-7A38BE3314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11"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326396E9-A698-6F38-F401-2DA4C30DC9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9039" y="460130"/>
            <a:ext cx="3000478" cy="732675"/>
          </a:xfrm>
          <a:prstGeom prst="rect">
            <a:avLst/>
          </a:prstGeom>
        </p:spPr>
      </p:pic>
    </p:spTree>
    <p:extLst>
      <p:ext uri="{BB962C8B-B14F-4D97-AF65-F5344CB8AC3E}">
        <p14:creationId xmlns:p14="http://schemas.microsoft.com/office/powerpoint/2010/main" val="421412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2" name="Picture 1" descr="Illustration">
            <a:extLst>
              <a:ext uri="{FF2B5EF4-FFF2-40B4-BE49-F238E27FC236}">
                <a16:creationId xmlns:a16="http://schemas.microsoft.com/office/drawing/2014/main" id="{F74426A9-58E0-CE3A-2767-44F8A9E938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8725" y="1773238"/>
            <a:ext cx="21145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llustration">
            <a:extLst>
              <a:ext uri="{FF2B5EF4-FFF2-40B4-BE49-F238E27FC236}">
                <a16:creationId xmlns:a16="http://schemas.microsoft.com/office/drawing/2014/main" id="{D9E14212-F883-50EC-C135-C9890A3AE5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5038725" y="4078288"/>
            <a:ext cx="2114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838199" y="3181402"/>
            <a:ext cx="10515600" cy="593515"/>
          </a:xfrm>
          <a:prstGeom prst="rect">
            <a:avLst/>
          </a:prstGeom>
        </p:spPr>
        <p:txBody>
          <a:bodyPr anchor="b"/>
          <a:lstStyle>
            <a:lvl1pPr algn="ctr">
              <a:defRPr sz="2800">
                <a:solidFill>
                  <a:srgbClr val="3A4A5A"/>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Tree>
    <p:extLst>
      <p:ext uri="{BB962C8B-B14F-4D97-AF65-F5344CB8AC3E}">
        <p14:creationId xmlns:p14="http://schemas.microsoft.com/office/powerpoint/2010/main" val="33514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68D7D71E-C166-FC8D-C331-FDB00D10A8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838200" y="3429000"/>
            <a:ext cx="10515600"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Tree>
    <p:extLst>
      <p:ext uri="{BB962C8B-B14F-4D97-AF65-F5344CB8AC3E}">
        <p14:creationId xmlns:p14="http://schemas.microsoft.com/office/powerpoint/2010/main" val="427607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ption 1">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E1A6F01-FFB4-CC5D-D468-1E6F7339D5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34050"/>
            <a:ext cx="12192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
        <p:nvSpPr>
          <p:cNvPr id="3"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489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ption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29716-84BF-226E-0C19-07D5678CDB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5785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
        <p:nvSpPr>
          <p:cNvPr id="8"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0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option 3">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9A6E084B-41AD-9F23-8A3B-1DAED1AB48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1550" y="0"/>
            <a:ext cx="2330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1850" y="1468198"/>
            <a:ext cx="8729594"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
        <p:nvSpPr>
          <p:cNvPr id="8" name="Text Placeholder 2"/>
          <p:cNvSpPr>
            <a:spLocks noGrp="1"/>
          </p:cNvSpPr>
          <p:nvPr>
            <p:ph type="body" idx="1"/>
          </p:nvPr>
        </p:nvSpPr>
        <p:spPr>
          <a:xfrm>
            <a:off x="831850" y="2467367"/>
            <a:ext cx="321980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2464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blank option">
    <p:spTree>
      <p:nvGrpSpPr>
        <p:cNvPr id="1" name=""/>
        <p:cNvGrpSpPr/>
        <p:nvPr/>
      </p:nvGrpSpPr>
      <p:grpSpPr>
        <a:xfrm>
          <a:off x="0" y="0"/>
          <a:ext cx="0" cy="0"/>
          <a:chOff x="0" y="0"/>
          <a:chExt cx="0" cy="0"/>
        </a:xfrm>
      </p:grpSpPr>
      <p:sp>
        <p:nvSpPr>
          <p:cNvPr id="3" name="Title 1"/>
          <p:cNvSpPr>
            <a:spLocks noGrp="1"/>
          </p:cNvSpPr>
          <p:nvPr>
            <p:ph type="title"/>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
        <p:nvSpPr>
          <p:cNvPr id="4"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477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1 person (end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93E1C-998D-0105-1BE1-903D34B8EA7E}"/>
              </a:ext>
            </a:extLst>
          </p:cNvPr>
          <p:cNvSpPr txBox="1">
            <a:spLocks noChangeArrowheads="1"/>
          </p:cNvSpPr>
          <p:nvPr userDrawn="1"/>
        </p:nvSpPr>
        <p:spPr bwMode="auto">
          <a:xfrm>
            <a:off x="722313" y="2235200"/>
            <a:ext cx="62563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a:t>
            </a:r>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ēna rawa atu koe</a:t>
            </a:r>
          </a:p>
          <a:p>
            <a:pPr eaLnBrk="1" hangingPunct="1"/>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Thank you very much</a:t>
            </a:r>
            <a:endPar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endParaRPr>
          </a:p>
        </p:txBody>
      </p:sp>
    </p:spTree>
    <p:extLst>
      <p:ext uri="{BB962C8B-B14F-4D97-AF65-F5344CB8AC3E}">
        <p14:creationId xmlns:p14="http://schemas.microsoft.com/office/powerpoint/2010/main" val="253774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2 people (end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0F1AA-0520-5AD0-E0A6-467FD13243D2}"/>
              </a:ext>
            </a:extLst>
          </p:cNvPr>
          <p:cNvSpPr txBox="1">
            <a:spLocks noChangeArrowheads="1"/>
          </p:cNvSpPr>
          <p:nvPr userDrawn="1"/>
        </p:nvSpPr>
        <p:spPr bwMode="auto">
          <a:xfrm>
            <a:off x="722313" y="2235200"/>
            <a:ext cx="62563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a:t>
            </a:r>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ēna rawa atu kōrua</a:t>
            </a:r>
          </a:p>
          <a:p>
            <a:pPr eaLnBrk="1" hangingPunct="1"/>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Thank you very much</a:t>
            </a:r>
            <a:endPar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endParaRPr>
          </a:p>
        </p:txBody>
      </p:sp>
    </p:spTree>
    <p:extLst>
      <p:ext uri="{BB962C8B-B14F-4D97-AF65-F5344CB8AC3E}">
        <p14:creationId xmlns:p14="http://schemas.microsoft.com/office/powerpoint/2010/main" val="203993692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hank you group of two or more (end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9DF66E-19AF-A73B-265C-29CABE17CABC}"/>
              </a:ext>
            </a:extLst>
          </p:cNvPr>
          <p:cNvSpPr txBox="1">
            <a:spLocks noChangeArrowheads="1"/>
          </p:cNvSpPr>
          <p:nvPr userDrawn="1"/>
        </p:nvSpPr>
        <p:spPr bwMode="auto">
          <a:xfrm>
            <a:off x="722313" y="2235200"/>
            <a:ext cx="62563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a:t>
            </a:r>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ēna rawa atu koutou</a:t>
            </a:r>
          </a:p>
          <a:p>
            <a:pPr eaLnBrk="1" hangingPunct="1"/>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Thank you very much</a:t>
            </a:r>
            <a:endPar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endParaRPr>
          </a:p>
        </p:txBody>
      </p:sp>
    </p:spTree>
    <p:extLst>
      <p:ext uri="{BB962C8B-B14F-4D97-AF65-F5344CB8AC3E}">
        <p14:creationId xmlns:p14="http://schemas.microsoft.com/office/powerpoint/2010/main" val="206543379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sign 2">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0A0CD84-44C6-FA48-407F-A64B96A8B2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11"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2050" name="Picture 2" descr="A logo with white text&#10;&#10;Description automatically generated">
            <a:extLst>
              <a:ext uri="{FF2B5EF4-FFF2-40B4-BE49-F238E27FC236}">
                <a16:creationId xmlns:a16="http://schemas.microsoft.com/office/drawing/2014/main" id="{98015672-537E-216A-0F12-5FD8FC1F70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438" y="293810"/>
            <a:ext cx="2749235" cy="125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05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esign 3">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EC0EAE28-B95F-BA7C-6E40-53154AD4AE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11"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7568ACA6-7A06-1C77-FB32-ED69C11450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9039" y="460130"/>
            <a:ext cx="3000478" cy="732675"/>
          </a:xfrm>
          <a:prstGeom prst="rect">
            <a:avLst/>
          </a:prstGeom>
        </p:spPr>
      </p:pic>
    </p:spTree>
    <p:extLst>
      <p:ext uri="{BB962C8B-B14F-4D97-AF65-F5344CB8AC3E}">
        <p14:creationId xmlns:p14="http://schemas.microsoft.com/office/powerpoint/2010/main" val="197209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esign 4">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EB3E9CF-EE5E-EE9B-3DCE-18207B3363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10"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A69B46E4-BBAB-8E0F-46A5-A0464C39A64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9039" y="460130"/>
            <a:ext cx="3000478" cy="732675"/>
          </a:xfrm>
          <a:prstGeom prst="rect">
            <a:avLst/>
          </a:prstGeom>
        </p:spPr>
      </p:pic>
    </p:spTree>
    <p:extLst>
      <p:ext uri="{BB962C8B-B14F-4D97-AF65-F5344CB8AC3E}">
        <p14:creationId xmlns:p14="http://schemas.microsoft.com/office/powerpoint/2010/main" val="340481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esign 5">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7CFA2A26-2394-652E-6C48-59C29A2E03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788154" y="585860"/>
            <a:ext cx="4859823" cy="1174964"/>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9" name="Text Placeholder 2"/>
          <p:cNvSpPr>
            <a:spLocks noGrp="1"/>
          </p:cNvSpPr>
          <p:nvPr>
            <p:ph type="body" idx="1"/>
          </p:nvPr>
        </p:nvSpPr>
        <p:spPr>
          <a:xfrm>
            <a:off x="5788154" y="1941513"/>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E49E3B75-14E1-461A-A235-299305286E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9039" y="460130"/>
            <a:ext cx="3000478" cy="732675"/>
          </a:xfrm>
          <a:prstGeom prst="rect">
            <a:avLst/>
          </a:prstGeom>
        </p:spPr>
      </p:pic>
    </p:spTree>
    <p:extLst>
      <p:ext uri="{BB962C8B-B14F-4D97-AF65-F5344CB8AC3E}">
        <p14:creationId xmlns:p14="http://schemas.microsoft.com/office/powerpoint/2010/main" val="10091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esign 6">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0E31CE-B195-B153-6747-4CC3E8BB1B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BC93896-D8B2-F646-6C44-B0F2F275AA48}"/>
              </a:ext>
            </a:extLst>
          </p:cNvPr>
          <p:cNvSpPr>
            <a:spLocks noGrp="1"/>
          </p:cNvSpPr>
          <p:nvPr>
            <p:ph type="title"/>
          </p:nvPr>
        </p:nvSpPr>
        <p:spPr>
          <a:xfrm>
            <a:off x="5788154" y="585860"/>
            <a:ext cx="4859823" cy="1174964"/>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6" name="Text Placeholder 2">
            <a:extLst>
              <a:ext uri="{FF2B5EF4-FFF2-40B4-BE49-F238E27FC236}">
                <a16:creationId xmlns:a16="http://schemas.microsoft.com/office/drawing/2014/main" id="{5D8B1113-7969-6519-1BD3-241397A81EB8}"/>
              </a:ext>
            </a:extLst>
          </p:cNvPr>
          <p:cNvSpPr>
            <a:spLocks noGrp="1"/>
          </p:cNvSpPr>
          <p:nvPr>
            <p:ph type="body" idx="1"/>
          </p:nvPr>
        </p:nvSpPr>
        <p:spPr>
          <a:xfrm>
            <a:off x="5788154" y="1941513"/>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7" name="Picture 2" descr="A logo with white text&#10;&#10;Description automatically generated">
            <a:extLst>
              <a:ext uri="{FF2B5EF4-FFF2-40B4-BE49-F238E27FC236}">
                <a16:creationId xmlns:a16="http://schemas.microsoft.com/office/drawing/2014/main" id="{273BA84D-0BA1-A188-97D9-0D0A984732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438" y="293810"/>
            <a:ext cx="2749235" cy="125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2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design 7">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1FE4EACA-74A4-188A-337E-73AE010157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Click to edit Master title style</a:t>
            </a:r>
            <a:endParaRPr lang="en-NZ"/>
          </a:p>
        </p:txBody>
      </p:sp>
      <p:sp>
        <p:nvSpPr>
          <p:cNvPr id="10"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FFE58679-A58D-D9B4-F9FA-3A42B39950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9039" y="460130"/>
            <a:ext cx="3000478" cy="732675"/>
          </a:xfrm>
          <a:prstGeom prst="rect">
            <a:avLst/>
          </a:prstGeom>
        </p:spPr>
      </p:pic>
    </p:spTree>
    <p:extLst>
      <p:ext uri="{BB962C8B-B14F-4D97-AF65-F5344CB8AC3E}">
        <p14:creationId xmlns:p14="http://schemas.microsoft.com/office/powerpoint/2010/main" val="143301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option 1">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E1A6F01-FFB4-CC5D-D468-1E6F7339D5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34050"/>
            <a:ext cx="12192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
        <p:nvSpPr>
          <p:cNvPr id="3" name="Text Placeholder 2"/>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811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2" name="Picture 1" descr="Background pattern, logo, company name&#10;&#10;Description automatically generated">
            <a:extLst>
              <a:ext uri="{FF2B5EF4-FFF2-40B4-BE49-F238E27FC236}">
                <a16:creationId xmlns:a16="http://schemas.microsoft.com/office/drawing/2014/main" id="{CD816969-FFE7-F175-9368-8C996016D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8200" y="3429000"/>
            <a:ext cx="10515600"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GB"/>
              <a:t>Click to edit Master title style</a:t>
            </a:r>
            <a:endParaRPr lang="en-NZ"/>
          </a:p>
        </p:txBody>
      </p:sp>
    </p:spTree>
    <p:extLst>
      <p:ext uri="{BB962C8B-B14F-4D97-AF65-F5344CB8AC3E}">
        <p14:creationId xmlns:p14="http://schemas.microsoft.com/office/powerpoint/2010/main" val="218045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707" r:id="rId8"/>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690"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Background pattern&#10;&#10;Description automatically generated">
            <a:extLst>
              <a:ext uri="{FF2B5EF4-FFF2-40B4-BE49-F238E27FC236}">
                <a16:creationId xmlns:a16="http://schemas.microsoft.com/office/drawing/2014/main" id="{FD466623-E548-0E49-5B52-029C8BE91D5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 logo with white text&#10;&#10;Description automatically generated">
            <a:extLst>
              <a:ext uri="{FF2B5EF4-FFF2-40B4-BE49-F238E27FC236}">
                <a16:creationId xmlns:a16="http://schemas.microsoft.com/office/drawing/2014/main" id="{D9B7FE22-58CC-05E0-8F2D-9B8BE1B5F7B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1438" y="293810"/>
            <a:ext cx="2749235" cy="125326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service.govt.nz/guidance/protected-disclosure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0AE3F0F-FB46-DE51-FE6A-9B2A6E46890C}"/>
              </a:ext>
            </a:extLst>
          </p:cNvPr>
          <p:cNvSpPr>
            <a:spLocks noGrp="1" noChangeArrowheads="1"/>
          </p:cNvSpPr>
          <p:nvPr>
            <p:ph type="title"/>
          </p:nvPr>
        </p:nvSpPr>
        <p:spPr bwMode="auto">
          <a:xfrm>
            <a:off x="668887" y="2771398"/>
            <a:ext cx="10515600"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NZ" altLang="en-US">
                <a:cs typeface="Source Sans Pro" panose="020B0503030403020204" pitchFamily="34" charset="0"/>
              </a:rPr>
              <a:t>Fifth National Action Plan</a:t>
            </a:r>
          </a:p>
        </p:txBody>
      </p:sp>
      <p:sp>
        <p:nvSpPr>
          <p:cNvPr id="24578" name="Text Placeholder 2">
            <a:extLst>
              <a:ext uri="{FF2B5EF4-FFF2-40B4-BE49-F238E27FC236}">
                <a16:creationId xmlns:a16="http://schemas.microsoft.com/office/drawing/2014/main" id="{42C113A4-5E78-FF96-81F1-B57ABC15F16C}"/>
              </a:ext>
            </a:extLst>
          </p:cNvPr>
          <p:cNvSpPr>
            <a:spLocks noGrp="1" noChangeArrowheads="1"/>
          </p:cNvSpPr>
          <p:nvPr>
            <p:ph type="body" idx="1"/>
          </p:nvPr>
        </p:nvSpPr>
        <p:spPr bwMode="auto">
          <a:xfrm>
            <a:off x="668887" y="3535284"/>
            <a:ext cx="320675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altLang="en-US" sz="2400" b="1">
                <a:cs typeface="Source Sans Pro" panose="020B0503030403020204" pitchFamily="34" charset="0"/>
              </a:rPr>
              <a:t>Progress report</a:t>
            </a:r>
          </a:p>
          <a:p>
            <a:r>
              <a:rPr lang="en-NZ" altLang="en-US" sz="2400">
                <a:cs typeface="Source Sans Pro" panose="020B0503030403020204" pitchFamily="34" charset="0"/>
              </a:rPr>
              <a:t>24 June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3AFC3-F0EB-B193-58C8-73B14388CD1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1B79AEC-E200-D239-9F35-0C19EA99088B}"/>
              </a:ext>
            </a:extLst>
          </p:cNvPr>
          <p:cNvSpPr txBox="1"/>
          <p:nvPr/>
        </p:nvSpPr>
        <p:spPr>
          <a:xfrm>
            <a:off x="663764" y="2743201"/>
            <a:ext cx="10680229" cy="646331"/>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Challenges: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Cabinet availability before the pre-election period.</a:t>
            </a:r>
          </a:p>
        </p:txBody>
      </p:sp>
      <p:sp>
        <p:nvSpPr>
          <p:cNvPr id="6" name="TextBox 5">
            <a:extLst>
              <a:ext uri="{FF2B5EF4-FFF2-40B4-BE49-F238E27FC236}">
                <a16:creationId xmlns:a16="http://schemas.microsoft.com/office/drawing/2014/main" id="{7B4ADDCA-D521-05C9-C030-F008E0683D36}"/>
              </a:ext>
            </a:extLst>
          </p:cNvPr>
          <p:cNvSpPr txBox="1"/>
          <p:nvPr/>
        </p:nvSpPr>
        <p:spPr>
          <a:xfrm>
            <a:off x="555121" y="3997291"/>
            <a:ext cx="10680229" cy="923330"/>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Next Steps: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Approval processes (Minister and Cabinet).</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Public consultation period.</a:t>
            </a:r>
          </a:p>
        </p:txBody>
      </p:sp>
      <p:sp>
        <p:nvSpPr>
          <p:cNvPr id="7" name="Title 1">
            <a:extLst>
              <a:ext uri="{FF2B5EF4-FFF2-40B4-BE49-F238E27FC236}">
                <a16:creationId xmlns:a16="http://schemas.microsoft.com/office/drawing/2014/main" id="{3F0B0A2C-5AA3-B38B-0ABD-A1ACDA0BC5F2}"/>
              </a:ext>
            </a:extLst>
          </p:cNvPr>
          <p:cNvSpPr txBox="1">
            <a:spLocks noChangeArrowheads="1"/>
          </p:cNvSpPr>
          <p:nvPr/>
        </p:nvSpPr>
        <p:spPr bwMode="auto">
          <a:xfrm>
            <a:off x="681870" y="642796"/>
            <a:ext cx="9476118" cy="18988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3:</a:t>
            </a:r>
            <a:br>
              <a:rPr lang="en-NZ" altLang="en-US">
                <a:solidFill>
                  <a:schemeClr val="tx1"/>
                </a:solidFill>
                <a:cs typeface="Source Sans Pro" panose="020B0503030403020204" pitchFamily="34" charset="0"/>
              </a:rPr>
            </a:br>
            <a:r>
              <a:rPr lang="en-US" b="0">
                <a:solidFill>
                  <a:schemeClr val="tx1"/>
                </a:solidFill>
              </a:rPr>
              <a:t>Support ethical government – private sector career transitions</a:t>
            </a:r>
            <a:br>
              <a:rPr lang="en-NZ" b="0">
                <a:solidFill>
                  <a:schemeClr val="tx1"/>
                </a:solidFill>
              </a:rPr>
            </a:br>
            <a:r>
              <a:rPr lang="en-NZ" sz="2000" b="0">
                <a:solidFill>
                  <a:schemeClr val="tx1"/>
                </a:solidFill>
              </a:rPr>
              <a:t>Public Service Commission and Ministry of Justice</a:t>
            </a:r>
            <a:endParaRPr lang="en-NZ" altLang="en-US">
              <a:solidFill>
                <a:schemeClr val="tx1"/>
              </a:solidFill>
              <a:cs typeface="Source Sans Pro" panose="020B0503030403020204" pitchFamily="34" charset="0"/>
            </a:endParaRPr>
          </a:p>
        </p:txBody>
      </p:sp>
    </p:spTree>
    <p:extLst>
      <p:ext uri="{BB962C8B-B14F-4D97-AF65-F5344CB8AC3E}">
        <p14:creationId xmlns:p14="http://schemas.microsoft.com/office/powerpoint/2010/main" val="34686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2DCB8-3D2D-59BD-81EE-9DC1C87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4BE25-4853-5F2D-9A14-A81F1FB3507C}"/>
              </a:ext>
            </a:extLst>
          </p:cNvPr>
          <p:cNvSpPr>
            <a:spLocks noGrp="1" noChangeArrowheads="1"/>
          </p:cNvSpPr>
          <p:nvPr>
            <p:ph type="title"/>
          </p:nvPr>
        </p:nvSpPr>
        <p:spPr bwMode="auto">
          <a:xfrm>
            <a:off x="862939" y="1989271"/>
            <a:ext cx="4732103" cy="28794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NZ" altLang="en-US">
                <a:cs typeface="Source Sans Pro" panose="020B0503030403020204" pitchFamily="34" charset="0"/>
              </a:rPr>
              <a:t>Commitment 4:</a:t>
            </a:r>
            <a:br>
              <a:rPr lang="en-NZ" altLang="en-US">
                <a:cs typeface="Source Sans Pro" panose="020B0503030403020204" pitchFamily="34" charset="0"/>
              </a:rPr>
            </a:br>
            <a:r>
              <a:rPr lang="en-US" b="0"/>
              <a:t>Explore options to improve transparency of senior leaders’ conflicts of interest</a:t>
            </a:r>
            <a:br>
              <a:rPr lang="en-NZ" b="0"/>
            </a:br>
            <a:r>
              <a:rPr lang="en-NZ" sz="2000" b="0"/>
              <a:t>Public Service Commission</a:t>
            </a:r>
            <a:endParaRPr lang="en-NZ" altLang="en-US">
              <a:cs typeface="Source Sans Pro" panose="020B0503030403020204" pitchFamily="34" charset="0"/>
            </a:endParaRPr>
          </a:p>
        </p:txBody>
      </p:sp>
    </p:spTree>
    <p:extLst>
      <p:ext uri="{BB962C8B-B14F-4D97-AF65-F5344CB8AC3E}">
        <p14:creationId xmlns:p14="http://schemas.microsoft.com/office/powerpoint/2010/main" val="304727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2A17A-6BDB-4F24-A5CA-AA71473534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50C91F3-F833-4179-4CC1-D5C3F62264A9}"/>
              </a:ext>
            </a:extLst>
          </p:cNvPr>
          <p:cNvSpPr txBox="1">
            <a:spLocks noChangeArrowheads="1"/>
          </p:cNvSpPr>
          <p:nvPr/>
        </p:nvSpPr>
        <p:spPr bwMode="auto">
          <a:xfrm>
            <a:off x="681870" y="389299"/>
            <a:ext cx="8353488" cy="2027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4:</a:t>
            </a:r>
            <a:br>
              <a:rPr lang="en-NZ" altLang="en-US">
                <a:solidFill>
                  <a:schemeClr val="tx1"/>
                </a:solidFill>
                <a:cs typeface="Source Sans Pro" panose="020B0503030403020204" pitchFamily="34" charset="0"/>
              </a:rPr>
            </a:br>
            <a:r>
              <a:rPr lang="en-US" b="0">
                <a:solidFill>
                  <a:schemeClr val="tx1"/>
                </a:solidFill>
              </a:rPr>
              <a:t>Explore options to improve transparency of senior leaders’ conflicts of interest</a:t>
            </a:r>
            <a:br>
              <a:rPr lang="en-NZ" b="0">
                <a:solidFill>
                  <a:schemeClr val="tx1"/>
                </a:solidFill>
              </a:rPr>
            </a:br>
            <a:r>
              <a:rPr lang="en-NZ" sz="2000" b="0">
                <a:solidFill>
                  <a:schemeClr val="tx1"/>
                </a:solidFill>
              </a:rPr>
              <a:t>Public Service Commission </a:t>
            </a:r>
            <a:endParaRPr lang="en-NZ" altLang="en-US">
              <a:solidFill>
                <a:schemeClr val="tx1"/>
              </a:solidFill>
              <a:cs typeface="Source Sans Pro" panose="020B0503030403020204" pitchFamily="34" charset="0"/>
            </a:endParaRPr>
          </a:p>
        </p:txBody>
      </p:sp>
      <p:sp>
        <p:nvSpPr>
          <p:cNvPr id="5" name="TextBox 4">
            <a:extLst>
              <a:ext uri="{FF2B5EF4-FFF2-40B4-BE49-F238E27FC236}">
                <a16:creationId xmlns:a16="http://schemas.microsoft.com/office/drawing/2014/main" id="{51B66787-8912-D7E8-758D-A13ECF846420}"/>
              </a:ext>
            </a:extLst>
          </p:cNvPr>
          <p:cNvSpPr txBox="1"/>
          <p:nvPr/>
        </p:nvSpPr>
        <p:spPr>
          <a:xfrm>
            <a:off x="681871" y="2670773"/>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Commitment Description:</a:t>
            </a:r>
            <a:r>
              <a:rPr lang="en-US"/>
              <a:t> </a:t>
            </a:r>
          </a:p>
          <a:p>
            <a:r>
              <a:rPr lang="en-US">
                <a:latin typeface="Source Sans Pro" panose="020B0503030403020204" pitchFamily="34" charset="0"/>
                <a:ea typeface="Source Sans Pro" panose="020B0503030403020204" pitchFamily="34" charset="0"/>
              </a:rPr>
              <a:t>Research and scope options to improve transparency of conflicts of interest held by senior leaders in the public sector. Options could include an online register of interests (like the publication requirement for Ministers’ interests) or creating an independent review process for CE interest declarations.</a:t>
            </a:r>
            <a:endParaRPr lang="en-US" b="1">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A8D95456-66E4-2E2B-BDF6-6C4DDF71A49B}"/>
              </a:ext>
            </a:extLst>
          </p:cNvPr>
          <p:cNvSpPr txBox="1"/>
          <p:nvPr/>
        </p:nvSpPr>
        <p:spPr>
          <a:xfrm>
            <a:off x="681870" y="4095730"/>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Implementation progress: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Research based on academic research, international comparisons and media commentary</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Reference group convened to provide expert input and draft discussion document completed</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Consultation with affected parties in the coming months</a:t>
            </a:r>
          </a:p>
        </p:txBody>
      </p:sp>
    </p:spTree>
    <p:extLst>
      <p:ext uri="{BB962C8B-B14F-4D97-AF65-F5344CB8AC3E}">
        <p14:creationId xmlns:p14="http://schemas.microsoft.com/office/powerpoint/2010/main" val="80482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CD6D-1E53-599E-6E36-323FAAEA23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D71AB0-925E-317B-7481-7621570B3D52}"/>
              </a:ext>
            </a:extLst>
          </p:cNvPr>
          <p:cNvSpPr txBox="1"/>
          <p:nvPr/>
        </p:nvSpPr>
        <p:spPr>
          <a:xfrm>
            <a:off x="663764" y="2869949"/>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Challenges: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Privacy and safety concerns from affected parties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PSC resourcing challenges for implementation</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Agency resourcing and internal assurance for publication</a:t>
            </a:r>
          </a:p>
        </p:txBody>
      </p:sp>
      <p:sp>
        <p:nvSpPr>
          <p:cNvPr id="6" name="TextBox 5">
            <a:extLst>
              <a:ext uri="{FF2B5EF4-FFF2-40B4-BE49-F238E27FC236}">
                <a16:creationId xmlns:a16="http://schemas.microsoft.com/office/drawing/2014/main" id="{7D9A0D39-EA46-F512-762F-82F9BA816B7B}"/>
              </a:ext>
            </a:extLst>
          </p:cNvPr>
          <p:cNvSpPr txBox="1"/>
          <p:nvPr/>
        </p:nvSpPr>
        <p:spPr>
          <a:xfrm>
            <a:off x="663764" y="4087825"/>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Next Steps: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Consultation review</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Ministerial briefing</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Implementation strategy</a:t>
            </a:r>
          </a:p>
        </p:txBody>
      </p:sp>
      <p:sp>
        <p:nvSpPr>
          <p:cNvPr id="4" name="Title 1">
            <a:extLst>
              <a:ext uri="{FF2B5EF4-FFF2-40B4-BE49-F238E27FC236}">
                <a16:creationId xmlns:a16="http://schemas.microsoft.com/office/drawing/2014/main" id="{A1344C2D-63A2-4584-4E38-52E476B9DD65}"/>
              </a:ext>
            </a:extLst>
          </p:cNvPr>
          <p:cNvSpPr txBox="1">
            <a:spLocks noChangeArrowheads="1"/>
          </p:cNvSpPr>
          <p:nvPr/>
        </p:nvSpPr>
        <p:spPr bwMode="auto">
          <a:xfrm>
            <a:off x="681870" y="389299"/>
            <a:ext cx="8353488" cy="2027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4:</a:t>
            </a:r>
            <a:br>
              <a:rPr lang="en-NZ" altLang="en-US">
                <a:solidFill>
                  <a:schemeClr val="tx1"/>
                </a:solidFill>
                <a:cs typeface="Source Sans Pro" panose="020B0503030403020204" pitchFamily="34" charset="0"/>
              </a:rPr>
            </a:br>
            <a:r>
              <a:rPr lang="en-US" b="0">
                <a:solidFill>
                  <a:schemeClr val="tx1"/>
                </a:solidFill>
              </a:rPr>
              <a:t>Explore options to improve transparency of senior leaders’ conflicts of interest</a:t>
            </a:r>
            <a:br>
              <a:rPr lang="en-NZ" b="0">
                <a:solidFill>
                  <a:schemeClr val="tx1"/>
                </a:solidFill>
              </a:rPr>
            </a:br>
            <a:r>
              <a:rPr lang="en-NZ" sz="2000" b="0">
                <a:solidFill>
                  <a:schemeClr val="tx1"/>
                </a:solidFill>
              </a:rPr>
              <a:t>Public Service Commission </a:t>
            </a:r>
            <a:endParaRPr lang="en-NZ" altLang="en-US">
              <a:solidFill>
                <a:schemeClr val="tx1"/>
              </a:solidFill>
              <a:cs typeface="Source Sans Pro" panose="020B0503030403020204" pitchFamily="34" charset="0"/>
            </a:endParaRPr>
          </a:p>
        </p:txBody>
      </p:sp>
    </p:spTree>
    <p:extLst>
      <p:ext uri="{BB962C8B-B14F-4D97-AF65-F5344CB8AC3E}">
        <p14:creationId xmlns:p14="http://schemas.microsoft.com/office/powerpoint/2010/main" val="361773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51FDE-05B5-738A-DA8E-29FDF9CC2A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0B4BC3-C81B-CF50-4729-513ABCDE3FC5}"/>
              </a:ext>
            </a:extLst>
          </p:cNvPr>
          <p:cNvSpPr txBox="1">
            <a:spLocks noChangeArrowheads="1"/>
          </p:cNvSpPr>
          <p:nvPr/>
        </p:nvSpPr>
        <p:spPr bwMode="auto">
          <a:xfrm>
            <a:off x="722313" y="2235200"/>
            <a:ext cx="62563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a:t>
            </a:r>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ēna rawa atu koutou</a:t>
            </a:r>
          </a:p>
          <a:p>
            <a:pPr eaLnBrk="1" hangingPunct="1"/>
            <a:r>
              <a:rPr lang="mi-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rPr>
              <a:t>Thank you very much</a:t>
            </a:r>
            <a:endParaRPr lang="en-NZ" altLang="en-US" sz="4000" b="1">
              <a:solidFill>
                <a:schemeClr val="bg1"/>
              </a:solidFill>
              <a:latin typeface="Source Sans Pro" panose="020B0503030403020204" pitchFamily="34" charset="0"/>
              <a:ea typeface="Source Sans Pro" panose="020B0503030403020204" pitchFamily="34" charset="0"/>
              <a:cs typeface="Source Sans Pro" panose="020B0503030403020204" pitchFamily="34" charset="0"/>
            </a:endParaRPr>
          </a:p>
        </p:txBody>
      </p:sp>
    </p:spTree>
    <p:extLst>
      <p:ext uri="{BB962C8B-B14F-4D97-AF65-F5344CB8AC3E}">
        <p14:creationId xmlns:p14="http://schemas.microsoft.com/office/powerpoint/2010/main" val="383361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3E5EE-CF9B-49A6-0F33-ED1038935A6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74ACA37-3BB0-1131-D783-4B0AA43DE46F}"/>
              </a:ext>
            </a:extLst>
          </p:cNvPr>
          <p:cNvSpPr txBox="1">
            <a:spLocks noChangeArrowheads="1"/>
          </p:cNvSpPr>
          <p:nvPr/>
        </p:nvSpPr>
        <p:spPr bwMode="auto">
          <a:xfrm>
            <a:off x="808619" y="2000816"/>
            <a:ext cx="4804530" cy="19016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cs typeface="Source Sans Pro" panose="020B0503030403020204" pitchFamily="34" charset="0"/>
              </a:rPr>
              <a:t>Commitment 1:</a:t>
            </a:r>
            <a:br>
              <a:rPr lang="en-NZ" altLang="en-US">
                <a:cs typeface="Source Sans Pro" panose="020B0503030403020204" pitchFamily="34" charset="0"/>
              </a:rPr>
            </a:br>
            <a:r>
              <a:rPr lang="en-NZ" b="0"/>
              <a:t>Review protected disclosures practice</a:t>
            </a:r>
            <a:br>
              <a:rPr lang="en-NZ" b="0"/>
            </a:br>
            <a:r>
              <a:rPr lang="en-NZ" sz="2000" b="0"/>
              <a:t>Public Service Commission </a:t>
            </a:r>
            <a:endParaRPr lang="en-NZ" altLang="en-US">
              <a:cs typeface="Source Sans Pro" panose="020B0503030403020204" pitchFamily="34" charset="0"/>
            </a:endParaRPr>
          </a:p>
        </p:txBody>
      </p:sp>
    </p:spTree>
    <p:extLst>
      <p:ext uri="{BB962C8B-B14F-4D97-AF65-F5344CB8AC3E}">
        <p14:creationId xmlns:p14="http://schemas.microsoft.com/office/powerpoint/2010/main" val="374751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7E56-4615-3DC0-2C53-6883CABFA8B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FC9D7D1-ACAA-460F-D812-C1CECF76245F}"/>
              </a:ext>
            </a:extLst>
          </p:cNvPr>
          <p:cNvSpPr txBox="1">
            <a:spLocks noChangeArrowheads="1"/>
          </p:cNvSpPr>
          <p:nvPr/>
        </p:nvSpPr>
        <p:spPr bwMode="auto">
          <a:xfrm>
            <a:off x="681870" y="497941"/>
            <a:ext cx="8353488" cy="13942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1:</a:t>
            </a:r>
            <a:br>
              <a:rPr lang="en-NZ" altLang="en-US">
                <a:solidFill>
                  <a:schemeClr val="tx1"/>
                </a:solidFill>
                <a:cs typeface="Source Sans Pro" panose="020B0503030403020204" pitchFamily="34" charset="0"/>
              </a:rPr>
            </a:br>
            <a:r>
              <a:rPr lang="en-NZ" b="0">
                <a:solidFill>
                  <a:schemeClr val="tx1"/>
                </a:solidFill>
              </a:rPr>
              <a:t>Review protected disclosures practice</a:t>
            </a:r>
            <a:br>
              <a:rPr lang="en-NZ" b="0">
                <a:solidFill>
                  <a:schemeClr val="tx1"/>
                </a:solidFill>
              </a:rPr>
            </a:br>
            <a:r>
              <a:rPr lang="en-NZ" sz="2000" b="0">
                <a:solidFill>
                  <a:schemeClr val="tx1"/>
                </a:solidFill>
              </a:rPr>
              <a:t>Public Service Commission </a:t>
            </a:r>
            <a:endParaRPr lang="en-NZ" altLang="en-US">
              <a:solidFill>
                <a:schemeClr val="tx1"/>
              </a:solidFill>
              <a:cs typeface="Source Sans Pro" panose="020B0503030403020204" pitchFamily="34" charset="0"/>
            </a:endParaRPr>
          </a:p>
        </p:txBody>
      </p:sp>
      <p:sp>
        <p:nvSpPr>
          <p:cNvPr id="5" name="TextBox 4">
            <a:extLst>
              <a:ext uri="{FF2B5EF4-FFF2-40B4-BE49-F238E27FC236}">
                <a16:creationId xmlns:a16="http://schemas.microsoft.com/office/drawing/2014/main" id="{7B2A4726-DECC-653A-A425-C3F876B1387A}"/>
              </a:ext>
            </a:extLst>
          </p:cNvPr>
          <p:cNvSpPr txBox="1"/>
          <p:nvPr/>
        </p:nvSpPr>
        <p:spPr>
          <a:xfrm>
            <a:off x="681871" y="2417276"/>
            <a:ext cx="10680229" cy="923330"/>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Commitment Description:</a:t>
            </a:r>
          </a:p>
          <a:p>
            <a:r>
              <a:rPr lang="en-US">
                <a:latin typeface="Source Sans Pro" panose="020B0503030403020204" pitchFamily="34" charset="0"/>
                <a:ea typeface="Source Sans Pro" panose="020B0503030403020204" pitchFamily="34" charset="0"/>
              </a:rPr>
              <a:t>Undertake a practice review of the protected disclosures system, publish information on the consequences for retaliation, and scope a community of practice for </a:t>
            </a:r>
            <a:r>
              <a:rPr lang="en-US" err="1">
                <a:latin typeface="Source Sans Pro" panose="020B0503030403020204" pitchFamily="34" charset="0"/>
                <a:ea typeface="Source Sans Pro" panose="020B0503030403020204" pitchFamily="34" charset="0"/>
              </a:rPr>
              <a:t>organisations</a:t>
            </a:r>
            <a:r>
              <a:rPr lang="en-US">
                <a:latin typeface="Source Sans Pro" panose="020B0503030403020204" pitchFamily="34" charset="0"/>
                <a:ea typeface="Source Sans Pro" panose="020B0503030403020204" pitchFamily="34" charset="0"/>
              </a:rPr>
              <a:t> receiving disclosures. </a:t>
            </a:r>
            <a:endParaRPr lang="en-NZ">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AF60381B-B731-7E5A-C8C4-B5DF09CC857E}"/>
              </a:ext>
            </a:extLst>
          </p:cNvPr>
          <p:cNvSpPr txBox="1"/>
          <p:nvPr/>
        </p:nvSpPr>
        <p:spPr>
          <a:xfrm>
            <a:off x="681870" y="3671366"/>
            <a:ext cx="10680229" cy="2585323"/>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Implementation progress: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Commission website updated to provide information on rights, protections, and remedies against retaliation (COMPLETE JUNE 2026, see </a:t>
            </a:r>
            <a:r>
              <a:rPr lang="en-NZ" u="sng">
                <a:hlinkClick r:id="rId3"/>
              </a:rPr>
              <a:t>https://www.publicservice.govt.nz/guidance/protected-disclosures</a:t>
            </a:r>
            <a:r>
              <a:rPr lang="en-US">
                <a:latin typeface="Source Sans Pro" panose="020B0503030403020204" pitchFamily="34" charset="0"/>
                <a:ea typeface="Source Sans Pro" panose="020B0503030403020204" pitchFamily="34" charset="0"/>
              </a:rPr>
              <a:t>)</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Research based on academic research, international comparisons and media commentary (underway).</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Review of published policies and procedures by public agencies (underway).</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Interviews with public agencies (underway).</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Information collected by Ombudsman including survey, themes from PDs received by Ombudsman, themes from relevant complaints received by Ombudsman, themes from requests for advice to the Ombudsman (underway).</a:t>
            </a:r>
          </a:p>
        </p:txBody>
      </p:sp>
    </p:spTree>
    <p:extLst>
      <p:ext uri="{BB962C8B-B14F-4D97-AF65-F5344CB8AC3E}">
        <p14:creationId xmlns:p14="http://schemas.microsoft.com/office/powerpoint/2010/main" val="16049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F4BA-7022-9C55-A939-83C6CA0271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21802BE-8F30-4647-B623-4CC02C112306}"/>
              </a:ext>
            </a:extLst>
          </p:cNvPr>
          <p:cNvSpPr txBox="1">
            <a:spLocks noChangeArrowheads="1"/>
          </p:cNvSpPr>
          <p:nvPr/>
        </p:nvSpPr>
        <p:spPr bwMode="auto">
          <a:xfrm>
            <a:off x="681870" y="497941"/>
            <a:ext cx="8353488" cy="13942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1:</a:t>
            </a:r>
            <a:br>
              <a:rPr lang="en-NZ" altLang="en-US">
                <a:solidFill>
                  <a:schemeClr val="tx1"/>
                </a:solidFill>
                <a:cs typeface="Source Sans Pro" panose="020B0503030403020204" pitchFamily="34" charset="0"/>
              </a:rPr>
            </a:br>
            <a:r>
              <a:rPr lang="en-NZ" b="0">
                <a:solidFill>
                  <a:schemeClr val="tx1"/>
                </a:solidFill>
              </a:rPr>
              <a:t>Review protected disclosures practice</a:t>
            </a:r>
            <a:br>
              <a:rPr lang="en-NZ" b="0">
                <a:solidFill>
                  <a:schemeClr val="tx1"/>
                </a:solidFill>
              </a:rPr>
            </a:br>
            <a:r>
              <a:rPr lang="en-NZ" sz="2000" b="0">
                <a:solidFill>
                  <a:schemeClr val="tx1"/>
                </a:solidFill>
              </a:rPr>
              <a:t>Public Service Commission </a:t>
            </a:r>
            <a:endParaRPr lang="en-NZ" altLang="en-US">
              <a:solidFill>
                <a:schemeClr val="tx1"/>
              </a:solidFill>
              <a:cs typeface="Source Sans Pro" panose="020B0503030403020204" pitchFamily="34" charset="0"/>
            </a:endParaRPr>
          </a:p>
        </p:txBody>
      </p:sp>
      <p:sp>
        <p:nvSpPr>
          <p:cNvPr id="5" name="TextBox 4">
            <a:extLst>
              <a:ext uri="{FF2B5EF4-FFF2-40B4-BE49-F238E27FC236}">
                <a16:creationId xmlns:a16="http://schemas.microsoft.com/office/drawing/2014/main" id="{B5EEB62E-A57C-23E0-848E-18CBE2176C65}"/>
              </a:ext>
            </a:extLst>
          </p:cNvPr>
          <p:cNvSpPr txBox="1"/>
          <p:nvPr/>
        </p:nvSpPr>
        <p:spPr>
          <a:xfrm>
            <a:off x="681871" y="2417276"/>
            <a:ext cx="10680229" cy="1477328"/>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Challenges: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Difficulty sharing information due to confidentiality (collecting </a:t>
            </a:r>
            <a:r>
              <a:rPr lang="en-US" err="1">
                <a:latin typeface="Source Sans Pro" panose="020B0503030403020204" pitchFamily="34" charset="0"/>
                <a:ea typeface="Source Sans Pro" panose="020B0503030403020204" pitchFamily="34" charset="0"/>
              </a:rPr>
              <a:t>anonymised</a:t>
            </a:r>
            <a:r>
              <a:rPr lang="en-US">
                <a:latin typeface="Source Sans Pro" panose="020B0503030403020204" pitchFamily="34" charset="0"/>
                <a:ea typeface="Source Sans Pro" panose="020B0503030403020204" pitchFamily="34" charset="0"/>
              </a:rPr>
              <a:t>, </a:t>
            </a:r>
            <a:r>
              <a:rPr lang="en-US" err="1">
                <a:latin typeface="Source Sans Pro" panose="020B0503030403020204" pitchFamily="34" charset="0"/>
                <a:ea typeface="Source Sans Pro" panose="020B0503030403020204" pitchFamily="34" charset="0"/>
              </a:rPr>
              <a:t>thematised</a:t>
            </a:r>
            <a:r>
              <a:rPr lang="en-US">
                <a:latin typeface="Source Sans Pro" panose="020B0503030403020204" pitchFamily="34" charset="0"/>
                <a:ea typeface="Source Sans Pro" panose="020B0503030403020204" pitchFamily="34" charset="0"/>
              </a:rPr>
              <a:t> data)</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Difficult to get feedback directly from disclosers (Ombudsman identifying themes from complaints received about PD handling, interviews with people who regularly receive PDs, commentary by representatives/advocates of disclosers.)</a:t>
            </a:r>
          </a:p>
        </p:txBody>
      </p:sp>
      <p:sp>
        <p:nvSpPr>
          <p:cNvPr id="6" name="TextBox 5">
            <a:extLst>
              <a:ext uri="{FF2B5EF4-FFF2-40B4-BE49-F238E27FC236}">
                <a16:creationId xmlns:a16="http://schemas.microsoft.com/office/drawing/2014/main" id="{F34B441A-0ECD-E245-13EF-C2277C692424}"/>
              </a:ext>
            </a:extLst>
          </p:cNvPr>
          <p:cNvSpPr txBox="1"/>
          <p:nvPr/>
        </p:nvSpPr>
        <p:spPr>
          <a:xfrm>
            <a:off x="681870" y="4045940"/>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Next Steps: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Interviews with public agencies (scheduled for July 2026)</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Desktop research (ongoing)</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Assembling evidence for draft practice review</a:t>
            </a:r>
          </a:p>
        </p:txBody>
      </p:sp>
    </p:spTree>
    <p:extLst>
      <p:ext uri="{BB962C8B-B14F-4D97-AF65-F5344CB8AC3E}">
        <p14:creationId xmlns:p14="http://schemas.microsoft.com/office/powerpoint/2010/main" val="5358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0EA45-30A2-F7B9-3E3E-320B347A58C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324B5E8-280D-D29B-B7EC-469CF35D0C4C}"/>
              </a:ext>
            </a:extLst>
          </p:cNvPr>
          <p:cNvSpPr>
            <a:spLocks noGrp="1" noChangeArrowheads="1"/>
          </p:cNvSpPr>
          <p:nvPr>
            <p:ph type="title"/>
          </p:nvPr>
        </p:nvSpPr>
        <p:spPr bwMode="auto">
          <a:xfrm>
            <a:off x="838798" y="2018923"/>
            <a:ext cx="5148561" cy="1883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NZ" altLang="en-US">
                <a:cs typeface="Source Sans Pro" panose="020B0503030403020204" pitchFamily="34" charset="0"/>
              </a:rPr>
              <a:t>Commitment 2:</a:t>
            </a:r>
            <a:br>
              <a:rPr lang="en-NZ" altLang="en-US">
                <a:cs typeface="Source Sans Pro" panose="020B0503030403020204" pitchFamily="34" charset="0"/>
              </a:rPr>
            </a:br>
            <a:r>
              <a:rPr lang="en-US" b="0"/>
              <a:t>Develop a corruption risk </a:t>
            </a:r>
            <a:br>
              <a:rPr lang="en-US" b="0"/>
            </a:br>
            <a:r>
              <a:rPr lang="en-US" b="0"/>
              <a:t>assessment tool</a:t>
            </a:r>
            <a:br>
              <a:rPr lang="en-NZ" b="0"/>
            </a:br>
            <a:r>
              <a:rPr lang="en-NZ" sz="2000" b="0"/>
              <a:t>Serious Fraud Office </a:t>
            </a:r>
            <a:endParaRPr lang="en-NZ" altLang="en-US">
              <a:cs typeface="Source Sans Pro" panose="020B0503030403020204" pitchFamily="34" charset="0"/>
            </a:endParaRPr>
          </a:p>
        </p:txBody>
      </p:sp>
    </p:spTree>
    <p:extLst>
      <p:ext uri="{BB962C8B-B14F-4D97-AF65-F5344CB8AC3E}">
        <p14:creationId xmlns:p14="http://schemas.microsoft.com/office/powerpoint/2010/main" val="123728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7E7A25-F02D-1D0B-29D9-43E1933DB408}"/>
              </a:ext>
            </a:extLst>
          </p:cNvPr>
          <p:cNvSpPr txBox="1">
            <a:spLocks noChangeArrowheads="1"/>
          </p:cNvSpPr>
          <p:nvPr/>
        </p:nvSpPr>
        <p:spPr bwMode="auto">
          <a:xfrm>
            <a:off x="681870" y="497941"/>
            <a:ext cx="8353488" cy="13942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2:</a:t>
            </a:r>
            <a:br>
              <a:rPr lang="en-NZ" altLang="en-US">
                <a:solidFill>
                  <a:schemeClr val="tx1"/>
                </a:solidFill>
                <a:cs typeface="Source Sans Pro" panose="020B0503030403020204" pitchFamily="34" charset="0"/>
              </a:rPr>
            </a:br>
            <a:r>
              <a:rPr lang="en-US" b="0">
                <a:solidFill>
                  <a:schemeClr val="tx1"/>
                </a:solidFill>
              </a:rPr>
              <a:t>Develop a corruption risk assessment tool </a:t>
            </a:r>
            <a:r>
              <a:rPr lang="en-NZ" sz="2000" b="0">
                <a:solidFill>
                  <a:schemeClr val="tx1"/>
                </a:solidFill>
              </a:rPr>
              <a:t>Serious Fraud Office </a:t>
            </a:r>
            <a:endParaRPr lang="en-NZ" altLang="en-US">
              <a:solidFill>
                <a:schemeClr val="tx1"/>
              </a:solidFill>
              <a:cs typeface="Source Sans Pro" panose="020B0503030403020204" pitchFamily="34" charset="0"/>
            </a:endParaRPr>
          </a:p>
        </p:txBody>
      </p:sp>
      <p:sp>
        <p:nvSpPr>
          <p:cNvPr id="5" name="TextBox 4">
            <a:extLst>
              <a:ext uri="{FF2B5EF4-FFF2-40B4-BE49-F238E27FC236}">
                <a16:creationId xmlns:a16="http://schemas.microsoft.com/office/drawing/2014/main" id="{9DD46782-8D11-8E44-BCFB-9A321A15E41C}"/>
              </a:ext>
            </a:extLst>
          </p:cNvPr>
          <p:cNvSpPr txBox="1"/>
          <p:nvPr/>
        </p:nvSpPr>
        <p:spPr>
          <a:xfrm>
            <a:off x="681867" y="1969220"/>
            <a:ext cx="10680229" cy="923330"/>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Commitment Description:</a:t>
            </a:r>
          </a:p>
          <a:p>
            <a:r>
              <a:rPr lang="en-US">
                <a:latin typeface="Source Sans Pro" panose="020B0503030403020204" pitchFamily="34" charset="0"/>
                <a:ea typeface="Source Sans Pro" panose="020B0503030403020204" pitchFamily="34" charset="0"/>
              </a:rPr>
              <a:t>Design a Corruption Risk Assessment Tool for public sector agencies to identify corruption and insider threat risks within their </a:t>
            </a:r>
            <a:r>
              <a:rPr lang="en-US" err="1">
                <a:latin typeface="Source Sans Pro" panose="020B0503030403020204" pitchFamily="34" charset="0"/>
                <a:ea typeface="Source Sans Pro" panose="020B0503030403020204" pitchFamily="34" charset="0"/>
              </a:rPr>
              <a:t>organisation</a:t>
            </a:r>
            <a:r>
              <a:rPr lang="en-US">
                <a:latin typeface="Source Sans Pro" panose="020B0503030403020204" pitchFamily="34" charset="0"/>
                <a:ea typeface="Source Sans Pro" panose="020B0503030403020204" pitchFamily="34" charset="0"/>
              </a:rPr>
              <a:t>. </a:t>
            </a:r>
            <a:r>
              <a:rPr lang="en-NZ"/>
              <a:t>The tool will assist agencies to take steps to mitigate these risks.</a:t>
            </a:r>
            <a:endParaRPr lang="en-NZ">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B6620C4C-1775-E345-D94A-BE49D03D7FBD}"/>
              </a:ext>
            </a:extLst>
          </p:cNvPr>
          <p:cNvSpPr txBox="1"/>
          <p:nvPr/>
        </p:nvSpPr>
        <p:spPr>
          <a:xfrm>
            <a:off x="681867" y="3041907"/>
            <a:ext cx="11139232" cy="3139321"/>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Implementation progress:</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Project implementation and detailed project plan - Complete (March 2026)</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Stakeholder engagement plan and communication plan – Complete (April 2026)</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Research insights on similar tools – Complete (March 2026)</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Internal SFO Consultation – Complete (May 2026)</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Webpage and Frequently Asked Questions (FAQ) document – Complete (May 2026) </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Email from SFO Chief Executive to public sector agencies Chief Executives – Complete (May 2026) </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Published consultation on Department of Prime Minister and Cabinet webpage – Complete (May 2026)</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Published consultation in Open Government Partnership newsletter – Complete (June 2026)  </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External Consultation with public sector and civil society – Complete (May 2026), international consultation underway  </a:t>
            </a:r>
          </a:p>
          <a:p>
            <a:pPr marL="285750" indent="-285750">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Tool design and build – Underway (June 2026) </a:t>
            </a:r>
            <a:r>
              <a:rPr lang="en-NZ" sz="1600">
                <a:latin typeface="Source Sans Pro" panose="020B0503030403020204" pitchFamily="34" charset="0"/>
                <a:ea typeface="Source Sans Pro" panose="020B0503030403020204" pitchFamily="34" charset="0"/>
              </a:rPr>
              <a:t>with content being refined iteratively as consultation feedback is incorporated (June 2026)</a:t>
            </a:r>
            <a:endParaRPr lang="en-US" sz="1600">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6D274F78-0F78-854E-A5F2-B53245A03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920" y="129128"/>
            <a:ext cx="4319016" cy="9136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5DC48-FE1D-EB3D-425B-FF1FE6A76D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EDD0EE3-F917-8E1F-85F8-26891595FC1B}"/>
              </a:ext>
            </a:extLst>
          </p:cNvPr>
          <p:cNvSpPr txBox="1"/>
          <p:nvPr/>
        </p:nvSpPr>
        <p:spPr>
          <a:xfrm>
            <a:off x="681869" y="2318124"/>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Challenges:</a:t>
            </a:r>
          </a:p>
          <a:p>
            <a:pPr marL="285750" indent="-285750">
              <a:buFont typeface="Arial" panose="020B0604020202020204" pitchFamily="34" charset="0"/>
              <a:buChar char="•"/>
            </a:pPr>
            <a:r>
              <a:rPr lang="en-NZ"/>
              <a:t>Designing a tool that agencies will want to use, even though they will not be mandated to do so - agency uptake depends on agencies choosing to engage. Tool design and communications are focused on making it easy to use and ensuring it delivers clear value to agencies. </a:t>
            </a:r>
            <a:endParaRPr lang="en-US"/>
          </a:p>
        </p:txBody>
      </p:sp>
      <p:sp>
        <p:nvSpPr>
          <p:cNvPr id="6" name="TextBox 5">
            <a:extLst>
              <a:ext uri="{FF2B5EF4-FFF2-40B4-BE49-F238E27FC236}">
                <a16:creationId xmlns:a16="http://schemas.microsoft.com/office/drawing/2014/main" id="{EF6BF5C0-C4B5-A337-3B7C-402F54AF1248}"/>
              </a:ext>
            </a:extLst>
          </p:cNvPr>
          <p:cNvSpPr txBox="1"/>
          <p:nvPr/>
        </p:nvSpPr>
        <p:spPr>
          <a:xfrm>
            <a:off x="681870" y="3671366"/>
            <a:ext cx="10680229" cy="1477328"/>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Next Steps: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Consultation round 2 (August 2026): focused on tool functionality and usability testing</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Agency testing (October - November 2026): tool distributed to testing agencies across two refinement loops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Final version (April 2027): version freeze, copy editing and SFO leadership sign off</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Publication (June 2027): tool published on SFO website, free to all public sector agencies</a:t>
            </a:r>
          </a:p>
        </p:txBody>
      </p:sp>
      <p:sp>
        <p:nvSpPr>
          <p:cNvPr id="2" name="Title 1">
            <a:extLst>
              <a:ext uri="{FF2B5EF4-FFF2-40B4-BE49-F238E27FC236}">
                <a16:creationId xmlns:a16="http://schemas.microsoft.com/office/drawing/2014/main" id="{516FF95D-2D9D-F79C-90EF-FAB6A8DAA86A}"/>
              </a:ext>
            </a:extLst>
          </p:cNvPr>
          <p:cNvSpPr txBox="1">
            <a:spLocks noChangeArrowheads="1"/>
          </p:cNvSpPr>
          <p:nvPr/>
        </p:nvSpPr>
        <p:spPr bwMode="auto">
          <a:xfrm>
            <a:off x="681870" y="497941"/>
            <a:ext cx="8353488" cy="13942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2:</a:t>
            </a:r>
            <a:br>
              <a:rPr lang="en-NZ" altLang="en-US">
                <a:solidFill>
                  <a:schemeClr val="tx1"/>
                </a:solidFill>
                <a:cs typeface="Source Sans Pro" panose="020B0503030403020204" pitchFamily="34" charset="0"/>
              </a:rPr>
            </a:br>
            <a:r>
              <a:rPr lang="en-US" b="0">
                <a:solidFill>
                  <a:schemeClr val="tx1"/>
                </a:solidFill>
              </a:rPr>
              <a:t>Develop a corruption risk assessment tool </a:t>
            </a:r>
            <a:r>
              <a:rPr lang="en-NZ" sz="2000" b="0">
                <a:solidFill>
                  <a:schemeClr val="tx1"/>
                </a:solidFill>
              </a:rPr>
              <a:t>Serious Fraud Office </a:t>
            </a:r>
            <a:endParaRPr lang="en-NZ" altLang="en-US">
              <a:solidFill>
                <a:schemeClr val="tx1"/>
              </a:solidFill>
              <a:cs typeface="Source Sans Pro" panose="020B0503030403020204" pitchFamily="34" charset="0"/>
            </a:endParaRPr>
          </a:p>
        </p:txBody>
      </p:sp>
    </p:spTree>
    <p:extLst>
      <p:ext uri="{BB962C8B-B14F-4D97-AF65-F5344CB8AC3E}">
        <p14:creationId xmlns:p14="http://schemas.microsoft.com/office/powerpoint/2010/main" val="234038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9B541-E2B1-BEAC-610F-024FA99E0B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9A28AF5-6B36-40D0-EC53-1F2735EC96B8}"/>
              </a:ext>
            </a:extLst>
          </p:cNvPr>
          <p:cNvSpPr txBox="1">
            <a:spLocks noChangeArrowheads="1"/>
          </p:cNvSpPr>
          <p:nvPr/>
        </p:nvSpPr>
        <p:spPr bwMode="auto">
          <a:xfrm>
            <a:off x="862940" y="2055137"/>
            <a:ext cx="5021812" cy="2607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cs typeface="Source Sans Pro" panose="020B0503030403020204" pitchFamily="34" charset="0"/>
              </a:rPr>
              <a:t>Commitment 3:</a:t>
            </a:r>
            <a:br>
              <a:rPr lang="en-NZ" altLang="en-US">
                <a:cs typeface="Source Sans Pro" panose="020B0503030403020204" pitchFamily="34" charset="0"/>
              </a:rPr>
            </a:br>
            <a:r>
              <a:rPr lang="en-US" b="0"/>
              <a:t>Support ethical government – private sector career transitions</a:t>
            </a:r>
            <a:br>
              <a:rPr lang="en-NZ" b="0"/>
            </a:br>
            <a:r>
              <a:rPr lang="en-NZ" sz="2000" b="0"/>
              <a:t>Public Service Commission and Ministry of Justice</a:t>
            </a:r>
            <a:endParaRPr lang="en-NZ" altLang="en-US">
              <a:cs typeface="Source Sans Pro" panose="020B0503030403020204" pitchFamily="34" charset="0"/>
            </a:endParaRPr>
          </a:p>
        </p:txBody>
      </p:sp>
    </p:spTree>
    <p:extLst>
      <p:ext uri="{BB962C8B-B14F-4D97-AF65-F5344CB8AC3E}">
        <p14:creationId xmlns:p14="http://schemas.microsoft.com/office/powerpoint/2010/main" val="48298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1EB41-0C01-1ADF-0AD4-A57C8E56BB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50518D8-122B-8664-81B7-975E952A2E3D}"/>
              </a:ext>
            </a:extLst>
          </p:cNvPr>
          <p:cNvSpPr txBox="1">
            <a:spLocks noChangeArrowheads="1"/>
          </p:cNvSpPr>
          <p:nvPr/>
        </p:nvSpPr>
        <p:spPr bwMode="auto">
          <a:xfrm>
            <a:off x="681870" y="642796"/>
            <a:ext cx="9476118" cy="18988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bg1"/>
                </a:solidFill>
                <a:latin typeface="Source Sans Pro" panose="020B0503030403020204" pitchFamily="34" charset="0"/>
                <a:ea typeface="Source Sans Pro" panose="020B0503030403020204" pitchFamily="34" charset="0"/>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NZ" altLang="en-US">
                <a:solidFill>
                  <a:schemeClr val="tx1"/>
                </a:solidFill>
                <a:cs typeface="Source Sans Pro" panose="020B0503030403020204" pitchFamily="34" charset="0"/>
              </a:rPr>
              <a:t>Commitment 3:</a:t>
            </a:r>
            <a:br>
              <a:rPr lang="en-NZ" altLang="en-US">
                <a:solidFill>
                  <a:schemeClr val="tx1"/>
                </a:solidFill>
                <a:cs typeface="Source Sans Pro" panose="020B0503030403020204" pitchFamily="34" charset="0"/>
              </a:rPr>
            </a:br>
            <a:r>
              <a:rPr lang="en-US" b="0">
                <a:solidFill>
                  <a:schemeClr val="tx1"/>
                </a:solidFill>
              </a:rPr>
              <a:t>Support ethical government – private sector career transitions</a:t>
            </a:r>
            <a:br>
              <a:rPr lang="en-NZ" b="0">
                <a:solidFill>
                  <a:schemeClr val="tx1"/>
                </a:solidFill>
              </a:rPr>
            </a:br>
            <a:r>
              <a:rPr lang="en-NZ" sz="2000" b="0">
                <a:solidFill>
                  <a:schemeClr val="tx1"/>
                </a:solidFill>
              </a:rPr>
              <a:t>Public Service Commission and Ministry of Justice</a:t>
            </a:r>
            <a:endParaRPr lang="en-NZ" altLang="en-US">
              <a:solidFill>
                <a:schemeClr val="tx1"/>
              </a:solidFill>
              <a:cs typeface="Source Sans Pro" panose="020B0503030403020204" pitchFamily="34" charset="0"/>
            </a:endParaRPr>
          </a:p>
        </p:txBody>
      </p:sp>
      <p:sp>
        <p:nvSpPr>
          <p:cNvPr id="5" name="TextBox 4">
            <a:extLst>
              <a:ext uri="{FF2B5EF4-FFF2-40B4-BE49-F238E27FC236}">
                <a16:creationId xmlns:a16="http://schemas.microsoft.com/office/drawing/2014/main" id="{9B6CF9BB-6CAA-6CDF-E1C2-FAF0DC6E748B}"/>
              </a:ext>
            </a:extLst>
          </p:cNvPr>
          <p:cNvSpPr txBox="1"/>
          <p:nvPr/>
        </p:nvSpPr>
        <p:spPr>
          <a:xfrm>
            <a:off x="681871" y="2706987"/>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Commitment Description:</a:t>
            </a:r>
          </a:p>
          <a:p>
            <a:r>
              <a:rPr lang="en-US">
                <a:latin typeface="Source Sans Pro" panose="020B0503030403020204" pitchFamily="34" charset="0"/>
                <a:ea typeface="Source Sans Pro" panose="020B0503030403020204" pitchFamily="34" charset="0"/>
              </a:rPr>
              <a:t>Produce a discussion document exploring the movement of individuals (elected and non-elected) between government and private sector roles, including lobbying, and identify potential options to support ethical transitions. </a:t>
            </a:r>
            <a:endParaRPr lang="en-NZ">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D6A21C65-A0E7-7268-A97D-68A381550650}"/>
              </a:ext>
            </a:extLst>
          </p:cNvPr>
          <p:cNvSpPr txBox="1"/>
          <p:nvPr/>
        </p:nvSpPr>
        <p:spPr>
          <a:xfrm>
            <a:off x="681870" y="4072696"/>
            <a:ext cx="10680229" cy="1200329"/>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Implementation progress:</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Research based on academic research, international comparisons and media commentary.</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Reference group convened to provide expert input – record now published.</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rPr>
              <a:t>Initial draft provided to Minister.</a:t>
            </a:r>
          </a:p>
        </p:txBody>
      </p:sp>
    </p:spTree>
    <p:extLst>
      <p:ext uri="{BB962C8B-B14F-4D97-AF65-F5344CB8AC3E}">
        <p14:creationId xmlns:p14="http://schemas.microsoft.com/office/powerpoint/2010/main" val="2302553741"/>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_PowerPoint_2026.pptx" id="{7D9AD5EE-5EDE-4063-B60F-92612C67B832}" vid="{8691983B-9BE5-4D66-8918-24BC4A5079D5}"/>
    </a:ext>
  </a:extLst>
</a:theme>
</file>

<file path=ppt/theme/theme2.xml><?xml version="1.0" encoding="utf-8"?>
<a:theme xmlns:a="http://schemas.openxmlformats.org/drawingml/2006/main" name="Divide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_PowerPoint_2026.pptx" id="{7D9AD5EE-5EDE-4063-B60F-92612C67B832}" vid="{016A22E0-151A-4A45-8EAB-A599505D838B}"/>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_PowerPoint_2026.pptx" id="{7D9AD5EE-5EDE-4063-B60F-92612C67B832}" vid="{7B7556A2-BA1E-4DD1-A5E8-4227F10351B9}"/>
    </a:ext>
  </a:extLst>
</a:theme>
</file>

<file path=ppt/theme/theme4.xml><?xml version="1.0" encoding="utf-8"?>
<a:theme xmlns:a="http://schemas.openxmlformats.org/drawingml/2006/main" name="Thank yous - 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_PowerPoint_2026.pptx" id="{7D9AD5EE-5EDE-4063-B60F-92612C67B832}" vid="{84A9A3E2-DC76-4130-BF9A-A4A49D4D64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21C7F10602F9242B907F172BE191C25" ma:contentTypeVersion="17" ma:contentTypeDescription="Create a new document." ma:contentTypeScope="" ma:versionID="36ed9cd0c73d65d5527248a30c6a012d">
  <xsd:schema xmlns:xsd="http://www.w3.org/2001/XMLSchema" xmlns:xs="http://www.w3.org/2001/XMLSchema" xmlns:p="http://schemas.microsoft.com/office/2006/metadata/properties" xmlns:ns2="063a132e-7922-4f1a-9ebb-16b3e240ff44" xmlns:ns3="e0a67773-b602-44e2-9df0-6b1cc69b2bfd" targetNamespace="http://schemas.microsoft.com/office/2006/metadata/properties" ma:root="true" ma:fieldsID="5ded664f3fb5662e1f890edd84ab8bad" ns2:_="" ns3:_="">
    <xsd:import namespace="063a132e-7922-4f1a-9ebb-16b3e240ff44"/>
    <xsd:import namespace="e0a67773-b602-44e2-9df0-6b1cc69b2bfd"/>
    <xsd:element name="properties">
      <xsd:complexType>
        <xsd:sequence>
          <xsd:element name="documentManagement">
            <xsd:complexType>
              <xsd:all>
                <xsd:element ref="ns2:_dlc_DocId" minOccurs="0"/>
                <xsd:element ref="ns2:_dlc_DocIdUrl" minOccurs="0"/>
                <xsd:element ref="ns2:_dlc_DocIdPersistId" minOccurs="0"/>
                <xsd:element ref="ns3:h74be024764340d3b7f89a8fa3f4dfe5" minOccurs="0"/>
                <xsd:element ref="ns2:TaxCatchAll"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a132e-7922-4f1a-9ebb-16b3e240ff4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description="" ma:hidden="true" ma:list="{642296d5-8b05-4dab-8fde-c1b189e56efa}" ma:internalName="TaxCatchAll" ma:showField="CatchAllData" ma:web="063a132e-7922-4f1a-9ebb-16b3e240ff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a67773-b602-44e2-9df0-6b1cc69b2bfd" elementFormDefault="qualified">
    <xsd:import namespace="http://schemas.microsoft.com/office/2006/documentManagement/types"/>
    <xsd:import namespace="http://schemas.microsoft.com/office/infopath/2007/PartnerControls"/>
    <xsd:element name="h74be024764340d3b7f89a8fa3f4dfe5" ma:index="12" nillable="true" ma:taxonomy="true" ma:internalName="h74be024764340d3b7f89a8fa3f4dfe5" ma:taxonomyFieldName="Sub_x002d_heading" ma:displayName="Sub-heading" ma:default="" ma:fieldId="{174be024-7643-40d3-b7f8-9a8fa3f4dfe5}" ma:sspId="138d99aa-dc1b-4568-bbf8-76f48c855b0a" ma:termSetId="7c9da0c7-3cf7-43b5-aaf1-5d355560584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38d99aa-dc1b-4568-bbf8-76f48c855b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h74be024764340d3b7f89a8fa3f4dfe5 xmlns="e0a67773-b602-44e2-9df0-6b1cc69b2bfd">
      <Terms xmlns="http://schemas.microsoft.com/office/infopath/2007/PartnerControls"/>
    </h74be024764340d3b7f89a8fa3f4dfe5>
    <_dlc_DocId xmlns="063a132e-7922-4f1a-9ebb-16b3e240ff44">TKMIES-1962100866-9903</_dlc_DocId>
    <_dlc_DocIdUrl xmlns="063a132e-7922-4f1a-9ebb-16b3e240ff44">
      <Url>https://sscnz.sharepoint.com/sites/IES-SP/_layouts/15/DocIdRedir.aspx?ID=TKMIES-1962100866-9903</Url>
      <Description>TKMIES-1962100866-9903</Description>
    </_dlc_DocIdUrl>
    <lcf76f155ced4ddcb4097134ff3c332f xmlns="e0a67773-b602-44e2-9df0-6b1cc69b2bfd">
      <Terms xmlns="http://schemas.microsoft.com/office/infopath/2007/PartnerControls"/>
    </lcf76f155ced4ddcb4097134ff3c332f>
    <TaxCatchAll xmlns="063a132e-7922-4f1a-9ebb-16b3e240ff44" xsi:nil="true"/>
  </documentManagement>
</p:properties>
</file>

<file path=customXml/itemProps1.xml><?xml version="1.0" encoding="utf-8"?>
<ds:datastoreItem xmlns:ds="http://schemas.openxmlformats.org/officeDocument/2006/customXml" ds:itemID="{A2F13F38-14FD-4292-9C28-F144A7CD8F42}">
  <ds:schemaRefs>
    <ds:schemaRef ds:uri="http://schemas.microsoft.com/sharepoint/v3/contenttype/forms"/>
  </ds:schemaRefs>
</ds:datastoreItem>
</file>

<file path=customXml/itemProps2.xml><?xml version="1.0" encoding="utf-8"?>
<ds:datastoreItem xmlns:ds="http://schemas.openxmlformats.org/officeDocument/2006/customXml" ds:itemID="{CC708FF5-2076-4EE3-A218-B9FA4EEBC5E1}">
  <ds:schemaRefs>
    <ds:schemaRef ds:uri="http://schemas.microsoft.com/office/2006/metadata/longProperties"/>
  </ds:schemaRefs>
</ds:datastoreItem>
</file>

<file path=customXml/itemProps3.xml><?xml version="1.0" encoding="utf-8"?>
<ds:datastoreItem xmlns:ds="http://schemas.openxmlformats.org/officeDocument/2006/customXml" ds:itemID="{77E73F56-607A-46B3-9DAC-9029AC088F8D}">
  <ds:schemaRefs>
    <ds:schemaRef ds:uri="http://schemas.microsoft.com/sharepoint/events"/>
  </ds:schemaRefs>
</ds:datastoreItem>
</file>

<file path=customXml/itemProps4.xml><?xml version="1.0" encoding="utf-8"?>
<ds:datastoreItem xmlns:ds="http://schemas.openxmlformats.org/officeDocument/2006/customXml" ds:itemID="{11F91E94-AAC0-458C-88B0-7C77279EA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a132e-7922-4f1a-9ebb-16b3e240ff44"/>
    <ds:schemaRef ds:uri="e0a67773-b602-44e2-9df0-6b1cc69b2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0D5BB5E-8EB8-426D-934C-41E8EC1E59CA}">
  <ds:schemaRefs>
    <ds:schemaRef ds:uri="http://schemas.microsoft.com/office/2006/metadata/properties"/>
    <ds:schemaRef ds:uri="http://schemas.microsoft.com/office/infopath/2007/PartnerControls"/>
    <ds:schemaRef ds:uri="e0a67773-b602-44e2-9df0-6b1cc69b2bfd"/>
    <ds:schemaRef ds:uri="063a132e-7922-4f1a-9ebb-16b3e240ff44"/>
  </ds:schemaRefs>
</ds:datastoreItem>
</file>

<file path=docMetadata/LabelInfo.xml><?xml version="1.0" encoding="utf-8"?>
<clbl:labelList xmlns:clbl="http://schemas.microsoft.com/office/2020/mipLabelMetadata">
  <clbl:label id="{41e14a91-587d-4fbf-8dea-d6aea7148019}" enabled="0" method="" siteId="{41e14a91-587d-4fbf-8dea-d6aea7148019}" removed="1"/>
</clbl:labelList>
</file>

<file path=docProps/app.xml><?xml version="1.0" encoding="utf-8"?>
<Properties xmlns="http://schemas.openxmlformats.org/officeDocument/2006/extended-properties" xmlns:vt="http://schemas.openxmlformats.org/officeDocument/2006/docPropsVTypes">
  <Template>General PowerPoint Template</Template>
  <TotalTime>0</TotalTime>
  <Words>952</Words>
  <Application>Microsoft Office PowerPoint</Application>
  <PresentationFormat>Widescreen</PresentationFormat>
  <Paragraphs>91</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Title Slides</vt:lpstr>
      <vt:lpstr>Divider Slides</vt:lpstr>
      <vt:lpstr>Content Slides</vt:lpstr>
      <vt:lpstr>Thank yous - end slide</vt:lpstr>
      <vt:lpstr>Fifth National Action Plan</vt:lpstr>
      <vt:lpstr>PowerPoint Presentation</vt:lpstr>
      <vt:lpstr>PowerPoint Presentation</vt:lpstr>
      <vt:lpstr>PowerPoint Presentation</vt:lpstr>
      <vt:lpstr>Commitment 2: Develop a corruption risk  assessment tool Serious Fraud Office </vt:lpstr>
      <vt:lpstr>PowerPoint Presentation</vt:lpstr>
      <vt:lpstr>PowerPoint Presentation</vt:lpstr>
      <vt:lpstr>PowerPoint Presentation</vt:lpstr>
      <vt:lpstr>PowerPoint Presentation</vt:lpstr>
      <vt:lpstr>PowerPoint Presentation</vt:lpstr>
      <vt:lpstr>Commitment 4: Explore options to improve transparency of senior leaders’ conflicts of interest Public Service Commission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2026-07-09T01:23:25Z</dcterms:created>
  <dcterms:modified xsi:type="dcterms:W3CDTF">2026-07-12T19:58:02Z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0x010100F21C7F10602F9242B907F172BE191C25</vt:lpwstr>
  </property>
  <property fmtid="{D5CDD505-2E9C-101B-9397-08002B2CF9AE}" pid="4" name="Sub_x002d_heading">
    <vt:lpwstr/>
  </property>
  <property fmtid="{D5CDD505-2E9C-101B-9397-08002B2CF9AE}" pid="5" name="_dlc_DocIdItemGuid">
    <vt:lpwstr>e50e341a-7ad4-4e4f-abb4-007fed997148</vt:lpwstr>
  </property>
  <property fmtid="{D5CDD505-2E9C-101B-9397-08002B2CF9AE}" pid="6" name="Sub-heading">
    <vt:lpwstr/>
  </property>
</Properties>
</file>